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6" r:id="rId5"/>
  </p:sldMasterIdLst>
  <p:notesMasterIdLst>
    <p:notesMasterId r:id="rId58"/>
  </p:notesMasterIdLst>
  <p:sldIdLst>
    <p:sldId id="282" r:id="rId6"/>
    <p:sldId id="257" r:id="rId7"/>
    <p:sldId id="2142532742" r:id="rId8"/>
    <p:sldId id="2142532697" r:id="rId9"/>
    <p:sldId id="2142532704" r:id="rId10"/>
    <p:sldId id="2142532741" r:id="rId11"/>
    <p:sldId id="2142532755" r:id="rId12"/>
    <p:sldId id="1881" r:id="rId13"/>
    <p:sldId id="1880" r:id="rId14"/>
    <p:sldId id="2142532710" r:id="rId15"/>
    <p:sldId id="2142532747" r:id="rId16"/>
    <p:sldId id="2142532753" r:id="rId17"/>
    <p:sldId id="2142532714" r:id="rId18"/>
    <p:sldId id="2142532752" r:id="rId19"/>
    <p:sldId id="2142532701" r:id="rId20"/>
    <p:sldId id="2142532715" r:id="rId21"/>
    <p:sldId id="2142532716" r:id="rId22"/>
    <p:sldId id="2142532717" r:id="rId23"/>
    <p:sldId id="2142532708" r:id="rId24"/>
    <p:sldId id="2142532691" r:id="rId25"/>
    <p:sldId id="2142532723" r:id="rId26"/>
    <p:sldId id="2142532718" r:id="rId27"/>
    <p:sldId id="2142532719" r:id="rId28"/>
    <p:sldId id="2142532720" r:id="rId29"/>
    <p:sldId id="2142532721" r:id="rId30"/>
    <p:sldId id="2142532722" r:id="rId31"/>
    <p:sldId id="357" r:id="rId32"/>
    <p:sldId id="356" r:id="rId33"/>
    <p:sldId id="2142532698" r:id="rId34"/>
    <p:sldId id="358" r:id="rId35"/>
    <p:sldId id="2142532724" r:id="rId36"/>
    <p:sldId id="2142532725" r:id="rId37"/>
    <p:sldId id="2142532750" r:id="rId38"/>
    <p:sldId id="2142532726" r:id="rId39"/>
    <p:sldId id="2142532727" r:id="rId40"/>
    <p:sldId id="2142532728" r:id="rId41"/>
    <p:sldId id="2142532729" r:id="rId42"/>
    <p:sldId id="2142532730" r:id="rId43"/>
    <p:sldId id="2142532731" r:id="rId44"/>
    <p:sldId id="2142532732" r:id="rId45"/>
    <p:sldId id="2142532733" r:id="rId46"/>
    <p:sldId id="2142532734" r:id="rId47"/>
    <p:sldId id="2142532735" r:id="rId48"/>
    <p:sldId id="2142532687" r:id="rId49"/>
    <p:sldId id="2142532736" r:id="rId50"/>
    <p:sldId id="3149" r:id="rId51"/>
    <p:sldId id="2142532737" r:id="rId52"/>
    <p:sldId id="2142532675" r:id="rId53"/>
    <p:sldId id="2142532681" r:id="rId54"/>
    <p:sldId id="2142532690" r:id="rId55"/>
    <p:sldId id="2142532739" r:id="rId56"/>
    <p:sldId id="2142532743"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FCCE7"/>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D41681-8626-429B-8B9C-66D674EB7E32}" v="3" dt="2021-09-28T18:26:49.5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77" autoAdjust="0"/>
    <p:restoredTop sz="94886"/>
  </p:normalViewPr>
  <p:slideViewPr>
    <p:cSldViewPr snapToGrid="0" showGuides="1">
      <p:cViewPr varScale="1">
        <p:scale>
          <a:sx n="114" d="100"/>
          <a:sy n="114" d="100"/>
        </p:scale>
        <p:origin x="426" y="10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207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629356-C1FA-45A0-BCA7-659F2496F3ED}" type="datetimeFigureOut">
              <a:rPr lang="en-GB" smtClean="0"/>
              <a:t>28/09/2021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479E8F-4D26-495F-B929-7EA6B1E45931}" type="slidenum">
              <a:rPr lang="en-GB" smtClean="0"/>
              <a:t>‹#›</a:t>
            </a:fld>
            <a:endParaRPr lang="en-GB"/>
          </a:p>
        </p:txBody>
      </p:sp>
    </p:spTree>
    <p:extLst>
      <p:ext uri="{BB962C8B-B14F-4D97-AF65-F5344CB8AC3E}">
        <p14:creationId xmlns:p14="http://schemas.microsoft.com/office/powerpoint/2010/main" val="4226449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E17407-3F42-C34B-AE33-ABED61852766}" type="slidenum">
              <a:rPr lang="en-US" smtClean="0"/>
              <a:pPr/>
              <a:t>5</a:t>
            </a:fld>
            <a:endParaRPr lang="en-US"/>
          </a:p>
        </p:txBody>
      </p:sp>
    </p:spTree>
    <p:extLst>
      <p:ext uri="{BB962C8B-B14F-4D97-AF65-F5344CB8AC3E}">
        <p14:creationId xmlns:p14="http://schemas.microsoft.com/office/powerpoint/2010/main" val="956256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B6B82DAB-9773-4E61-BD8A-F4768BBF71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65507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the other learning</a:t>
            </a:r>
          </a:p>
        </p:txBody>
      </p:sp>
      <p:sp>
        <p:nvSpPr>
          <p:cNvPr id="4" name="Slide Number Placeholder 3"/>
          <p:cNvSpPr>
            <a:spLocks noGrp="1"/>
          </p:cNvSpPr>
          <p:nvPr>
            <p:ph type="sldNum" sz="quarter" idx="5"/>
          </p:nvPr>
        </p:nvSpPr>
        <p:spPr/>
        <p:txBody>
          <a:bodyPr/>
          <a:lstStyle/>
          <a:p>
            <a:fld id="{B6B82DAB-9773-4E61-BD8A-F4768BBF71E4}" type="slidenum">
              <a:rPr lang="en-US" smtClean="0"/>
              <a:pPr/>
              <a:t>32</a:t>
            </a:fld>
            <a:endParaRPr lang="en-US"/>
          </a:p>
        </p:txBody>
      </p:sp>
    </p:spTree>
    <p:extLst>
      <p:ext uri="{BB962C8B-B14F-4D97-AF65-F5344CB8AC3E}">
        <p14:creationId xmlns:p14="http://schemas.microsoft.com/office/powerpoint/2010/main" val="4044625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the other learning</a:t>
            </a:r>
          </a:p>
        </p:txBody>
      </p:sp>
      <p:sp>
        <p:nvSpPr>
          <p:cNvPr id="4" name="Slide Number Placeholder 3"/>
          <p:cNvSpPr>
            <a:spLocks noGrp="1"/>
          </p:cNvSpPr>
          <p:nvPr>
            <p:ph type="sldNum" sz="quarter" idx="5"/>
          </p:nvPr>
        </p:nvSpPr>
        <p:spPr/>
        <p:txBody>
          <a:bodyPr/>
          <a:lstStyle/>
          <a:p>
            <a:fld id="{B6B82DAB-9773-4E61-BD8A-F4768BBF71E4}" type="slidenum">
              <a:rPr lang="en-US" smtClean="0"/>
              <a:pPr/>
              <a:t>33</a:t>
            </a:fld>
            <a:endParaRPr lang="en-US"/>
          </a:p>
        </p:txBody>
      </p:sp>
    </p:spTree>
    <p:extLst>
      <p:ext uri="{BB962C8B-B14F-4D97-AF65-F5344CB8AC3E}">
        <p14:creationId xmlns:p14="http://schemas.microsoft.com/office/powerpoint/2010/main" val="92547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B82DAB-9773-4E61-BD8A-F4768BBF71E4}" type="slidenum">
              <a:rPr lang="en-US" smtClean="0"/>
              <a:pPr/>
              <a:t>35</a:t>
            </a:fld>
            <a:endParaRPr lang="en-US"/>
          </a:p>
        </p:txBody>
      </p:sp>
    </p:spTree>
    <p:extLst>
      <p:ext uri="{BB962C8B-B14F-4D97-AF65-F5344CB8AC3E}">
        <p14:creationId xmlns:p14="http://schemas.microsoft.com/office/powerpoint/2010/main" val="1540385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Heather</a:t>
            </a:r>
          </a:p>
        </p:txBody>
      </p:sp>
      <p:sp>
        <p:nvSpPr>
          <p:cNvPr id="4" name="Slide Number Placeholder 3"/>
          <p:cNvSpPr>
            <a:spLocks noGrp="1"/>
          </p:cNvSpPr>
          <p:nvPr>
            <p:ph type="sldNum" sz="quarter" idx="5"/>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B6B82DAB-9773-4E61-BD8A-F4768BBF71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27637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Guru</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C7358F5-684D-4A9D-9596-64AFF128451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85591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Kevin</a:t>
            </a:r>
          </a:p>
        </p:txBody>
      </p:sp>
      <p:sp>
        <p:nvSpPr>
          <p:cNvPr id="4" name="Slide Number Placeholder 3"/>
          <p:cNvSpPr>
            <a:spLocks noGrp="1"/>
          </p:cNvSpPr>
          <p:nvPr>
            <p:ph type="sldNum" sz="quarter" idx="10"/>
          </p:nvPr>
        </p:nvSpPr>
        <p:spPr/>
        <p:txBody>
          <a:bodyPr/>
          <a:lstStyle/>
          <a:p>
            <a:fld id="{7E1F2196-2714-CF45-B2BE-9D2CBEE0E553}" type="slidenum">
              <a:rPr lang="en-US" smtClean="0"/>
              <a:t>9</a:t>
            </a:fld>
            <a:endParaRPr lang="en-US"/>
          </a:p>
        </p:txBody>
      </p:sp>
    </p:spTree>
    <p:extLst>
      <p:ext uri="{BB962C8B-B14F-4D97-AF65-F5344CB8AC3E}">
        <p14:creationId xmlns:p14="http://schemas.microsoft.com/office/powerpoint/2010/main" val="525288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B82DAB-9773-4E61-BD8A-F4768BBF71E4}" type="slidenum">
              <a:rPr lang="en-US" smtClean="0"/>
              <a:pPr/>
              <a:t>17</a:t>
            </a:fld>
            <a:endParaRPr lang="en-US"/>
          </a:p>
        </p:txBody>
      </p:sp>
    </p:spTree>
    <p:extLst>
      <p:ext uri="{BB962C8B-B14F-4D97-AF65-F5344CB8AC3E}">
        <p14:creationId xmlns:p14="http://schemas.microsoft.com/office/powerpoint/2010/main" val="2325830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Read the whole paragraph and boil it down to one sentence </a:t>
            </a:r>
          </a:p>
        </p:txBody>
      </p:sp>
      <p:sp>
        <p:nvSpPr>
          <p:cNvPr id="4" name="Slide Number Placeholder 3"/>
          <p:cNvSpPr>
            <a:spLocks noGrp="1"/>
          </p:cNvSpPr>
          <p:nvPr>
            <p:ph type="sldNum" sz="quarter" idx="5"/>
          </p:nvPr>
        </p:nvSpPr>
        <p:spPr/>
        <p:txBody>
          <a:bodyPr/>
          <a:lstStyle/>
          <a:p>
            <a:fld id="{B6B82DAB-9773-4E61-BD8A-F4768BBF71E4}" type="slidenum">
              <a:rPr lang="en-US" smtClean="0"/>
              <a:pPr/>
              <a:t>18</a:t>
            </a:fld>
            <a:endParaRPr lang="en-US"/>
          </a:p>
        </p:txBody>
      </p:sp>
    </p:spTree>
    <p:extLst>
      <p:ext uri="{BB962C8B-B14F-4D97-AF65-F5344CB8AC3E}">
        <p14:creationId xmlns:p14="http://schemas.microsoft.com/office/powerpoint/2010/main" val="4148037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B6B82DAB-9773-4E61-BD8A-F4768BBF71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40541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B82DAB-9773-4E61-BD8A-F4768BBF71E4}" type="slidenum">
              <a:rPr lang="en-US" smtClean="0"/>
              <a:pPr/>
              <a:t>25</a:t>
            </a:fld>
            <a:endParaRPr lang="en-US"/>
          </a:p>
        </p:txBody>
      </p:sp>
    </p:spTree>
    <p:extLst>
      <p:ext uri="{BB962C8B-B14F-4D97-AF65-F5344CB8AC3E}">
        <p14:creationId xmlns:p14="http://schemas.microsoft.com/office/powerpoint/2010/main" val="2401689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B6B82DAB-9773-4E61-BD8A-F4768BBF71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090900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B6B82DAB-9773-4E61-BD8A-F4768BBF71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468112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solidFill>
        <a:effectLst/>
      </p:bgPr>
    </p:bg>
    <p:spTree>
      <p:nvGrpSpPr>
        <p:cNvPr id="1" name=""/>
        <p:cNvGrpSpPr/>
        <p:nvPr/>
      </p:nvGrpSpPr>
      <p:grpSpPr>
        <a:xfrm>
          <a:off x="0" y="0"/>
          <a:ext cx="0" cy="0"/>
          <a:chOff x="0" y="0"/>
          <a:chExt cx="0" cy="0"/>
        </a:xfrm>
      </p:grpSpPr>
      <p:pic>
        <p:nvPicPr>
          <p:cNvPr id="24" name="Background image">
            <a:extLst>
              <a:ext uri="{FF2B5EF4-FFF2-40B4-BE49-F238E27FC236}">
                <a16:creationId xmlns:a16="http://schemas.microsoft.com/office/drawing/2014/main" id="{679CA6D4-DB00-455E-AC6F-BE50491FE77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33" name="Nationwide logo" descr="Nationwide is on your side">
            <a:extLst>
              <a:ext uri="{FF2B5EF4-FFF2-40B4-BE49-F238E27FC236}">
                <a16:creationId xmlns:a16="http://schemas.microsoft.com/office/drawing/2014/main" id="{60148C3A-0935-3548-9D74-B20E0F264E11}"/>
              </a:ext>
            </a:extLst>
          </p:cNvPr>
          <p:cNvGrpSpPr>
            <a:grpSpLocks noChangeAspect="1"/>
          </p:cNvGrpSpPr>
          <p:nvPr userDrawn="1"/>
        </p:nvGrpSpPr>
        <p:grpSpPr bwMode="auto">
          <a:xfrm>
            <a:off x="9483954" y="4094268"/>
            <a:ext cx="1991009" cy="1986618"/>
            <a:chOff x="2464" y="1494"/>
            <a:chExt cx="2267" cy="2262"/>
          </a:xfrm>
          <a:solidFill>
            <a:schemeClr val="bg1"/>
          </a:solidFill>
        </p:grpSpPr>
        <p:sp>
          <p:nvSpPr>
            <p:cNvPr id="34" name="Oval 33">
              <a:extLst>
                <a:ext uri="{FF2B5EF4-FFF2-40B4-BE49-F238E27FC236}">
                  <a16:creationId xmlns:a16="http://schemas.microsoft.com/office/drawing/2014/main" id="{ADEE46C6-B8D0-BE4A-924A-0B4DE9AA2BCE}"/>
                </a:ext>
              </a:extLst>
            </p:cNvPr>
            <p:cNvSpPr>
              <a:spLocks noChangeArrowheads="1"/>
            </p:cNvSpPr>
            <p:nvPr userDrawn="1"/>
          </p:nvSpPr>
          <p:spPr bwMode="auto">
            <a:xfrm>
              <a:off x="3170" y="3451"/>
              <a:ext cx="70" cy="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Oval 34">
              <a:extLst>
                <a:ext uri="{FF2B5EF4-FFF2-40B4-BE49-F238E27FC236}">
                  <a16:creationId xmlns:a16="http://schemas.microsoft.com/office/drawing/2014/main" id="{9CAFDA5C-9A68-C846-9B69-27759DF4D8DE}"/>
                </a:ext>
              </a:extLst>
            </p:cNvPr>
            <p:cNvSpPr>
              <a:spLocks noChangeArrowheads="1"/>
            </p:cNvSpPr>
            <p:nvPr userDrawn="1"/>
          </p:nvSpPr>
          <p:spPr bwMode="auto">
            <a:xfrm>
              <a:off x="4070" y="3451"/>
              <a:ext cx="71" cy="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Freeform 35">
              <a:extLst>
                <a:ext uri="{FF2B5EF4-FFF2-40B4-BE49-F238E27FC236}">
                  <a16:creationId xmlns:a16="http://schemas.microsoft.com/office/drawing/2014/main" id="{6FE05E72-E06C-F44C-A372-292C18FFDCEC}"/>
                </a:ext>
              </a:extLst>
            </p:cNvPr>
            <p:cNvSpPr>
              <a:spLocks noEditPoints="1"/>
            </p:cNvSpPr>
            <p:nvPr userDrawn="1"/>
          </p:nvSpPr>
          <p:spPr bwMode="auto">
            <a:xfrm>
              <a:off x="2771" y="3538"/>
              <a:ext cx="191" cy="218"/>
            </a:xfrm>
            <a:custGeom>
              <a:avLst/>
              <a:gdLst>
                <a:gd name="T0" fmla="*/ 770 w 770"/>
                <a:gd name="T1" fmla="*/ 353 h 881"/>
                <a:gd name="T2" fmla="*/ 770 w 770"/>
                <a:gd name="T3" fmla="*/ 857 h 881"/>
                <a:gd name="T4" fmla="*/ 550 w 770"/>
                <a:gd name="T5" fmla="*/ 857 h 881"/>
                <a:gd name="T6" fmla="*/ 550 w 770"/>
                <a:gd name="T7" fmla="*/ 772 h 881"/>
                <a:gd name="T8" fmla="*/ 310 w 770"/>
                <a:gd name="T9" fmla="*/ 876 h 881"/>
                <a:gd name="T10" fmla="*/ 0 w 770"/>
                <a:gd name="T11" fmla="*/ 617 h 881"/>
                <a:gd name="T12" fmla="*/ 514 w 770"/>
                <a:gd name="T13" fmla="*/ 320 h 881"/>
                <a:gd name="T14" fmla="*/ 543 w 770"/>
                <a:gd name="T15" fmla="*/ 320 h 881"/>
                <a:gd name="T16" fmla="*/ 379 w 770"/>
                <a:gd name="T17" fmla="*/ 190 h 881"/>
                <a:gd name="T18" fmla="*/ 155 w 770"/>
                <a:gd name="T19" fmla="*/ 270 h 881"/>
                <a:gd name="T20" fmla="*/ 22 w 770"/>
                <a:gd name="T21" fmla="*/ 137 h 881"/>
                <a:gd name="T22" fmla="*/ 385 w 770"/>
                <a:gd name="T23" fmla="*/ 0 h 881"/>
                <a:gd name="T24" fmla="*/ 682 w 770"/>
                <a:gd name="T25" fmla="*/ 91 h 881"/>
                <a:gd name="T26" fmla="*/ 770 w 770"/>
                <a:gd name="T27" fmla="*/ 353 h 881"/>
                <a:gd name="T28" fmla="*/ 543 w 770"/>
                <a:gd name="T29" fmla="*/ 493 h 881"/>
                <a:gd name="T30" fmla="*/ 521 w 770"/>
                <a:gd name="T31" fmla="*/ 493 h 881"/>
                <a:gd name="T32" fmla="*/ 326 w 770"/>
                <a:gd name="T33" fmla="*/ 516 h 881"/>
                <a:gd name="T34" fmla="*/ 241 w 770"/>
                <a:gd name="T35" fmla="*/ 602 h 881"/>
                <a:gd name="T36" fmla="*/ 356 w 770"/>
                <a:gd name="T37" fmla="*/ 689 h 881"/>
                <a:gd name="T38" fmla="*/ 543 w 770"/>
                <a:gd name="T39" fmla="*/ 519 h 881"/>
                <a:gd name="T40" fmla="*/ 543 w 770"/>
                <a:gd name="T41" fmla="*/ 493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0" h="881">
                  <a:moveTo>
                    <a:pt x="770" y="353"/>
                  </a:moveTo>
                  <a:cubicBezTo>
                    <a:pt x="770" y="857"/>
                    <a:pt x="770" y="857"/>
                    <a:pt x="770" y="857"/>
                  </a:cubicBezTo>
                  <a:cubicBezTo>
                    <a:pt x="550" y="857"/>
                    <a:pt x="550" y="857"/>
                    <a:pt x="550" y="857"/>
                  </a:cubicBezTo>
                  <a:cubicBezTo>
                    <a:pt x="550" y="772"/>
                    <a:pt x="550" y="772"/>
                    <a:pt x="550" y="772"/>
                  </a:cubicBezTo>
                  <a:cubicBezTo>
                    <a:pt x="492" y="834"/>
                    <a:pt x="421" y="873"/>
                    <a:pt x="310" y="876"/>
                  </a:cubicBezTo>
                  <a:cubicBezTo>
                    <a:pt x="137" y="881"/>
                    <a:pt x="0" y="775"/>
                    <a:pt x="0" y="617"/>
                  </a:cubicBezTo>
                  <a:cubicBezTo>
                    <a:pt x="0" y="373"/>
                    <a:pt x="260" y="320"/>
                    <a:pt x="514" y="320"/>
                  </a:cubicBezTo>
                  <a:cubicBezTo>
                    <a:pt x="543" y="320"/>
                    <a:pt x="543" y="320"/>
                    <a:pt x="543" y="320"/>
                  </a:cubicBezTo>
                  <a:cubicBezTo>
                    <a:pt x="543" y="252"/>
                    <a:pt x="513" y="190"/>
                    <a:pt x="379" y="190"/>
                  </a:cubicBezTo>
                  <a:cubicBezTo>
                    <a:pt x="287" y="190"/>
                    <a:pt x="210" y="219"/>
                    <a:pt x="155" y="270"/>
                  </a:cubicBezTo>
                  <a:cubicBezTo>
                    <a:pt x="22" y="137"/>
                    <a:pt x="22" y="137"/>
                    <a:pt x="22" y="137"/>
                  </a:cubicBezTo>
                  <a:cubicBezTo>
                    <a:pt x="113" y="46"/>
                    <a:pt x="242" y="0"/>
                    <a:pt x="385" y="0"/>
                  </a:cubicBezTo>
                  <a:cubicBezTo>
                    <a:pt x="526" y="0"/>
                    <a:pt x="604" y="20"/>
                    <a:pt x="682" y="91"/>
                  </a:cubicBezTo>
                  <a:cubicBezTo>
                    <a:pt x="757" y="158"/>
                    <a:pt x="770" y="283"/>
                    <a:pt x="770" y="353"/>
                  </a:cubicBezTo>
                  <a:moveTo>
                    <a:pt x="543" y="493"/>
                  </a:moveTo>
                  <a:cubicBezTo>
                    <a:pt x="521" y="493"/>
                    <a:pt x="521" y="493"/>
                    <a:pt x="521" y="493"/>
                  </a:cubicBezTo>
                  <a:cubicBezTo>
                    <a:pt x="484" y="493"/>
                    <a:pt x="394" y="498"/>
                    <a:pt x="326" y="516"/>
                  </a:cubicBezTo>
                  <a:cubicBezTo>
                    <a:pt x="280" y="529"/>
                    <a:pt x="241" y="560"/>
                    <a:pt x="241" y="602"/>
                  </a:cubicBezTo>
                  <a:cubicBezTo>
                    <a:pt x="241" y="663"/>
                    <a:pt x="301" y="689"/>
                    <a:pt x="356" y="689"/>
                  </a:cubicBezTo>
                  <a:cubicBezTo>
                    <a:pt x="473" y="689"/>
                    <a:pt x="543" y="615"/>
                    <a:pt x="543" y="519"/>
                  </a:cubicBezTo>
                  <a:lnTo>
                    <a:pt x="543" y="4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Freeform 36">
              <a:extLst>
                <a:ext uri="{FF2B5EF4-FFF2-40B4-BE49-F238E27FC236}">
                  <a16:creationId xmlns:a16="http://schemas.microsoft.com/office/drawing/2014/main" id="{A66DB4D5-0F81-FA40-BF7F-D49AB4BE3A60}"/>
                </a:ext>
              </a:extLst>
            </p:cNvPr>
            <p:cNvSpPr>
              <a:spLocks/>
            </p:cNvSpPr>
            <p:nvPr userDrawn="1"/>
          </p:nvSpPr>
          <p:spPr bwMode="auto">
            <a:xfrm>
              <a:off x="2983" y="3477"/>
              <a:ext cx="154" cy="278"/>
            </a:xfrm>
            <a:custGeom>
              <a:avLst/>
              <a:gdLst>
                <a:gd name="T0" fmla="*/ 401 w 622"/>
                <a:gd name="T1" fmla="*/ 264 h 1120"/>
                <a:gd name="T2" fmla="*/ 401 w 622"/>
                <a:gd name="T3" fmla="*/ 0 h 1120"/>
                <a:gd name="T4" fmla="*/ 163 w 622"/>
                <a:gd name="T5" fmla="*/ 0 h 1120"/>
                <a:gd name="T6" fmla="*/ 163 w 622"/>
                <a:gd name="T7" fmla="*/ 264 h 1120"/>
                <a:gd name="T8" fmla="*/ 0 w 622"/>
                <a:gd name="T9" fmla="*/ 264 h 1120"/>
                <a:gd name="T10" fmla="*/ 0 w 622"/>
                <a:gd name="T11" fmla="*/ 463 h 1120"/>
                <a:gd name="T12" fmla="*/ 163 w 622"/>
                <a:gd name="T13" fmla="*/ 463 h 1120"/>
                <a:gd name="T14" fmla="*/ 163 w 622"/>
                <a:gd name="T15" fmla="*/ 818 h 1120"/>
                <a:gd name="T16" fmla="*/ 231 w 622"/>
                <a:gd name="T17" fmla="*/ 1055 h 1120"/>
                <a:gd name="T18" fmla="*/ 444 w 622"/>
                <a:gd name="T19" fmla="*/ 1120 h 1120"/>
                <a:gd name="T20" fmla="*/ 622 w 622"/>
                <a:gd name="T21" fmla="*/ 1086 h 1120"/>
                <a:gd name="T22" fmla="*/ 622 w 622"/>
                <a:gd name="T23" fmla="*/ 898 h 1120"/>
                <a:gd name="T24" fmla="*/ 494 w 622"/>
                <a:gd name="T25" fmla="*/ 915 h 1120"/>
                <a:gd name="T26" fmla="*/ 401 w 622"/>
                <a:gd name="T27" fmla="*/ 807 h 1120"/>
                <a:gd name="T28" fmla="*/ 401 w 622"/>
                <a:gd name="T29" fmla="*/ 463 h 1120"/>
                <a:gd name="T30" fmla="*/ 622 w 622"/>
                <a:gd name="T31" fmla="*/ 463 h 1120"/>
                <a:gd name="T32" fmla="*/ 622 w 622"/>
                <a:gd name="T33" fmla="*/ 264 h 1120"/>
                <a:gd name="T34" fmla="*/ 401 w 622"/>
                <a:gd name="T35" fmla="*/ 26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2" h="1120">
                  <a:moveTo>
                    <a:pt x="401" y="264"/>
                  </a:moveTo>
                  <a:cubicBezTo>
                    <a:pt x="401" y="0"/>
                    <a:pt x="401" y="0"/>
                    <a:pt x="401" y="0"/>
                  </a:cubicBezTo>
                  <a:cubicBezTo>
                    <a:pt x="163" y="0"/>
                    <a:pt x="163" y="0"/>
                    <a:pt x="163" y="0"/>
                  </a:cubicBezTo>
                  <a:cubicBezTo>
                    <a:pt x="163" y="264"/>
                    <a:pt x="163" y="264"/>
                    <a:pt x="163" y="264"/>
                  </a:cubicBezTo>
                  <a:cubicBezTo>
                    <a:pt x="0" y="264"/>
                    <a:pt x="0" y="264"/>
                    <a:pt x="0" y="264"/>
                  </a:cubicBezTo>
                  <a:cubicBezTo>
                    <a:pt x="0" y="463"/>
                    <a:pt x="0" y="463"/>
                    <a:pt x="0" y="463"/>
                  </a:cubicBezTo>
                  <a:cubicBezTo>
                    <a:pt x="163" y="463"/>
                    <a:pt x="163" y="463"/>
                    <a:pt x="163" y="463"/>
                  </a:cubicBezTo>
                  <a:cubicBezTo>
                    <a:pt x="163" y="818"/>
                    <a:pt x="163" y="818"/>
                    <a:pt x="163" y="818"/>
                  </a:cubicBezTo>
                  <a:cubicBezTo>
                    <a:pt x="163" y="937"/>
                    <a:pt x="184" y="1008"/>
                    <a:pt x="231" y="1055"/>
                  </a:cubicBezTo>
                  <a:cubicBezTo>
                    <a:pt x="276" y="1099"/>
                    <a:pt x="343" y="1120"/>
                    <a:pt x="444" y="1120"/>
                  </a:cubicBezTo>
                  <a:cubicBezTo>
                    <a:pt x="508" y="1120"/>
                    <a:pt x="572" y="1108"/>
                    <a:pt x="622" y="1086"/>
                  </a:cubicBezTo>
                  <a:cubicBezTo>
                    <a:pt x="622" y="898"/>
                    <a:pt x="622" y="898"/>
                    <a:pt x="622" y="898"/>
                  </a:cubicBezTo>
                  <a:cubicBezTo>
                    <a:pt x="592" y="908"/>
                    <a:pt x="549" y="915"/>
                    <a:pt x="494" y="915"/>
                  </a:cubicBezTo>
                  <a:cubicBezTo>
                    <a:pt x="420" y="915"/>
                    <a:pt x="401" y="874"/>
                    <a:pt x="401" y="807"/>
                  </a:cubicBezTo>
                  <a:cubicBezTo>
                    <a:pt x="401" y="463"/>
                    <a:pt x="401" y="463"/>
                    <a:pt x="401" y="463"/>
                  </a:cubicBezTo>
                  <a:cubicBezTo>
                    <a:pt x="622" y="463"/>
                    <a:pt x="622" y="463"/>
                    <a:pt x="622" y="463"/>
                  </a:cubicBezTo>
                  <a:cubicBezTo>
                    <a:pt x="622" y="264"/>
                    <a:pt x="622" y="264"/>
                    <a:pt x="622" y="264"/>
                  </a:cubicBezTo>
                  <a:lnTo>
                    <a:pt x="401"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Freeform 37">
              <a:extLst>
                <a:ext uri="{FF2B5EF4-FFF2-40B4-BE49-F238E27FC236}">
                  <a16:creationId xmlns:a16="http://schemas.microsoft.com/office/drawing/2014/main" id="{1AFBF16F-8A81-754F-B3ED-C36F8A11E574}"/>
                </a:ext>
              </a:extLst>
            </p:cNvPr>
            <p:cNvSpPr>
              <a:spLocks noEditPoints="1"/>
            </p:cNvSpPr>
            <p:nvPr userDrawn="1"/>
          </p:nvSpPr>
          <p:spPr bwMode="auto">
            <a:xfrm>
              <a:off x="4426" y="3538"/>
              <a:ext cx="213" cy="217"/>
            </a:xfrm>
            <a:custGeom>
              <a:avLst/>
              <a:gdLst>
                <a:gd name="T0" fmla="*/ 857 w 857"/>
                <a:gd name="T1" fmla="*/ 453 h 876"/>
                <a:gd name="T2" fmla="*/ 857 w 857"/>
                <a:gd name="T3" fmla="*/ 516 h 876"/>
                <a:gd name="T4" fmla="*/ 244 w 857"/>
                <a:gd name="T5" fmla="*/ 516 h 876"/>
                <a:gd name="T6" fmla="*/ 459 w 857"/>
                <a:gd name="T7" fmla="*/ 680 h 876"/>
                <a:gd name="T8" fmla="*/ 678 w 857"/>
                <a:gd name="T9" fmla="*/ 583 h 876"/>
                <a:gd name="T10" fmla="*/ 829 w 857"/>
                <a:gd name="T11" fmla="*/ 693 h 876"/>
                <a:gd name="T12" fmla="*/ 463 w 857"/>
                <a:gd name="T13" fmla="*/ 876 h 876"/>
                <a:gd name="T14" fmla="*/ 0 w 857"/>
                <a:gd name="T15" fmla="*/ 438 h 876"/>
                <a:gd name="T16" fmla="*/ 433 w 857"/>
                <a:gd name="T17" fmla="*/ 0 h 876"/>
                <a:gd name="T18" fmla="*/ 857 w 857"/>
                <a:gd name="T19" fmla="*/ 453 h 876"/>
                <a:gd name="T20" fmla="*/ 605 w 857"/>
                <a:gd name="T21" fmla="*/ 345 h 876"/>
                <a:gd name="T22" fmla="*/ 425 w 857"/>
                <a:gd name="T23" fmla="*/ 189 h 876"/>
                <a:gd name="T24" fmla="*/ 245 w 857"/>
                <a:gd name="T25" fmla="*/ 345 h 876"/>
                <a:gd name="T26" fmla="*/ 605 w 857"/>
                <a:gd name="T27" fmla="*/ 345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7" h="876">
                  <a:moveTo>
                    <a:pt x="857" y="453"/>
                  </a:moveTo>
                  <a:cubicBezTo>
                    <a:pt x="857" y="516"/>
                    <a:pt x="857" y="516"/>
                    <a:pt x="857" y="516"/>
                  </a:cubicBezTo>
                  <a:cubicBezTo>
                    <a:pt x="244" y="516"/>
                    <a:pt x="244" y="516"/>
                    <a:pt x="244" y="516"/>
                  </a:cubicBezTo>
                  <a:cubicBezTo>
                    <a:pt x="249" y="602"/>
                    <a:pt x="345" y="675"/>
                    <a:pt x="459" y="680"/>
                  </a:cubicBezTo>
                  <a:cubicBezTo>
                    <a:pt x="565" y="684"/>
                    <a:pt x="623" y="642"/>
                    <a:pt x="678" y="583"/>
                  </a:cubicBezTo>
                  <a:cubicBezTo>
                    <a:pt x="829" y="693"/>
                    <a:pt x="829" y="693"/>
                    <a:pt x="829" y="693"/>
                  </a:cubicBezTo>
                  <a:cubicBezTo>
                    <a:pt x="737" y="809"/>
                    <a:pt x="624" y="876"/>
                    <a:pt x="463" y="876"/>
                  </a:cubicBezTo>
                  <a:cubicBezTo>
                    <a:pt x="208" y="876"/>
                    <a:pt x="0" y="718"/>
                    <a:pt x="0" y="438"/>
                  </a:cubicBezTo>
                  <a:cubicBezTo>
                    <a:pt x="0" y="215"/>
                    <a:pt x="139" y="0"/>
                    <a:pt x="433" y="0"/>
                  </a:cubicBezTo>
                  <a:cubicBezTo>
                    <a:pt x="736" y="0"/>
                    <a:pt x="857" y="235"/>
                    <a:pt x="857" y="453"/>
                  </a:cubicBezTo>
                  <a:moveTo>
                    <a:pt x="605" y="345"/>
                  </a:moveTo>
                  <a:cubicBezTo>
                    <a:pt x="594" y="254"/>
                    <a:pt x="544" y="187"/>
                    <a:pt x="425" y="189"/>
                  </a:cubicBezTo>
                  <a:cubicBezTo>
                    <a:pt x="324" y="191"/>
                    <a:pt x="256" y="259"/>
                    <a:pt x="245" y="345"/>
                  </a:cubicBezTo>
                  <a:lnTo>
                    <a:pt x="605" y="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Freeform 38">
              <a:extLst>
                <a:ext uri="{FF2B5EF4-FFF2-40B4-BE49-F238E27FC236}">
                  <a16:creationId xmlns:a16="http://schemas.microsoft.com/office/drawing/2014/main" id="{E7BC8B40-7702-114B-A54F-B22AF0D5EC34}"/>
                </a:ext>
              </a:extLst>
            </p:cNvPr>
            <p:cNvSpPr>
              <a:spLocks/>
            </p:cNvSpPr>
            <p:nvPr userDrawn="1"/>
          </p:nvSpPr>
          <p:spPr bwMode="auto">
            <a:xfrm>
              <a:off x="2464" y="3449"/>
              <a:ext cx="272" cy="301"/>
            </a:xfrm>
            <a:custGeom>
              <a:avLst/>
              <a:gdLst>
                <a:gd name="T0" fmla="*/ 207 w 272"/>
                <a:gd name="T1" fmla="*/ 0 h 301"/>
                <a:gd name="T2" fmla="*/ 207 w 272"/>
                <a:gd name="T3" fmla="*/ 204 h 301"/>
                <a:gd name="T4" fmla="*/ 80 w 272"/>
                <a:gd name="T5" fmla="*/ 0 h 301"/>
                <a:gd name="T6" fmla="*/ 0 w 272"/>
                <a:gd name="T7" fmla="*/ 0 h 301"/>
                <a:gd name="T8" fmla="*/ 0 w 272"/>
                <a:gd name="T9" fmla="*/ 301 h 301"/>
                <a:gd name="T10" fmla="*/ 65 w 272"/>
                <a:gd name="T11" fmla="*/ 301 h 301"/>
                <a:gd name="T12" fmla="*/ 65 w 272"/>
                <a:gd name="T13" fmla="*/ 90 h 301"/>
                <a:gd name="T14" fmla="*/ 196 w 272"/>
                <a:gd name="T15" fmla="*/ 301 h 301"/>
                <a:gd name="T16" fmla="*/ 272 w 272"/>
                <a:gd name="T17" fmla="*/ 301 h 301"/>
                <a:gd name="T18" fmla="*/ 272 w 272"/>
                <a:gd name="T19" fmla="*/ 0 h 301"/>
                <a:gd name="T20" fmla="*/ 207 w 272"/>
                <a:gd name="T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2" h="301">
                  <a:moveTo>
                    <a:pt x="207" y="0"/>
                  </a:moveTo>
                  <a:lnTo>
                    <a:pt x="207" y="204"/>
                  </a:lnTo>
                  <a:lnTo>
                    <a:pt x="80" y="0"/>
                  </a:lnTo>
                  <a:lnTo>
                    <a:pt x="0" y="0"/>
                  </a:lnTo>
                  <a:lnTo>
                    <a:pt x="0" y="301"/>
                  </a:lnTo>
                  <a:lnTo>
                    <a:pt x="65" y="301"/>
                  </a:lnTo>
                  <a:lnTo>
                    <a:pt x="65" y="90"/>
                  </a:lnTo>
                  <a:lnTo>
                    <a:pt x="196" y="301"/>
                  </a:lnTo>
                  <a:lnTo>
                    <a:pt x="272" y="301"/>
                  </a:lnTo>
                  <a:lnTo>
                    <a:pt x="272" y="0"/>
                  </a:lnTo>
                  <a:lnTo>
                    <a:pt x="20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Freeform 39">
              <a:extLst>
                <a:ext uri="{FF2B5EF4-FFF2-40B4-BE49-F238E27FC236}">
                  <a16:creationId xmlns:a16="http://schemas.microsoft.com/office/drawing/2014/main" id="{7D71D2CF-318E-614F-8BA3-A1CE1FD301E7}"/>
                </a:ext>
              </a:extLst>
            </p:cNvPr>
            <p:cNvSpPr>
              <a:spLocks/>
            </p:cNvSpPr>
            <p:nvPr userDrawn="1"/>
          </p:nvSpPr>
          <p:spPr bwMode="auto">
            <a:xfrm>
              <a:off x="3734" y="3543"/>
              <a:ext cx="321" cy="207"/>
            </a:xfrm>
            <a:custGeom>
              <a:avLst/>
              <a:gdLst>
                <a:gd name="T0" fmla="*/ 259 w 321"/>
                <a:gd name="T1" fmla="*/ 0 h 207"/>
                <a:gd name="T2" fmla="*/ 226 w 321"/>
                <a:gd name="T3" fmla="*/ 129 h 207"/>
                <a:gd name="T4" fmla="*/ 192 w 321"/>
                <a:gd name="T5" fmla="*/ 0 h 207"/>
                <a:gd name="T6" fmla="*/ 131 w 321"/>
                <a:gd name="T7" fmla="*/ 0 h 207"/>
                <a:gd name="T8" fmla="*/ 98 w 321"/>
                <a:gd name="T9" fmla="*/ 128 h 207"/>
                <a:gd name="T10" fmla="*/ 65 w 321"/>
                <a:gd name="T11" fmla="*/ 0 h 207"/>
                <a:gd name="T12" fmla="*/ 0 w 321"/>
                <a:gd name="T13" fmla="*/ 0 h 207"/>
                <a:gd name="T14" fmla="*/ 66 w 321"/>
                <a:gd name="T15" fmla="*/ 207 h 207"/>
                <a:gd name="T16" fmla="*/ 125 w 321"/>
                <a:gd name="T17" fmla="*/ 207 h 207"/>
                <a:gd name="T18" fmla="*/ 161 w 321"/>
                <a:gd name="T19" fmla="*/ 77 h 207"/>
                <a:gd name="T20" fmla="*/ 201 w 321"/>
                <a:gd name="T21" fmla="*/ 207 h 207"/>
                <a:gd name="T22" fmla="*/ 255 w 321"/>
                <a:gd name="T23" fmla="*/ 207 h 207"/>
                <a:gd name="T24" fmla="*/ 321 w 321"/>
                <a:gd name="T25" fmla="*/ 0 h 207"/>
                <a:gd name="T26" fmla="*/ 259 w 321"/>
                <a:gd name="T27"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1" h="207">
                  <a:moveTo>
                    <a:pt x="259" y="0"/>
                  </a:moveTo>
                  <a:lnTo>
                    <a:pt x="226" y="129"/>
                  </a:lnTo>
                  <a:lnTo>
                    <a:pt x="192" y="0"/>
                  </a:lnTo>
                  <a:lnTo>
                    <a:pt x="131" y="0"/>
                  </a:lnTo>
                  <a:lnTo>
                    <a:pt x="98" y="128"/>
                  </a:lnTo>
                  <a:lnTo>
                    <a:pt x="65" y="0"/>
                  </a:lnTo>
                  <a:lnTo>
                    <a:pt x="0" y="0"/>
                  </a:lnTo>
                  <a:lnTo>
                    <a:pt x="66" y="207"/>
                  </a:lnTo>
                  <a:lnTo>
                    <a:pt x="125" y="207"/>
                  </a:lnTo>
                  <a:lnTo>
                    <a:pt x="161" y="77"/>
                  </a:lnTo>
                  <a:lnTo>
                    <a:pt x="201" y="207"/>
                  </a:lnTo>
                  <a:lnTo>
                    <a:pt x="255" y="207"/>
                  </a:lnTo>
                  <a:lnTo>
                    <a:pt x="321" y="0"/>
                  </a:lnTo>
                  <a:lnTo>
                    <a:pt x="2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Freeform 40">
              <a:extLst>
                <a:ext uri="{FF2B5EF4-FFF2-40B4-BE49-F238E27FC236}">
                  <a16:creationId xmlns:a16="http://schemas.microsoft.com/office/drawing/2014/main" id="{D9588A39-8C80-034E-8D3D-67E98E17D017}"/>
                </a:ext>
              </a:extLst>
            </p:cNvPr>
            <p:cNvSpPr>
              <a:spLocks/>
            </p:cNvSpPr>
            <p:nvPr userDrawn="1"/>
          </p:nvSpPr>
          <p:spPr bwMode="auto">
            <a:xfrm>
              <a:off x="3175" y="3543"/>
              <a:ext cx="60" cy="207"/>
            </a:xfrm>
            <a:custGeom>
              <a:avLst/>
              <a:gdLst>
                <a:gd name="T0" fmla="*/ 60 w 60"/>
                <a:gd name="T1" fmla="*/ 0 h 207"/>
                <a:gd name="T2" fmla="*/ 0 w 60"/>
                <a:gd name="T3" fmla="*/ 0 h 207"/>
                <a:gd name="T4" fmla="*/ 0 w 60"/>
                <a:gd name="T5" fmla="*/ 106 h 207"/>
                <a:gd name="T6" fmla="*/ 0 w 60"/>
                <a:gd name="T7" fmla="*/ 207 h 207"/>
                <a:gd name="T8" fmla="*/ 60 w 60"/>
                <a:gd name="T9" fmla="*/ 207 h 207"/>
                <a:gd name="T10" fmla="*/ 60 w 60"/>
                <a:gd name="T11" fmla="*/ 106 h 207"/>
                <a:gd name="T12" fmla="*/ 60 w 60"/>
                <a:gd name="T13" fmla="*/ 0 h 207"/>
              </a:gdLst>
              <a:ahLst/>
              <a:cxnLst>
                <a:cxn ang="0">
                  <a:pos x="T0" y="T1"/>
                </a:cxn>
                <a:cxn ang="0">
                  <a:pos x="T2" y="T3"/>
                </a:cxn>
                <a:cxn ang="0">
                  <a:pos x="T4" y="T5"/>
                </a:cxn>
                <a:cxn ang="0">
                  <a:pos x="T6" y="T7"/>
                </a:cxn>
                <a:cxn ang="0">
                  <a:pos x="T8" y="T9"/>
                </a:cxn>
                <a:cxn ang="0">
                  <a:pos x="T10" y="T11"/>
                </a:cxn>
                <a:cxn ang="0">
                  <a:pos x="T12" y="T13"/>
                </a:cxn>
              </a:cxnLst>
              <a:rect l="0" t="0" r="r" b="b"/>
              <a:pathLst>
                <a:path w="60" h="207">
                  <a:moveTo>
                    <a:pt x="60" y="0"/>
                  </a:moveTo>
                  <a:lnTo>
                    <a:pt x="0" y="0"/>
                  </a:lnTo>
                  <a:lnTo>
                    <a:pt x="0" y="106"/>
                  </a:lnTo>
                  <a:lnTo>
                    <a:pt x="0" y="207"/>
                  </a:lnTo>
                  <a:lnTo>
                    <a:pt x="60" y="207"/>
                  </a:lnTo>
                  <a:lnTo>
                    <a:pt x="60" y="106"/>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Freeform 41">
              <a:extLst>
                <a:ext uri="{FF2B5EF4-FFF2-40B4-BE49-F238E27FC236}">
                  <a16:creationId xmlns:a16="http://schemas.microsoft.com/office/drawing/2014/main" id="{CB4CA907-2965-5041-A4D1-88FFC0AAFE43}"/>
                </a:ext>
              </a:extLst>
            </p:cNvPr>
            <p:cNvSpPr>
              <a:spLocks/>
            </p:cNvSpPr>
            <p:nvPr userDrawn="1"/>
          </p:nvSpPr>
          <p:spPr bwMode="auto">
            <a:xfrm>
              <a:off x="4076" y="3543"/>
              <a:ext cx="59" cy="207"/>
            </a:xfrm>
            <a:custGeom>
              <a:avLst/>
              <a:gdLst>
                <a:gd name="T0" fmla="*/ 59 w 59"/>
                <a:gd name="T1" fmla="*/ 0 h 207"/>
                <a:gd name="T2" fmla="*/ 0 w 59"/>
                <a:gd name="T3" fmla="*/ 0 h 207"/>
                <a:gd name="T4" fmla="*/ 0 w 59"/>
                <a:gd name="T5" fmla="*/ 106 h 207"/>
                <a:gd name="T6" fmla="*/ 0 w 59"/>
                <a:gd name="T7" fmla="*/ 207 h 207"/>
                <a:gd name="T8" fmla="*/ 59 w 59"/>
                <a:gd name="T9" fmla="*/ 207 h 207"/>
                <a:gd name="T10" fmla="*/ 59 w 59"/>
                <a:gd name="T11" fmla="*/ 106 h 207"/>
                <a:gd name="T12" fmla="*/ 59 w 59"/>
                <a:gd name="T13" fmla="*/ 0 h 207"/>
              </a:gdLst>
              <a:ahLst/>
              <a:cxnLst>
                <a:cxn ang="0">
                  <a:pos x="T0" y="T1"/>
                </a:cxn>
                <a:cxn ang="0">
                  <a:pos x="T2" y="T3"/>
                </a:cxn>
                <a:cxn ang="0">
                  <a:pos x="T4" y="T5"/>
                </a:cxn>
                <a:cxn ang="0">
                  <a:pos x="T6" y="T7"/>
                </a:cxn>
                <a:cxn ang="0">
                  <a:pos x="T8" y="T9"/>
                </a:cxn>
                <a:cxn ang="0">
                  <a:pos x="T10" y="T11"/>
                </a:cxn>
                <a:cxn ang="0">
                  <a:pos x="T12" y="T13"/>
                </a:cxn>
              </a:cxnLst>
              <a:rect l="0" t="0" r="r" b="b"/>
              <a:pathLst>
                <a:path w="59" h="207">
                  <a:moveTo>
                    <a:pt x="59" y="0"/>
                  </a:moveTo>
                  <a:lnTo>
                    <a:pt x="0" y="0"/>
                  </a:lnTo>
                  <a:lnTo>
                    <a:pt x="0" y="106"/>
                  </a:lnTo>
                  <a:lnTo>
                    <a:pt x="0" y="207"/>
                  </a:lnTo>
                  <a:lnTo>
                    <a:pt x="59" y="207"/>
                  </a:lnTo>
                  <a:lnTo>
                    <a:pt x="59" y="106"/>
                  </a:lnTo>
                  <a:lnTo>
                    <a:pt x="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Freeform 42">
              <a:extLst>
                <a:ext uri="{FF2B5EF4-FFF2-40B4-BE49-F238E27FC236}">
                  <a16:creationId xmlns:a16="http://schemas.microsoft.com/office/drawing/2014/main" id="{064BDBD4-DC9B-2643-895F-7535E7862951}"/>
                </a:ext>
              </a:extLst>
            </p:cNvPr>
            <p:cNvSpPr>
              <a:spLocks/>
            </p:cNvSpPr>
            <p:nvPr userDrawn="1"/>
          </p:nvSpPr>
          <p:spPr bwMode="auto">
            <a:xfrm>
              <a:off x="3527" y="3538"/>
              <a:ext cx="190" cy="212"/>
            </a:xfrm>
            <a:custGeom>
              <a:avLst/>
              <a:gdLst>
                <a:gd name="T0" fmla="*/ 686 w 767"/>
                <a:gd name="T1" fmla="*/ 77 h 857"/>
                <a:gd name="T2" fmla="*/ 480 w 767"/>
                <a:gd name="T3" fmla="*/ 0 h 857"/>
                <a:gd name="T4" fmla="*/ 231 w 767"/>
                <a:gd name="T5" fmla="*/ 111 h 857"/>
                <a:gd name="T6" fmla="*/ 231 w 767"/>
                <a:gd name="T7" fmla="*/ 20 h 857"/>
                <a:gd name="T8" fmla="*/ 0 w 767"/>
                <a:gd name="T9" fmla="*/ 20 h 857"/>
                <a:gd name="T10" fmla="*/ 0 w 767"/>
                <a:gd name="T11" fmla="*/ 857 h 857"/>
                <a:gd name="T12" fmla="*/ 241 w 767"/>
                <a:gd name="T13" fmla="*/ 857 h 857"/>
                <a:gd name="T14" fmla="*/ 241 w 767"/>
                <a:gd name="T15" fmla="*/ 402 h 857"/>
                <a:gd name="T16" fmla="*/ 285 w 767"/>
                <a:gd name="T17" fmla="*/ 268 h 857"/>
                <a:gd name="T18" fmla="*/ 390 w 767"/>
                <a:gd name="T19" fmla="*/ 221 h 857"/>
                <a:gd name="T20" fmla="*/ 494 w 767"/>
                <a:gd name="T21" fmla="*/ 268 h 857"/>
                <a:gd name="T22" fmla="*/ 527 w 767"/>
                <a:gd name="T23" fmla="*/ 434 h 857"/>
                <a:gd name="T24" fmla="*/ 527 w 767"/>
                <a:gd name="T25" fmla="*/ 857 h 857"/>
                <a:gd name="T26" fmla="*/ 767 w 767"/>
                <a:gd name="T27" fmla="*/ 857 h 857"/>
                <a:gd name="T28" fmla="*/ 767 w 767"/>
                <a:gd name="T29" fmla="*/ 334 h 857"/>
                <a:gd name="T30" fmla="*/ 686 w 767"/>
                <a:gd name="T31" fmla="*/ 77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67" h="857">
                  <a:moveTo>
                    <a:pt x="686" y="77"/>
                  </a:moveTo>
                  <a:cubicBezTo>
                    <a:pt x="636" y="24"/>
                    <a:pt x="573" y="0"/>
                    <a:pt x="480" y="0"/>
                  </a:cubicBezTo>
                  <a:cubicBezTo>
                    <a:pt x="388" y="1"/>
                    <a:pt x="281" y="46"/>
                    <a:pt x="231" y="111"/>
                  </a:cubicBezTo>
                  <a:cubicBezTo>
                    <a:pt x="231" y="20"/>
                    <a:pt x="231" y="20"/>
                    <a:pt x="231" y="20"/>
                  </a:cubicBezTo>
                  <a:cubicBezTo>
                    <a:pt x="0" y="20"/>
                    <a:pt x="0" y="20"/>
                    <a:pt x="0" y="20"/>
                  </a:cubicBezTo>
                  <a:cubicBezTo>
                    <a:pt x="0" y="857"/>
                    <a:pt x="0" y="857"/>
                    <a:pt x="0" y="857"/>
                  </a:cubicBezTo>
                  <a:cubicBezTo>
                    <a:pt x="241" y="857"/>
                    <a:pt x="241" y="857"/>
                    <a:pt x="241" y="857"/>
                  </a:cubicBezTo>
                  <a:cubicBezTo>
                    <a:pt x="241" y="402"/>
                    <a:pt x="241" y="402"/>
                    <a:pt x="241" y="402"/>
                  </a:cubicBezTo>
                  <a:cubicBezTo>
                    <a:pt x="241" y="343"/>
                    <a:pt x="257" y="299"/>
                    <a:pt x="285" y="268"/>
                  </a:cubicBezTo>
                  <a:cubicBezTo>
                    <a:pt x="309" y="241"/>
                    <a:pt x="345" y="224"/>
                    <a:pt x="390" y="221"/>
                  </a:cubicBezTo>
                  <a:cubicBezTo>
                    <a:pt x="444" y="218"/>
                    <a:pt x="473" y="242"/>
                    <a:pt x="494" y="268"/>
                  </a:cubicBezTo>
                  <a:cubicBezTo>
                    <a:pt x="520" y="300"/>
                    <a:pt x="527" y="357"/>
                    <a:pt x="527" y="434"/>
                  </a:cubicBezTo>
                  <a:cubicBezTo>
                    <a:pt x="527" y="857"/>
                    <a:pt x="527" y="857"/>
                    <a:pt x="527" y="857"/>
                  </a:cubicBezTo>
                  <a:cubicBezTo>
                    <a:pt x="767" y="857"/>
                    <a:pt x="767" y="857"/>
                    <a:pt x="767" y="857"/>
                  </a:cubicBezTo>
                  <a:cubicBezTo>
                    <a:pt x="767" y="334"/>
                    <a:pt x="767" y="334"/>
                    <a:pt x="767" y="334"/>
                  </a:cubicBezTo>
                  <a:cubicBezTo>
                    <a:pt x="767" y="232"/>
                    <a:pt x="754" y="147"/>
                    <a:pt x="686" y="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Freeform 43">
              <a:extLst>
                <a:ext uri="{FF2B5EF4-FFF2-40B4-BE49-F238E27FC236}">
                  <a16:creationId xmlns:a16="http://schemas.microsoft.com/office/drawing/2014/main" id="{596A12D7-425E-AD43-A65E-B72F97666F37}"/>
                </a:ext>
              </a:extLst>
            </p:cNvPr>
            <p:cNvSpPr>
              <a:spLocks noEditPoints="1"/>
            </p:cNvSpPr>
            <p:nvPr userDrawn="1"/>
          </p:nvSpPr>
          <p:spPr bwMode="auto">
            <a:xfrm>
              <a:off x="4170" y="3449"/>
              <a:ext cx="222" cy="306"/>
            </a:xfrm>
            <a:custGeom>
              <a:avLst/>
              <a:gdLst>
                <a:gd name="T0" fmla="*/ 900 w 900"/>
                <a:gd name="T1" fmla="*/ 0 h 1233"/>
                <a:gd name="T2" fmla="*/ 900 w 900"/>
                <a:gd name="T3" fmla="*/ 1214 h 1233"/>
                <a:gd name="T4" fmla="*/ 673 w 900"/>
                <a:gd name="T5" fmla="*/ 1214 h 1233"/>
                <a:gd name="T6" fmla="*/ 673 w 900"/>
                <a:gd name="T7" fmla="*/ 1121 h 1233"/>
                <a:gd name="T8" fmla="*/ 414 w 900"/>
                <a:gd name="T9" fmla="*/ 1233 h 1233"/>
                <a:gd name="T10" fmla="*/ 124 w 900"/>
                <a:gd name="T11" fmla="*/ 1121 h 1233"/>
                <a:gd name="T12" fmla="*/ 0 w 900"/>
                <a:gd name="T13" fmla="*/ 796 h 1233"/>
                <a:gd name="T14" fmla="*/ 406 w 900"/>
                <a:gd name="T15" fmla="*/ 357 h 1233"/>
                <a:gd name="T16" fmla="*/ 659 w 900"/>
                <a:gd name="T17" fmla="*/ 451 h 1233"/>
                <a:gd name="T18" fmla="*/ 659 w 900"/>
                <a:gd name="T19" fmla="*/ 0 h 1233"/>
                <a:gd name="T20" fmla="*/ 900 w 900"/>
                <a:gd name="T21" fmla="*/ 0 h 1233"/>
                <a:gd name="T22" fmla="*/ 666 w 900"/>
                <a:gd name="T23" fmla="*/ 796 h 1233"/>
                <a:gd name="T24" fmla="*/ 453 w 900"/>
                <a:gd name="T25" fmla="*/ 569 h 1233"/>
                <a:gd name="T26" fmla="*/ 241 w 900"/>
                <a:gd name="T27" fmla="*/ 796 h 1233"/>
                <a:gd name="T28" fmla="*/ 453 w 900"/>
                <a:gd name="T29" fmla="*/ 1022 h 1233"/>
                <a:gd name="T30" fmla="*/ 666 w 900"/>
                <a:gd name="T31" fmla="*/ 796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0" h="1233">
                  <a:moveTo>
                    <a:pt x="900" y="0"/>
                  </a:moveTo>
                  <a:cubicBezTo>
                    <a:pt x="900" y="1214"/>
                    <a:pt x="900" y="1214"/>
                    <a:pt x="900" y="1214"/>
                  </a:cubicBezTo>
                  <a:cubicBezTo>
                    <a:pt x="673" y="1214"/>
                    <a:pt x="673" y="1214"/>
                    <a:pt x="673" y="1214"/>
                  </a:cubicBezTo>
                  <a:cubicBezTo>
                    <a:pt x="673" y="1121"/>
                    <a:pt x="673" y="1121"/>
                    <a:pt x="673" y="1121"/>
                  </a:cubicBezTo>
                  <a:cubicBezTo>
                    <a:pt x="620" y="1182"/>
                    <a:pt x="534" y="1233"/>
                    <a:pt x="414" y="1233"/>
                  </a:cubicBezTo>
                  <a:cubicBezTo>
                    <a:pt x="298" y="1233"/>
                    <a:pt x="198" y="1195"/>
                    <a:pt x="124" y="1121"/>
                  </a:cubicBezTo>
                  <a:cubicBezTo>
                    <a:pt x="44" y="1041"/>
                    <a:pt x="0" y="926"/>
                    <a:pt x="0" y="796"/>
                  </a:cubicBezTo>
                  <a:cubicBezTo>
                    <a:pt x="0" y="541"/>
                    <a:pt x="171" y="357"/>
                    <a:pt x="406" y="357"/>
                  </a:cubicBezTo>
                  <a:cubicBezTo>
                    <a:pt x="508" y="357"/>
                    <a:pt x="594" y="389"/>
                    <a:pt x="659" y="451"/>
                  </a:cubicBezTo>
                  <a:cubicBezTo>
                    <a:pt x="659" y="0"/>
                    <a:pt x="659" y="0"/>
                    <a:pt x="659" y="0"/>
                  </a:cubicBezTo>
                  <a:lnTo>
                    <a:pt x="900" y="0"/>
                  </a:lnTo>
                  <a:close/>
                  <a:moveTo>
                    <a:pt x="666" y="796"/>
                  </a:moveTo>
                  <a:cubicBezTo>
                    <a:pt x="666" y="683"/>
                    <a:pt x="593" y="569"/>
                    <a:pt x="453" y="569"/>
                  </a:cubicBezTo>
                  <a:cubicBezTo>
                    <a:pt x="314" y="569"/>
                    <a:pt x="241" y="683"/>
                    <a:pt x="241" y="796"/>
                  </a:cubicBezTo>
                  <a:cubicBezTo>
                    <a:pt x="241" y="908"/>
                    <a:pt x="314" y="1022"/>
                    <a:pt x="453" y="1022"/>
                  </a:cubicBezTo>
                  <a:cubicBezTo>
                    <a:pt x="593" y="1022"/>
                    <a:pt x="666" y="908"/>
                    <a:pt x="666" y="79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 name="Freeform 63">
              <a:extLst>
                <a:ext uri="{FF2B5EF4-FFF2-40B4-BE49-F238E27FC236}">
                  <a16:creationId xmlns:a16="http://schemas.microsoft.com/office/drawing/2014/main" id="{1B806B14-8C07-0F4D-B564-0FBB1ACC3987}"/>
                </a:ext>
              </a:extLst>
            </p:cNvPr>
            <p:cNvSpPr>
              <a:spLocks noEditPoints="1"/>
            </p:cNvSpPr>
            <p:nvPr userDrawn="1"/>
          </p:nvSpPr>
          <p:spPr bwMode="auto">
            <a:xfrm>
              <a:off x="3269" y="3538"/>
              <a:ext cx="224" cy="217"/>
            </a:xfrm>
            <a:custGeom>
              <a:avLst/>
              <a:gdLst>
                <a:gd name="T0" fmla="*/ 905 w 905"/>
                <a:gd name="T1" fmla="*/ 438 h 877"/>
                <a:gd name="T2" fmla="*/ 453 w 905"/>
                <a:gd name="T3" fmla="*/ 877 h 877"/>
                <a:gd name="T4" fmla="*/ 0 w 905"/>
                <a:gd name="T5" fmla="*/ 438 h 877"/>
                <a:gd name="T6" fmla="*/ 453 w 905"/>
                <a:gd name="T7" fmla="*/ 0 h 877"/>
                <a:gd name="T8" fmla="*/ 905 w 905"/>
                <a:gd name="T9" fmla="*/ 438 h 877"/>
                <a:gd name="T10" fmla="*/ 453 w 905"/>
                <a:gd name="T11" fmla="*/ 212 h 877"/>
                <a:gd name="T12" fmla="*/ 241 w 905"/>
                <a:gd name="T13" fmla="*/ 438 h 877"/>
                <a:gd name="T14" fmla="*/ 453 w 905"/>
                <a:gd name="T15" fmla="*/ 664 h 877"/>
                <a:gd name="T16" fmla="*/ 665 w 905"/>
                <a:gd name="T17" fmla="*/ 438 h 877"/>
                <a:gd name="T18" fmla="*/ 453 w 905"/>
                <a:gd name="T19" fmla="*/ 21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5" h="877">
                  <a:moveTo>
                    <a:pt x="905" y="438"/>
                  </a:moveTo>
                  <a:cubicBezTo>
                    <a:pt x="905" y="692"/>
                    <a:pt x="715" y="877"/>
                    <a:pt x="453" y="877"/>
                  </a:cubicBezTo>
                  <a:cubicBezTo>
                    <a:pt x="190" y="877"/>
                    <a:pt x="0" y="692"/>
                    <a:pt x="0" y="438"/>
                  </a:cubicBezTo>
                  <a:cubicBezTo>
                    <a:pt x="0" y="184"/>
                    <a:pt x="190" y="0"/>
                    <a:pt x="453" y="0"/>
                  </a:cubicBezTo>
                  <a:cubicBezTo>
                    <a:pt x="715" y="0"/>
                    <a:pt x="905" y="184"/>
                    <a:pt x="905" y="438"/>
                  </a:cubicBezTo>
                  <a:moveTo>
                    <a:pt x="453" y="212"/>
                  </a:moveTo>
                  <a:cubicBezTo>
                    <a:pt x="313" y="212"/>
                    <a:pt x="241" y="326"/>
                    <a:pt x="241" y="438"/>
                  </a:cubicBezTo>
                  <a:cubicBezTo>
                    <a:pt x="241" y="551"/>
                    <a:pt x="313" y="664"/>
                    <a:pt x="453" y="664"/>
                  </a:cubicBezTo>
                  <a:cubicBezTo>
                    <a:pt x="592" y="664"/>
                    <a:pt x="665" y="551"/>
                    <a:pt x="665" y="438"/>
                  </a:cubicBezTo>
                  <a:cubicBezTo>
                    <a:pt x="665" y="326"/>
                    <a:pt x="592" y="212"/>
                    <a:pt x="453" y="2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 name="Freeform 64">
              <a:extLst>
                <a:ext uri="{FF2B5EF4-FFF2-40B4-BE49-F238E27FC236}">
                  <a16:creationId xmlns:a16="http://schemas.microsoft.com/office/drawing/2014/main" id="{FC43AA3D-6218-5F44-B42C-5CD72E76091E}"/>
                </a:ext>
              </a:extLst>
            </p:cNvPr>
            <p:cNvSpPr>
              <a:spLocks noEditPoints="1"/>
            </p:cNvSpPr>
            <p:nvPr userDrawn="1"/>
          </p:nvSpPr>
          <p:spPr bwMode="auto">
            <a:xfrm>
              <a:off x="4636" y="3449"/>
              <a:ext cx="95" cy="95"/>
            </a:xfrm>
            <a:custGeom>
              <a:avLst/>
              <a:gdLst>
                <a:gd name="T0" fmla="*/ 118 w 383"/>
                <a:gd name="T1" fmla="*/ 299 h 382"/>
                <a:gd name="T2" fmla="*/ 158 w 383"/>
                <a:gd name="T3" fmla="*/ 299 h 382"/>
                <a:gd name="T4" fmla="*/ 158 w 383"/>
                <a:gd name="T5" fmla="*/ 209 h 382"/>
                <a:gd name="T6" fmla="*/ 187 w 383"/>
                <a:gd name="T7" fmla="*/ 209 h 382"/>
                <a:gd name="T8" fmla="*/ 242 w 383"/>
                <a:gd name="T9" fmla="*/ 299 h 382"/>
                <a:gd name="T10" fmla="*/ 284 w 383"/>
                <a:gd name="T11" fmla="*/ 299 h 382"/>
                <a:gd name="T12" fmla="*/ 227 w 383"/>
                <a:gd name="T13" fmla="*/ 206 h 382"/>
                <a:gd name="T14" fmla="*/ 279 w 383"/>
                <a:gd name="T15" fmla="*/ 146 h 382"/>
                <a:gd name="T16" fmla="*/ 202 w 383"/>
                <a:gd name="T17" fmla="*/ 80 h 382"/>
                <a:gd name="T18" fmla="*/ 118 w 383"/>
                <a:gd name="T19" fmla="*/ 80 h 382"/>
                <a:gd name="T20" fmla="*/ 118 w 383"/>
                <a:gd name="T21" fmla="*/ 299 h 382"/>
                <a:gd name="T22" fmla="*/ 158 w 383"/>
                <a:gd name="T23" fmla="*/ 114 h 382"/>
                <a:gd name="T24" fmla="*/ 187 w 383"/>
                <a:gd name="T25" fmla="*/ 114 h 382"/>
                <a:gd name="T26" fmla="*/ 239 w 383"/>
                <a:gd name="T27" fmla="*/ 145 h 382"/>
                <a:gd name="T28" fmla="*/ 187 w 383"/>
                <a:gd name="T29" fmla="*/ 176 h 382"/>
                <a:gd name="T30" fmla="*/ 158 w 383"/>
                <a:gd name="T31" fmla="*/ 176 h 382"/>
                <a:gd name="T32" fmla="*/ 158 w 383"/>
                <a:gd name="T33" fmla="*/ 114 h 382"/>
                <a:gd name="T34" fmla="*/ 0 w 383"/>
                <a:gd name="T35" fmla="*/ 191 h 382"/>
                <a:gd name="T36" fmla="*/ 191 w 383"/>
                <a:gd name="T37" fmla="*/ 382 h 382"/>
                <a:gd name="T38" fmla="*/ 383 w 383"/>
                <a:gd name="T39" fmla="*/ 191 h 382"/>
                <a:gd name="T40" fmla="*/ 191 w 383"/>
                <a:gd name="T41" fmla="*/ 0 h 382"/>
                <a:gd name="T42" fmla="*/ 0 w 383"/>
                <a:gd name="T43" fmla="*/ 191 h 382"/>
                <a:gd name="T44" fmla="*/ 34 w 383"/>
                <a:gd name="T45" fmla="*/ 191 h 382"/>
                <a:gd name="T46" fmla="*/ 191 w 383"/>
                <a:gd name="T47" fmla="*/ 34 h 382"/>
                <a:gd name="T48" fmla="*/ 349 w 383"/>
                <a:gd name="T49" fmla="*/ 191 h 382"/>
                <a:gd name="T50" fmla="*/ 191 w 383"/>
                <a:gd name="T51" fmla="*/ 349 h 382"/>
                <a:gd name="T52" fmla="*/ 34 w 383"/>
                <a:gd name="T53" fmla="*/ 191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3" h="382">
                  <a:moveTo>
                    <a:pt x="118" y="299"/>
                  </a:moveTo>
                  <a:cubicBezTo>
                    <a:pt x="158" y="299"/>
                    <a:pt x="158" y="299"/>
                    <a:pt x="158" y="299"/>
                  </a:cubicBezTo>
                  <a:cubicBezTo>
                    <a:pt x="158" y="209"/>
                    <a:pt x="158" y="209"/>
                    <a:pt x="158" y="209"/>
                  </a:cubicBezTo>
                  <a:cubicBezTo>
                    <a:pt x="187" y="209"/>
                    <a:pt x="187" y="209"/>
                    <a:pt x="187" y="209"/>
                  </a:cubicBezTo>
                  <a:cubicBezTo>
                    <a:pt x="242" y="299"/>
                    <a:pt x="242" y="299"/>
                    <a:pt x="242" y="299"/>
                  </a:cubicBezTo>
                  <a:cubicBezTo>
                    <a:pt x="284" y="299"/>
                    <a:pt x="284" y="299"/>
                    <a:pt x="284" y="299"/>
                  </a:cubicBezTo>
                  <a:cubicBezTo>
                    <a:pt x="227" y="206"/>
                    <a:pt x="227" y="206"/>
                    <a:pt x="227" y="206"/>
                  </a:cubicBezTo>
                  <a:cubicBezTo>
                    <a:pt x="257" y="203"/>
                    <a:pt x="279" y="184"/>
                    <a:pt x="279" y="146"/>
                  </a:cubicBezTo>
                  <a:cubicBezTo>
                    <a:pt x="279" y="104"/>
                    <a:pt x="255" y="80"/>
                    <a:pt x="202" y="80"/>
                  </a:cubicBezTo>
                  <a:cubicBezTo>
                    <a:pt x="118" y="80"/>
                    <a:pt x="118" y="80"/>
                    <a:pt x="118" y="80"/>
                  </a:cubicBezTo>
                  <a:lnTo>
                    <a:pt x="118" y="299"/>
                  </a:lnTo>
                  <a:close/>
                  <a:moveTo>
                    <a:pt x="158" y="114"/>
                  </a:moveTo>
                  <a:cubicBezTo>
                    <a:pt x="187" y="114"/>
                    <a:pt x="187" y="114"/>
                    <a:pt x="187" y="114"/>
                  </a:cubicBezTo>
                  <a:cubicBezTo>
                    <a:pt x="212" y="114"/>
                    <a:pt x="239" y="115"/>
                    <a:pt x="239" y="145"/>
                  </a:cubicBezTo>
                  <a:cubicBezTo>
                    <a:pt x="239" y="174"/>
                    <a:pt x="212" y="176"/>
                    <a:pt x="187" y="176"/>
                  </a:cubicBezTo>
                  <a:cubicBezTo>
                    <a:pt x="158" y="176"/>
                    <a:pt x="158" y="176"/>
                    <a:pt x="158" y="176"/>
                  </a:cubicBezTo>
                  <a:lnTo>
                    <a:pt x="158" y="114"/>
                  </a:lnTo>
                  <a:close/>
                  <a:moveTo>
                    <a:pt x="0" y="191"/>
                  </a:moveTo>
                  <a:cubicBezTo>
                    <a:pt x="0" y="296"/>
                    <a:pt x="86" y="382"/>
                    <a:pt x="191" y="382"/>
                  </a:cubicBezTo>
                  <a:cubicBezTo>
                    <a:pt x="297" y="382"/>
                    <a:pt x="383" y="296"/>
                    <a:pt x="383" y="191"/>
                  </a:cubicBezTo>
                  <a:cubicBezTo>
                    <a:pt x="383" y="86"/>
                    <a:pt x="297" y="0"/>
                    <a:pt x="191" y="0"/>
                  </a:cubicBezTo>
                  <a:cubicBezTo>
                    <a:pt x="86" y="0"/>
                    <a:pt x="0" y="86"/>
                    <a:pt x="0" y="191"/>
                  </a:cubicBezTo>
                  <a:moveTo>
                    <a:pt x="34" y="191"/>
                  </a:moveTo>
                  <a:cubicBezTo>
                    <a:pt x="34" y="104"/>
                    <a:pt x="104" y="34"/>
                    <a:pt x="191" y="34"/>
                  </a:cubicBezTo>
                  <a:cubicBezTo>
                    <a:pt x="278" y="34"/>
                    <a:pt x="349" y="104"/>
                    <a:pt x="349" y="191"/>
                  </a:cubicBezTo>
                  <a:cubicBezTo>
                    <a:pt x="349" y="278"/>
                    <a:pt x="278" y="349"/>
                    <a:pt x="191" y="349"/>
                  </a:cubicBezTo>
                  <a:cubicBezTo>
                    <a:pt x="104" y="349"/>
                    <a:pt x="34" y="278"/>
                    <a:pt x="34" y="19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 name="Freeform 65">
              <a:extLst>
                <a:ext uri="{FF2B5EF4-FFF2-40B4-BE49-F238E27FC236}">
                  <a16:creationId xmlns:a16="http://schemas.microsoft.com/office/drawing/2014/main" id="{FA52EE74-F9BE-524C-BDD0-CD2D80ADBAA6}"/>
                </a:ext>
              </a:extLst>
            </p:cNvPr>
            <p:cNvSpPr>
              <a:spLocks/>
            </p:cNvSpPr>
            <p:nvPr userDrawn="1"/>
          </p:nvSpPr>
          <p:spPr bwMode="auto">
            <a:xfrm>
              <a:off x="3768" y="1895"/>
              <a:ext cx="434" cy="1109"/>
            </a:xfrm>
            <a:custGeom>
              <a:avLst/>
              <a:gdLst>
                <a:gd name="T0" fmla="*/ 509 w 1751"/>
                <a:gd name="T1" fmla="*/ 0 h 4481"/>
                <a:gd name="T2" fmla="*/ 509 w 1751"/>
                <a:gd name="T3" fmla="*/ 2792 h 4481"/>
                <a:gd name="T4" fmla="*/ 161 w 1751"/>
                <a:gd name="T5" fmla="*/ 2452 h 4481"/>
                <a:gd name="T6" fmla="*/ 161 w 1751"/>
                <a:gd name="T7" fmla="*/ 3527 h 4481"/>
                <a:gd name="T8" fmla="*/ 19 w 1751"/>
                <a:gd name="T9" fmla="*/ 4087 h 4481"/>
                <a:gd name="T10" fmla="*/ 17 w 1751"/>
                <a:gd name="T11" fmla="*/ 4090 h 4481"/>
                <a:gd name="T12" fmla="*/ 0 w 1751"/>
                <a:gd name="T13" fmla="*/ 4110 h 4481"/>
                <a:gd name="T14" fmla="*/ 393 w 1751"/>
                <a:gd name="T15" fmla="*/ 4481 h 4481"/>
                <a:gd name="T16" fmla="*/ 1751 w 1751"/>
                <a:gd name="T17" fmla="*/ 4481 h 4481"/>
                <a:gd name="T18" fmla="*/ 1751 w 1751"/>
                <a:gd name="T19" fmla="*/ 0 h 4481"/>
                <a:gd name="T20" fmla="*/ 509 w 1751"/>
                <a:gd name="T21" fmla="*/ 0 h 4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51" h="4481">
                  <a:moveTo>
                    <a:pt x="509" y="0"/>
                  </a:moveTo>
                  <a:cubicBezTo>
                    <a:pt x="509" y="2792"/>
                    <a:pt x="509" y="2792"/>
                    <a:pt x="509" y="2792"/>
                  </a:cubicBezTo>
                  <a:cubicBezTo>
                    <a:pt x="161" y="2452"/>
                    <a:pt x="161" y="2452"/>
                    <a:pt x="161" y="2452"/>
                  </a:cubicBezTo>
                  <a:cubicBezTo>
                    <a:pt x="161" y="3527"/>
                    <a:pt x="161" y="3527"/>
                    <a:pt x="161" y="3527"/>
                  </a:cubicBezTo>
                  <a:cubicBezTo>
                    <a:pt x="161" y="3775"/>
                    <a:pt x="139" y="3938"/>
                    <a:pt x="19" y="4087"/>
                  </a:cubicBezTo>
                  <a:cubicBezTo>
                    <a:pt x="17" y="4090"/>
                    <a:pt x="17" y="4090"/>
                    <a:pt x="17" y="4090"/>
                  </a:cubicBezTo>
                  <a:cubicBezTo>
                    <a:pt x="11" y="4097"/>
                    <a:pt x="5" y="4103"/>
                    <a:pt x="0" y="4110"/>
                  </a:cubicBezTo>
                  <a:cubicBezTo>
                    <a:pt x="393" y="4481"/>
                    <a:pt x="393" y="4481"/>
                    <a:pt x="393" y="4481"/>
                  </a:cubicBezTo>
                  <a:cubicBezTo>
                    <a:pt x="1751" y="4481"/>
                    <a:pt x="1751" y="4481"/>
                    <a:pt x="1751" y="4481"/>
                  </a:cubicBezTo>
                  <a:cubicBezTo>
                    <a:pt x="1751" y="0"/>
                    <a:pt x="1751" y="0"/>
                    <a:pt x="1751" y="0"/>
                  </a:cubicBezTo>
                  <a:lnTo>
                    <a:pt x="50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7" name="Freeform 66">
              <a:extLst>
                <a:ext uri="{FF2B5EF4-FFF2-40B4-BE49-F238E27FC236}">
                  <a16:creationId xmlns:a16="http://schemas.microsoft.com/office/drawing/2014/main" id="{CBEDE5D4-5500-494D-A1EE-CB749746A46D}"/>
                </a:ext>
              </a:extLst>
            </p:cNvPr>
            <p:cNvSpPr>
              <a:spLocks/>
            </p:cNvSpPr>
            <p:nvPr userDrawn="1"/>
          </p:nvSpPr>
          <p:spPr bwMode="auto">
            <a:xfrm>
              <a:off x="2850" y="1895"/>
              <a:ext cx="523" cy="1109"/>
            </a:xfrm>
            <a:custGeom>
              <a:avLst/>
              <a:gdLst>
                <a:gd name="T0" fmla="*/ 1242 w 2112"/>
                <a:gd name="T1" fmla="*/ 1773 h 4481"/>
                <a:gd name="T2" fmla="*/ 1839 w 2112"/>
                <a:gd name="T3" fmla="*/ 2338 h 4481"/>
                <a:gd name="T4" fmla="*/ 1856 w 2112"/>
                <a:gd name="T5" fmla="*/ 1719 h 4481"/>
                <a:gd name="T6" fmla="*/ 1912 w 2112"/>
                <a:gd name="T7" fmla="*/ 1629 h 4481"/>
                <a:gd name="T8" fmla="*/ 2062 w 2112"/>
                <a:gd name="T9" fmla="*/ 795 h 4481"/>
                <a:gd name="T10" fmla="*/ 2112 w 2112"/>
                <a:gd name="T11" fmla="*/ 740 h 4481"/>
                <a:gd name="T12" fmla="*/ 1354 w 2112"/>
                <a:gd name="T13" fmla="*/ 0 h 4481"/>
                <a:gd name="T14" fmla="*/ 0 w 2112"/>
                <a:gd name="T15" fmla="*/ 0 h 4481"/>
                <a:gd name="T16" fmla="*/ 0 w 2112"/>
                <a:gd name="T17" fmla="*/ 4481 h 4481"/>
                <a:gd name="T18" fmla="*/ 1242 w 2112"/>
                <a:gd name="T19" fmla="*/ 4481 h 4481"/>
                <a:gd name="T20" fmla="*/ 1242 w 2112"/>
                <a:gd name="T21" fmla="*/ 1773 h 4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2" h="4481">
                  <a:moveTo>
                    <a:pt x="1242" y="1773"/>
                  </a:moveTo>
                  <a:cubicBezTo>
                    <a:pt x="1242" y="1773"/>
                    <a:pt x="1790" y="2292"/>
                    <a:pt x="1839" y="2338"/>
                  </a:cubicBezTo>
                  <a:cubicBezTo>
                    <a:pt x="1787" y="2144"/>
                    <a:pt x="1751" y="1887"/>
                    <a:pt x="1856" y="1719"/>
                  </a:cubicBezTo>
                  <a:cubicBezTo>
                    <a:pt x="1912" y="1629"/>
                    <a:pt x="1912" y="1629"/>
                    <a:pt x="1912" y="1629"/>
                  </a:cubicBezTo>
                  <a:cubicBezTo>
                    <a:pt x="1855" y="1323"/>
                    <a:pt x="1869" y="1006"/>
                    <a:pt x="2062" y="795"/>
                  </a:cubicBezTo>
                  <a:cubicBezTo>
                    <a:pt x="2112" y="740"/>
                    <a:pt x="2112" y="740"/>
                    <a:pt x="2112" y="740"/>
                  </a:cubicBezTo>
                  <a:cubicBezTo>
                    <a:pt x="1354" y="0"/>
                    <a:pt x="1354" y="0"/>
                    <a:pt x="1354" y="0"/>
                  </a:cubicBezTo>
                  <a:cubicBezTo>
                    <a:pt x="0" y="0"/>
                    <a:pt x="0" y="0"/>
                    <a:pt x="0" y="0"/>
                  </a:cubicBezTo>
                  <a:cubicBezTo>
                    <a:pt x="0" y="4481"/>
                    <a:pt x="0" y="4481"/>
                    <a:pt x="0" y="4481"/>
                  </a:cubicBezTo>
                  <a:cubicBezTo>
                    <a:pt x="1242" y="4481"/>
                    <a:pt x="1242" y="4481"/>
                    <a:pt x="1242" y="4481"/>
                  </a:cubicBezTo>
                  <a:lnTo>
                    <a:pt x="1242" y="17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8" name="Freeform 67">
              <a:extLst>
                <a:ext uri="{FF2B5EF4-FFF2-40B4-BE49-F238E27FC236}">
                  <a16:creationId xmlns:a16="http://schemas.microsoft.com/office/drawing/2014/main" id="{3374E4E7-3472-E34E-9607-8FC0F351B613}"/>
                </a:ext>
              </a:extLst>
            </p:cNvPr>
            <p:cNvSpPr>
              <a:spLocks/>
            </p:cNvSpPr>
            <p:nvPr userDrawn="1"/>
          </p:nvSpPr>
          <p:spPr bwMode="auto">
            <a:xfrm>
              <a:off x="3792" y="3082"/>
              <a:ext cx="352" cy="210"/>
            </a:xfrm>
            <a:custGeom>
              <a:avLst/>
              <a:gdLst>
                <a:gd name="T0" fmla="*/ 264 w 1420"/>
                <a:gd name="T1" fmla="*/ 22 h 850"/>
                <a:gd name="T2" fmla="*/ 977 w 1420"/>
                <a:gd name="T3" fmla="*/ 90 h 850"/>
                <a:gd name="T4" fmla="*/ 1098 w 1420"/>
                <a:gd name="T5" fmla="*/ 235 h 850"/>
                <a:gd name="T6" fmla="*/ 839 w 1420"/>
                <a:gd name="T7" fmla="*/ 204 h 850"/>
                <a:gd name="T8" fmla="*/ 830 w 1420"/>
                <a:gd name="T9" fmla="*/ 299 h 850"/>
                <a:gd name="T10" fmla="*/ 1115 w 1420"/>
                <a:gd name="T11" fmla="*/ 258 h 850"/>
                <a:gd name="T12" fmla="*/ 1406 w 1420"/>
                <a:gd name="T13" fmla="*/ 463 h 850"/>
                <a:gd name="T14" fmla="*/ 1104 w 1420"/>
                <a:gd name="T15" fmla="*/ 436 h 850"/>
                <a:gd name="T16" fmla="*/ 636 w 1420"/>
                <a:gd name="T17" fmla="*/ 622 h 850"/>
                <a:gd name="T18" fmla="*/ 120 w 1420"/>
                <a:gd name="T19" fmla="*/ 850 h 850"/>
                <a:gd name="T20" fmla="*/ 429 w 1420"/>
                <a:gd name="T21" fmla="*/ 520 h 850"/>
                <a:gd name="T22" fmla="*/ 131 w 1420"/>
                <a:gd name="T23" fmla="*/ 416 h 850"/>
                <a:gd name="T24" fmla="*/ 375 w 1420"/>
                <a:gd name="T25" fmla="*/ 203 h 850"/>
                <a:gd name="T26" fmla="*/ 0 w 1420"/>
                <a:gd name="T27" fmla="*/ 0 h 850"/>
                <a:gd name="T28" fmla="*/ 264 w 1420"/>
                <a:gd name="T29" fmla="*/ 22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20" h="850">
                  <a:moveTo>
                    <a:pt x="264" y="22"/>
                  </a:moveTo>
                  <a:cubicBezTo>
                    <a:pt x="558" y="44"/>
                    <a:pt x="767" y="64"/>
                    <a:pt x="977" y="90"/>
                  </a:cubicBezTo>
                  <a:cubicBezTo>
                    <a:pt x="1057" y="100"/>
                    <a:pt x="1088" y="192"/>
                    <a:pt x="1098" y="235"/>
                  </a:cubicBezTo>
                  <a:cubicBezTo>
                    <a:pt x="998" y="210"/>
                    <a:pt x="839" y="204"/>
                    <a:pt x="839" y="204"/>
                  </a:cubicBezTo>
                  <a:cubicBezTo>
                    <a:pt x="830" y="299"/>
                    <a:pt x="830" y="299"/>
                    <a:pt x="830" y="299"/>
                  </a:cubicBezTo>
                  <a:cubicBezTo>
                    <a:pt x="830" y="299"/>
                    <a:pt x="966" y="260"/>
                    <a:pt x="1115" y="258"/>
                  </a:cubicBezTo>
                  <a:cubicBezTo>
                    <a:pt x="1115" y="258"/>
                    <a:pt x="1420" y="257"/>
                    <a:pt x="1406" y="463"/>
                  </a:cubicBezTo>
                  <a:cubicBezTo>
                    <a:pt x="1322" y="405"/>
                    <a:pt x="1152" y="428"/>
                    <a:pt x="1104" y="436"/>
                  </a:cubicBezTo>
                  <a:cubicBezTo>
                    <a:pt x="951" y="461"/>
                    <a:pt x="805" y="532"/>
                    <a:pt x="636" y="622"/>
                  </a:cubicBezTo>
                  <a:cubicBezTo>
                    <a:pt x="482" y="703"/>
                    <a:pt x="315" y="791"/>
                    <a:pt x="120" y="850"/>
                  </a:cubicBezTo>
                  <a:cubicBezTo>
                    <a:pt x="206" y="767"/>
                    <a:pt x="429" y="520"/>
                    <a:pt x="429" y="520"/>
                  </a:cubicBezTo>
                  <a:cubicBezTo>
                    <a:pt x="131" y="416"/>
                    <a:pt x="131" y="416"/>
                    <a:pt x="131" y="416"/>
                  </a:cubicBezTo>
                  <a:cubicBezTo>
                    <a:pt x="375" y="203"/>
                    <a:pt x="375" y="203"/>
                    <a:pt x="375" y="203"/>
                  </a:cubicBezTo>
                  <a:cubicBezTo>
                    <a:pt x="0" y="0"/>
                    <a:pt x="0" y="0"/>
                    <a:pt x="0" y="0"/>
                  </a:cubicBezTo>
                  <a:cubicBezTo>
                    <a:pt x="93" y="8"/>
                    <a:pt x="182" y="15"/>
                    <a:pt x="264" y="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9" name="Freeform 68">
              <a:extLst>
                <a:ext uri="{FF2B5EF4-FFF2-40B4-BE49-F238E27FC236}">
                  <a16:creationId xmlns:a16="http://schemas.microsoft.com/office/drawing/2014/main" id="{7A7FB9A9-D903-AB44-8509-AEDFA873CE75}"/>
                </a:ext>
              </a:extLst>
            </p:cNvPr>
            <p:cNvSpPr>
              <a:spLocks/>
            </p:cNvSpPr>
            <p:nvPr userDrawn="1"/>
          </p:nvSpPr>
          <p:spPr bwMode="auto">
            <a:xfrm>
              <a:off x="3750" y="1503"/>
              <a:ext cx="59" cy="1386"/>
            </a:xfrm>
            <a:custGeom>
              <a:avLst/>
              <a:gdLst>
                <a:gd name="T0" fmla="*/ 236 w 236"/>
                <a:gd name="T1" fmla="*/ 0 h 5594"/>
                <a:gd name="T2" fmla="*/ 116 w 236"/>
                <a:gd name="T3" fmla="*/ 1792 h 5594"/>
                <a:gd name="T4" fmla="*/ 116 w 236"/>
                <a:gd name="T5" fmla="*/ 5108 h 5594"/>
                <a:gd name="T6" fmla="*/ 0 w 236"/>
                <a:gd name="T7" fmla="*/ 5594 h 5594"/>
              </a:gdLst>
              <a:ahLst/>
              <a:cxnLst>
                <a:cxn ang="0">
                  <a:pos x="T0" y="T1"/>
                </a:cxn>
                <a:cxn ang="0">
                  <a:pos x="T2" y="T3"/>
                </a:cxn>
                <a:cxn ang="0">
                  <a:pos x="T4" y="T5"/>
                </a:cxn>
                <a:cxn ang="0">
                  <a:pos x="T6" y="T7"/>
                </a:cxn>
              </a:cxnLst>
              <a:rect l="0" t="0" r="r" b="b"/>
              <a:pathLst>
                <a:path w="236" h="5594">
                  <a:moveTo>
                    <a:pt x="236" y="0"/>
                  </a:moveTo>
                  <a:cubicBezTo>
                    <a:pt x="236" y="0"/>
                    <a:pt x="116" y="644"/>
                    <a:pt x="116" y="1792"/>
                  </a:cubicBezTo>
                  <a:cubicBezTo>
                    <a:pt x="116" y="5108"/>
                    <a:pt x="116" y="5108"/>
                    <a:pt x="116" y="5108"/>
                  </a:cubicBezTo>
                  <a:cubicBezTo>
                    <a:pt x="116" y="5337"/>
                    <a:pt x="96" y="5474"/>
                    <a:pt x="0" y="55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0" name="Freeform 69">
              <a:extLst>
                <a:ext uri="{FF2B5EF4-FFF2-40B4-BE49-F238E27FC236}">
                  <a16:creationId xmlns:a16="http://schemas.microsoft.com/office/drawing/2014/main" id="{FC28484A-7EDA-F545-869F-81A3A5093258}"/>
                </a:ext>
              </a:extLst>
            </p:cNvPr>
            <p:cNvSpPr>
              <a:spLocks/>
            </p:cNvSpPr>
            <p:nvPr userDrawn="1"/>
          </p:nvSpPr>
          <p:spPr bwMode="auto">
            <a:xfrm>
              <a:off x="2919" y="1494"/>
              <a:ext cx="934" cy="1816"/>
            </a:xfrm>
            <a:custGeom>
              <a:avLst/>
              <a:gdLst>
                <a:gd name="T0" fmla="*/ 3358 w 3774"/>
                <a:gd name="T1" fmla="*/ 5632 h 7335"/>
                <a:gd name="T2" fmla="*/ 3079 w 3774"/>
                <a:gd name="T3" fmla="*/ 6187 h 7335"/>
                <a:gd name="T4" fmla="*/ 3079 w 3774"/>
                <a:gd name="T5" fmla="*/ 6187 h 7335"/>
                <a:gd name="T6" fmla="*/ 3302 w 3774"/>
                <a:gd name="T7" fmla="*/ 6410 h 7335"/>
                <a:gd name="T8" fmla="*/ 3720 w 3774"/>
                <a:gd name="T9" fmla="*/ 6636 h 7335"/>
                <a:gd name="T10" fmla="*/ 3449 w 3774"/>
                <a:gd name="T11" fmla="*/ 6873 h 7335"/>
                <a:gd name="T12" fmla="*/ 3774 w 3774"/>
                <a:gd name="T13" fmla="*/ 6975 h 7335"/>
                <a:gd name="T14" fmla="*/ 3441 w 3774"/>
                <a:gd name="T15" fmla="*/ 7312 h 7335"/>
                <a:gd name="T16" fmla="*/ 3169 w 3774"/>
                <a:gd name="T17" fmla="*/ 7335 h 7335"/>
                <a:gd name="T18" fmla="*/ 1281 w 3774"/>
                <a:gd name="T19" fmla="*/ 6924 h 7335"/>
                <a:gd name="T20" fmla="*/ 636 w 3774"/>
                <a:gd name="T21" fmla="*/ 7086 h 7335"/>
                <a:gd name="T22" fmla="*/ 823 w 3774"/>
                <a:gd name="T23" fmla="*/ 6882 h 7335"/>
                <a:gd name="T24" fmla="*/ 339 w 3774"/>
                <a:gd name="T25" fmla="*/ 6912 h 7335"/>
                <a:gd name="T26" fmla="*/ 675 w 3774"/>
                <a:gd name="T27" fmla="*/ 6684 h 7335"/>
                <a:gd name="T28" fmla="*/ 0 w 3774"/>
                <a:gd name="T29" fmla="*/ 6500 h 7335"/>
                <a:gd name="T30" fmla="*/ 1280 w 3774"/>
                <a:gd name="T31" fmla="*/ 6465 h 7335"/>
                <a:gd name="T32" fmla="*/ 2083 w 3774"/>
                <a:gd name="T33" fmla="*/ 6498 h 7335"/>
                <a:gd name="T34" fmla="*/ 1500 w 3774"/>
                <a:gd name="T35" fmla="*/ 6006 h 7335"/>
                <a:gd name="T36" fmla="*/ 1976 w 3774"/>
                <a:gd name="T37" fmla="*/ 6078 h 7335"/>
                <a:gd name="T38" fmla="*/ 1432 w 3774"/>
                <a:gd name="T39" fmla="*/ 5412 h 7335"/>
                <a:gd name="T40" fmla="*/ 1964 w 3774"/>
                <a:gd name="T41" fmla="*/ 5598 h 7335"/>
                <a:gd name="T42" fmla="*/ 1482 w 3774"/>
                <a:gd name="T43" fmla="*/ 4831 h 7335"/>
                <a:gd name="T44" fmla="*/ 1902 w 3774"/>
                <a:gd name="T45" fmla="*/ 5096 h 7335"/>
                <a:gd name="T46" fmla="*/ 1544 w 3774"/>
                <a:gd name="T47" fmla="*/ 4223 h 7335"/>
                <a:gd name="T48" fmla="*/ 1936 w 3774"/>
                <a:gd name="T49" fmla="*/ 4487 h 7335"/>
                <a:gd name="T50" fmla="*/ 1678 w 3774"/>
                <a:gd name="T51" fmla="*/ 3401 h 7335"/>
                <a:gd name="T52" fmla="*/ 2063 w 3774"/>
                <a:gd name="T53" fmla="*/ 4032 h 7335"/>
                <a:gd name="T54" fmla="*/ 1872 w 3774"/>
                <a:gd name="T55" fmla="*/ 2493 h 7335"/>
                <a:gd name="T56" fmla="*/ 2345 w 3774"/>
                <a:gd name="T57" fmla="*/ 3685 h 7335"/>
                <a:gd name="T58" fmla="*/ 2340 w 3774"/>
                <a:gd name="T59" fmla="*/ 1341 h 7335"/>
                <a:gd name="T60" fmla="*/ 2525 w 3774"/>
                <a:gd name="T61" fmla="*/ 2863 h 7335"/>
                <a:gd name="T62" fmla="*/ 3007 w 3774"/>
                <a:gd name="T63" fmla="*/ 550 h 7335"/>
                <a:gd name="T64" fmla="*/ 2911 w 3774"/>
                <a:gd name="T65" fmla="*/ 2268 h 7335"/>
                <a:gd name="T66" fmla="*/ 3594 w 3774"/>
                <a:gd name="T67" fmla="*/ 38 h 7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74" h="7335">
                  <a:moveTo>
                    <a:pt x="3358" y="5632"/>
                  </a:moveTo>
                  <a:cubicBezTo>
                    <a:pt x="3219" y="5793"/>
                    <a:pt x="3040" y="6021"/>
                    <a:pt x="3079" y="6187"/>
                  </a:cubicBezTo>
                  <a:cubicBezTo>
                    <a:pt x="3079" y="6187"/>
                    <a:pt x="3079" y="6187"/>
                    <a:pt x="3079" y="6187"/>
                  </a:cubicBezTo>
                  <a:cubicBezTo>
                    <a:pt x="3107" y="6325"/>
                    <a:pt x="3302" y="6410"/>
                    <a:pt x="3302" y="6410"/>
                  </a:cubicBezTo>
                  <a:cubicBezTo>
                    <a:pt x="3720" y="6636"/>
                    <a:pt x="3720" y="6636"/>
                    <a:pt x="3720" y="6636"/>
                  </a:cubicBezTo>
                  <a:cubicBezTo>
                    <a:pt x="3449" y="6873"/>
                    <a:pt x="3449" y="6873"/>
                    <a:pt x="3449" y="6873"/>
                  </a:cubicBezTo>
                  <a:cubicBezTo>
                    <a:pt x="3774" y="6975"/>
                    <a:pt x="3774" y="6975"/>
                    <a:pt x="3774" y="6975"/>
                  </a:cubicBezTo>
                  <a:cubicBezTo>
                    <a:pt x="3774" y="6975"/>
                    <a:pt x="3476" y="7281"/>
                    <a:pt x="3441" y="7312"/>
                  </a:cubicBezTo>
                  <a:cubicBezTo>
                    <a:pt x="3356" y="7326"/>
                    <a:pt x="3266" y="7335"/>
                    <a:pt x="3169" y="7335"/>
                  </a:cubicBezTo>
                  <a:cubicBezTo>
                    <a:pt x="2479" y="7335"/>
                    <a:pt x="1519" y="6927"/>
                    <a:pt x="1281" y="6924"/>
                  </a:cubicBezTo>
                  <a:cubicBezTo>
                    <a:pt x="995" y="6921"/>
                    <a:pt x="636" y="7086"/>
                    <a:pt x="636" y="7086"/>
                  </a:cubicBezTo>
                  <a:cubicBezTo>
                    <a:pt x="823" y="6882"/>
                    <a:pt x="823" y="6882"/>
                    <a:pt x="823" y="6882"/>
                  </a:cubicBezTo>
                  <a:cubicBezTo>
                    <a:pt x="823" y="6882"/>
                    <a:pt x="577" y="6932"/>
                    <a:pt x="339" y="6912"/>
                  </a:cubicBezTo>
                  <a:cubicBezTo>
                    <a:pt x="675" y="6684"/>
                    <a:pt x="675" y="6684"/>
                    <a:pt x="675" y="6684"/>
                  </a:cubicBezTo>
                  <a:cubicBezTo>
                    <a:pt x="380" y="6674"/>
                    <a:pt x="122" y="6586"/>
                    <a:pt x="0" y="6500"/>
                  </a:cubicBezTo>
                  <a:cubicBezTo>
                    <a:pt x="0" y="6500"/>
                    <a:pt x="543" y="6457"/>
                    <a:pt x="1280" y="6465"/>
                  </a:cubicBezTo>
                  <a:cubicBezTo>
                    <a:pt x="1578" y="6468"/>
                    <a:pt x="2083" y="6498"/>
                    <a:pt x="2083" y="6498"/>
                  </a:cubicBezTo>
                  <a:cubicBezTo>
                    <a:pt x="1834" y="6392"/>
                    <a:pt x="1600" y="6252"/>
                    <a:pt x="1500" y="6006"/>
                  </a:cubicBezTo>
                  <a:cubicBezTo>
                    <a:pt x="1976" y="6078"/>
                    <a:pt x="1976" y="6078"/>
                    <a:pt x="1976" y="6078"/>
                  </a:cubicBezTo>
                  <a:cubicBezTo>
                    <a:pt x="1776" y="5956"/>
                    <a:pt x="1486" y="5649"/>
                    <a:pt x="1432" y="5412"/>
                  </a:cubicBezTo>
                  <a:cubicBezTo>
                    <a:pt x="1964" y="5598"/>
                    <a:pt x="1964" y="5598"/>
                    <a:pt x="1964" y="5598"/>
                  </a:cubicBezTo>
                  <a:cubicBezTo>
                    <a:pt x="1869" y="5496"/>
                    <a:pt x="1541" y="5188"/>
                    <a:pt x="1482" y="4831"/>
                  </a:cubicBezTo>
                  <a:cubicBezTo>
                    <a:pt x="1902" y="5096"/>
                    <a:pt x="1902" y="5096"/>
                    <a:pt x="1902" y="5096"/>
                  </a:cubicBezTo>
                  <a:cubicBezTo>
                    <a:pt x="1792" y="4985"/>
                    <a:pt x="1493" y="4396"/>
                    <a:pt x="1544" y="4223"/>
                  </a:cubicBezTo>
                  <a:cubicBezTo>
                    <a:pt x="1936" y="4487"/>
                    <a:pt x="1936" y="4487"/>
                    <a:pt x="1936" y="4487"/>
                  </a:cubicBezTo>
                  <a:cubicBezTo>
                    <a:pt x="1748" y="4255"/>
                    <a:pt x="1529" y="3640"/>
                    <a:pt x="1678" y="3401"/>
                  </a:cubicBezTo>
                  <a:cubicBezTo>
                    <a:pt x="1797" y="3864"/>
                    <a:pt x="2063" y="4032"/>
                    <a:pt x="2063" y="4032"/>
                  </a:cubicBezTo>
                  <a:cubicBezTo>
                    <a:pt x="1889" y="3780"/>
                    <a:pt x="1513" y="2887"/>
                    <a:pt x="1872" y="2493"/>
                  </a:cubicBezTo>
                  <a:cubicBezTo>
                    <a:pt x="1966" y="3384"/>
                    <a:pt x="2345" y="3685"/>
                    <a:pt x="2345" y="3685"/>
                  </a:cubicBezTo>
                  <a:cubicBezTo>
                    <a:pt x="2031" y="3186"/>
                    <a:pt x="1674" y="1652"/>
                    <a:pt x="2340" y="1341"/>
                  </a:cubicBezTo>
                  <a:cubicBezTo>
                    <a:pt x="2210" y="2327"/>
                    <a:pt x="2525" y="2863"/>
                    <a:pt x="2525" y="2863"/>
                  </a:cubicBezTo>
                  <a:cubicBezTo>
                    <a:pt x="2326" y="1955"/>
                    <a:pt x="2332" y="668"/>
                    <a:pt x="3007" y="550"/>
                  </a:cubicBezTo>
                  <a:cubicBezTo>
                    <a:pt x="2676" y="1520"/>
                    <a:pt x="2911" y="2268"/>
                    <a:pt x="2911" y="2268"/>
                  </a:cubicBezTo>
                  <a:cubicBezTo>
                    <a:pt x="2863" y="0"/>
                    <a:pt x="3594" y="38"/>
                    <a:pt x="3594"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9" name="Title ">
            <a:extLst>
              <a:ext uri="{FF2B5EF4-FFF2-40B4-BE49-F238E27FC236}">
                <a16:creationId xmlns:a16="http://schemas.microsoft.com/office/drawing/2014/main" id="{C0CE8417-9F56-B54E-8200-9F05C7705D91}"/>
              </a:ext>
            </a:extLst>
          </p:cNvPr>
          <p:cNvSpPr>
            <a:spLocks noGrp="1"/>
          </p:cNvSpPr>
          <p:nvPr>
            <p:ph type="title"/>
          </p:nvPr>
        </p:nvSpPr>
        <p:spPr>
          <a:xfrm>
            <a:off x="504825" y="549275"/>
            <a:ext cx="5770563" cy="1653686"/>
          </a:xfrm>
        </p:spPr>
        <p:txBody>
          <a:bodyPr/>
          <a:lstStyle>
            <a:lvl1pPr>
              <a:defRPr sz="2400">
                <a:solidFill>
                  <a:schemeClr val="bg1"/>
                </a:solidFill>
              </a:defRPr>
            </a:lvl1pPr>
          </a:lstStyle>
          <a:p>
            <a:r>
              <a:rPr lang="en-US"/>
              <a:t>Click to edit Master title style</a:t>
            </a:r>
            <a:endParaRPr lang="en-GB" dirty="0"/>
          </a:p>
        </p:txBody>
      </p:sp>
      <p:sp>
        <p:nvSpPr>
          <p:cNvPr id="25" name="Subtitle or Presenter">
            <a:extLst>
              <a:ext uri="{FF2B5EF4-FFF2-40B4-BE49-F238E27FC236}">
                <a16:creationId xmlns:a16="http://schemas.microsoft.com/office/drawing/2014/main" id="{4EC5CC60-4AF4-F644-B8B0-4E05C102B845}"/>
              </a:ext>
            </a:extLst>
          </p:cNvPr>
          <p:cNvSpPr>
            <a:spLocks noGrp="1"/>
          </p:cNvSpPr>
          <p:nvPr>
            <p:ph type="body" sz="quarter" idx="12" hasCustomPrompt="1"/>
          </p:nvPr>
        </p:nvSpPr>
        <p:spPr>
          <a:xfrm>
            <a:off x="504824" y="2442194"/>
            <a:ext cx="2726056" cy="986806"/>
          </a:xfrm>
        </p:spPr>
        <p:txBody>
          <a:bodyPr/>
          <a:lstStyle>
            <a:lvl1pPr>
              <a:lnSpc>
                <a:spcPct val="112000"/>
              </a:lnSpc>
              <a:spcAft>
                <a:spcPts val="0"/>
              </a:spcAft>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 or Presenter</a:t>
            </a:r>
          </a:p>
        </p:txBody>
      </p:sp>
      <p:sp>
        <p:nvSpPr>
          <p:cNvPr id="27" name="Date">
            <a:extLst>
              <a:ext uri="{FF2B5EF4-FFF2-40B4-BE49-F238E27FC236}">
                <a16:creationId xmlns:a16="http://schemas.microsoft.com/office/drawing/2014/main" id="{1BAE55D1-F868-E44A-BDBA-496630A1EDA5}"/>
              </a:ext>
            </a:extLst>
          </p:cNvPr>
          <p:cNvSpPr>
            <a:spLocks noGrp="1"/>
          </p:cNvSpPr>
          <p:nvPr>
            <p:ph type="body" sz="quarter" idx="13" hasCustomPrompt="1"/>
          </p:nvPr>
        </p:nvSpPr>
        <p:spPr>
          <a:xfrm>
            <a:off x="3549332" y="2442194"/>
            <a:ext cx="2726056" cy="986806"/>
          </a:xfrm>
        </p:spPr>
        <p:txBody>
          <a:bodyPr/>
          <a:lstStyle>
            <a:lvl1pPr>
              <a:lnSpc>
                <a:spcPct val="112000"/>
              </a:lnSpc>
              <a:spcAft>
                <a:spcPts val="0"/>
              </a:spcAft>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Date</a:t>
            </a:r>
          </a:p>
        </p:txBody>
      </p:sp>
    </p:spTree>
    <p:extLst>
      <p:ext uri="{BB962C8B-B14F-4D97-AF65-F5344CB8AC3E}">
        <p14:creationId xmlns:p14="http://schemas.microsoft.com/office/powerpoint/2010/main" val="3046624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nd 4 Images">
    <p:spTree>
      <p:nvGrpSpPr>
        <p:cNvPr id="1" name=""/>
        <p:cNvGrpSpPr/>
        <p:nvPr/>
      </p:nvGrpSpPr>
      <p:grpSpPr>
        <a:xfrm>
          <a:off x="0" y="0"/>
          <a:ext cx="0" cy="0"/>
          <a:chOff x="0" y="0"/>
          <a:chExt cx="0" cy="0"/>
        </a:xfrm>
      </p:grpSpPr>
      <p:sp>
        <p:nvSpPr>
          <p:cNvPr id="2" name="Title ">
            <a:extLst>
              <a:ext uri="{FF2B5EF4-FFF2-40B4-BE49-F238E27FC236}">
                <a16:creationId xmlns:a16="http://schemas.microsoft.com/office/drawing/2014/main" id="{2627417E-3B96-499C-AC3A-CDF07AEF4BCB}"/>
              </a:ext>
            </a:extLst>
          </p:cNvPr>
          <p:cNvSpPr>
            <a:spLocks noGrp="1"/>
          </p:cNvSpPr>
          <p:nvPr>
            <p:ph type="title"/>
          </p:nvPr>
        </p:nvSpPr>
        <p:spPr>
          <a:xfrm>
            <a:off x="504000" y="550800"/>
            <a:ext cx="11183175" cy="930759"/>
          </a:xfrm>
        </p:spPr>
        <p:txBody>
          <a:bodyPr/>
          <a:lstStyle/>
          <a:p>
            <a:r>
              <a:rPr lang="en-US"/>
              <a:t>Click to edit Master title style</a:t>
            </a:r>
            <a:endParaRPr lang="en-GB" dirty="0"/>
          </a:p>
        </p:txBody>
      </p:sp>
      <p:sp>
        <p:nvSpPr>
          <p:cNvPr id="3" name="Content Placeholder 1">
            <a:extLst>
              <a:ext uri="{FF2B5EF4-FFF2-40B4-BE49-F238E27FC236}">
                <a16:creationId xmlns:a16="http://schemas.microsoft.com/office/drawing/2014/main" id="{2C92A555-CEFA-4D21-902E-3F719B31B369}"/>
              </a:ext>
            </a:extLst>
          </p:cNvPr>
          <p:cNvSpPr>
            <a:spLocks noGrp="1"/>
          </p:cNvSpPr>
          <p:nvPr>
            <p:ph idx="1"/>
          </p:nvPr>
        </p:nvSpPr>
        <p:spPr>
          <a:xfrm>
            <a:off x="504824" y="1598537"/>
            <a:ext cx="4140000" cy="435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Picture Placeholder 1">
            <a:extLst>
              <a:ext uri="{FF2B5EF4-FFF2-40B4-BE49-F238E27FC236}">
                <a16:creationId xmlns:a16="http://schemas.microsoft.com/office/drawing/2014/main" id="{7D6F183F-50F5-F347-8D3A-DF3311A81380}"/>
              </a:ext>
            </a:extLst>
          </p:cNvPr>
          <p:cNvSpPr>
            <a:spLocks noGrp="1"/>
          </p:cNvSpPr>
          <p:nvPr>
            <p:ph type="pic" sz="quarter" idx="13"/>
          </p:nvPr>
        </p:nvSpPr>
        <p:spPr>
          <a:xfrm>
            <a:off x="5077575" y="1600562"/>
            <a:ext cx="3240000" cy="2124000"/>
          </a:xfrm>
          <a:solidFill>
            <a:schemeClr val="bg1">
              <a:lumMod val="85000"/>
            </a:schemeClr>
          </a:solidFill>
        </p:spPr>
        <p:txBody>
          <a:bodyPr/>
          <a:lstStyle/>
          <a:p>
            <a:r>
              <a:rPr lang="en-US"/>
              <a:t>Click icon to add picture</a:t>
            </a:r>
            <a:endParaRPr lang="en-GB"/>
          </a:p>
        </p:txBody>
      </p:sp>
      <p:sp>
        <p:nvSpPr>
          <p:cNvPr id="8" name="Picture Placeholder 2">
            <a:extLst>
              <a:ext uri="{FF2B5EF4-FFF2-40B4-BE49-F238E27FC236}">
                <a16:creationId xmlns:a16="http://schemas.microsoft.com/office/drawing/2014/main" id="{6D7E614C-60AC-6F42-A716-A5BA95111F5C}"/>
              </a:ext>
            </a:extLst>
          </p:cNvPr>
          <p:cNvSpPr>
            <a:spLocks noGrp="1"/>
          </p:cNvSpPr>
          <p:nvPr>
            <p:ph type="pic" sz="quarter" idx="14"/>
          </p:nvPr>
        </p:nvSpPr>
        <p:spPr>
          <a:xfrm>
            <a:off x="8439322" y="1600562"/>
            <a:ext cx="3240000" cy="2124000"/>
          </a:xfrm>
          <a:solidFill>
            <a:schemeClr val="bg1">
              <a:lumMod val="85000"/>
            </a:schemeClr>
          </a:solidFill>
        </p:spPr>
        <p:txBody>
          <a:bodyPr/>
          <a:lstStyle/>
          <a:p>
            <a:r>
              <a:rPr lang="en-US"/>
              <a:t>Click icon to add picture</a:t>
            </a:r>
            <a:endParaRPr lang="en-GB" dirty="0"/>
          </a:p>
        </p:txBody>
      </p:sp>
      <p:sp>
        <p:nvSpPr>
          <p:cNvPr id="9" name="Picture Placeholder 3">
            <a:extLst>
              <a:ext uri="{FF2B5EF4-FFF2-40B4-BE49-F238E27FC236}">
                <a16:creationId xmlns:a16="http://schemas.microsoft.com/office/drawing/2014/main" id="{81CF12D5-ACD0-964B-8F86-2EC87E6AD044}"/>
              </a:ext>
            </a:extLst>
          </p:cNvPr>
          <p:cNvSpPr>
            <a:spLocks noGrp="1"/>
          </p:cNvSpPr>
          <p:nvPr>
            <p:ph type="pic" sz="quarter" idx="15"/>
          </p:nvPr>
        </p:nvSpPr>
        <p:spPr>
          <a:xfrm>
            <a:off x="5077575" y="3829486"/>
            <a:ext cx="3240000" cy="2124000"/>
          </a:xfrm>
          <a:solidFill>
            <a:schemeClr val="bg1">
              <a:lumMod val="85000"/>
            </a:schemeClr>
          </a:solidFill>
        </p:spPr>
        <p:txBody>
          <a:bodyPr/>
          <a:lstStyle/>
          <a:p>
            <a:r>
              <a:rPr lang="en-US"/>
              <a:t>Click icon to add picture</a:t>
            </a:r>
            <a:endParaRPr lang="en-GB"/>
          </a:p>
        </p:txBody>
      </p:sp>
      <p:sp>
        <p:nvSpPr>
          <p:cNvPr id="10" name="Picture Placeholder 4">
            <a:extLst>
              <a:ext uri="{FF2B5EF4-FFF2-40B4-BE49-F238E27FC236}">
                <a16:creationId xmlns:a16="http://schemas.microsoft.com/office/drawing/2014/main" id="{58187A2F-D967-034D-8415-3B08E9F0D4D5}"/>
              </a:ext>
            </a:extLst>
          </p:cNvPr>
          <p:cNvSpPr>
            <a:spLocks noGrp="1"/>
          </p:cNvSpPr>
          <p:nvPr>
            <p:ph type="pic" sz="quarter" idx="16"/>
          </p:nvPr>
        </p:nvSpPr>
        <p:spPr>
          <a:xfrm>
            <a:off x="8439322" y="3829486"/>
            <a:ext cx="3240000" cy="2124000"/>
          </a:xfrm>
          <a:solidFill>
            <a:schemeClr val="bg1">
              <a:lumMod val="85000"/>
            </a:schemeClr>
          </a:solidFill>
        </p:spPr>
        <p:txBody>
          <a:bodyPr/>
          <a:lstStyle/>
          <a:p>
            <a:r>
              <a:rPr lang="en-US"/>
              <a:t>Click icon to add picture</a:t>
            </a:r>
            <a:endParaRPr lang="en-GB"/>
          </a:p>
        </p:txBody>
      </p:sp>
      <p:pic>
        <p:nvPicPr>
          <p:cNvPr id="14" name="Picture 13">
            <a:extLst>
              <a:ext uri="{FF2B5EF4-FFF2-40B4-BE49-F238E27FC236}">
                <a16:creationId xmlns:a16="http://schemas.microsoft.com/office/drawing/2014/main" id="{0249FB7C-CFC3-4CEA-9540-7708D858A36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6537" y="6416258"/>
            <a:ext cx="252982" cy="314133"/>
          </a:xfrm>
          <a:prstGeom prst="rect">
            <a:avLst/>
          </a:prstGeom>
        </p:spPr>
      </p:pic>
      <p:sp>
        <p:nvSpPr>
          <p:cNvPr id="15" name="Slide Number Placeholder 5">
            <a:extLst>
              <a:ext uri="{FF2B5EF4-FFF2-40B4-BE49-F238E27FC236}">
                <a16:creationId xmlns:a16="http://schemas.microsoft.com/office/drawing/2014/main" id="{0C3B8CF2-C39A-4A96-A76F-941B2A25D9E2}"/>
              </a:ext>
            </a:extLst>
          </p:cNvPr>
          <p:cNvSpPr>
            <a:spLocks noGrp="1"/>
          </p:cNvSpPr>
          <p:nvPr>
            <p:ph type="sldNum" sz="quarter" idx="12"/>
          </p:nvPr>
        </p:nvSpPr>
        <p:spPr>
          <a:xfrm>
            <a:off x="11112274" y="6541613"/>
            <a:ext cx="762000" cy="194297"/>
          </a:xfrm>
          <a:prstGeom prst="rect">
            <a:avLst/>
          </a:prstGeom>
        </p:spPr>
        <p:txBody>
          <a:bodyPr anchor="t" anchorCtr="0"/>
          <a:lstStyle>
            <a:lvl1pPr algn="r">
              <a:defRPr sz="1200" b="0">
                <a:solidFill>
                  <a:srgbClr val="747678"/>
                </a:solidFill>
                <a:latin typeface="Arial" pitchFamily="34" charset="0"/>
                <a:cs typeface="Arial" pitchFamily="34" charset="0"/>
              </a:defRPr>
            </a:lvl1pPr>
          </a:lstStyle>
          <a:p>
            <a:fld id="{23B99C07-6774-7B4C-A880-8CAF4048FB67}" type="slidenum">
              <a:rPr lang="en-US" smtClean="0"/>
              <a:pPr/>
              <a:t>‹#›</a:t>
            </a:fld>
            <a:endParaRPr lang="en-US" dirty="0"/>
          </a:p>
        </p:txBody>
      </p:sp>
    </p:spTree>
    <p:extLst>
      <p:ext uri="{BB962C8B-B14F-4D97-AF65-F5344CB8AC3E}">
        <p14:creationId xmlns:p14="http://schemas.microsoft.com/office/powerpoint/2010/main" val="3285421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Images and Captions">
    <p:spTree>
      <p:nvGrpSpPr>
        <p:cNvPr id="1" name=""/>
        <p:cNvGrpSpPr/>
        <p:nvPr/>
      </p:nvGrpSpPr>
      <p:grpSpPr>
        <a:xfrm>
          <a:off x="0" y="0"/>
          <a:ext cx="0" cy="0"/>
          <a:chOff x="0" y="0"/>
          <a:chExt cx="0" cy="0"/>
        </a:xfrm>
      </p:grpSpPr>
      <p:sp>
        <p:nvSpPr>
          <p:cNvPr id="2" name="Title ">
            <a:extLst>
              <a:ext uri="{FF2B5EF4-FFF2-40B4-BE49-F238E27FC236}">
                <a16:creationId xmlns:a16="http://schemas.microsoft.com/office/drawing/2014/main" id="{2627417E-3B96-499C-AC3A-CDF07AEF4BCB}"/>
              </a:ext>
            </a:extLst>
          </p:cNvPr>
          <p:cNvSpPr>
            <a:spLocks noGrp="1"/>
          </p:cNvSpPr>
          <p:nvPr>
            <p:ph type="title"/>
          </p:nvPr>
        </p:nvSpPr>
        <p:spPr>
          <a:xfrm>
            <a:off x="504000" y="550800"/>
            <a:ext cx="11183175" cy="930759"/>
          </a:xfrm>
        </p:spPr>
        <p:txBody>
          <a:bodyPr/>
          <a:lstStyle/>
          <a:p>
            <a:r>
              <a:rPr lang="en-US"/>
              <a:t>Click to edit Master title style</a:t>
            </a:r>
            <a:endParaRPr lang="en-GB" dirty="0"/>
          </a:p>
        </p:txBody>
      </p:sp>
      <p:sp>
        <p:nvSpPr>
          <p:cNvPr id="7" name="Picture Placeholder 1">
            <a:extLst>
              <a:ext uri="{FF2B5EF4-FFF2-40B4-BE49-F238E27FC236}">
                <a16:creationId xmlns:a16="http://schemas.microsoft.com/office/drawing/2014/main" id="{7D6F183F-50F5-F347-8D3A-DF3311A81380}"/>
              </a:ext>
            </a:extLst>
          </p:cNvPr>
          <p:cNvSpPr>
            <a:spLocks noGrp="1"/>
          </p:cNvSpPr>
          <p:nvPr>
            <p:ph type="pic" sz="quarter" idx="13"/>
          </p:nvPr>
        </p:nvSpPr>
        <p:spPr>
          <a:xfrm>
            <a:off x="504000" y="1630103"/>
            <a:ext cx="3301200" cy="2548800"/>
          </a:xfrm>
          <a:solidFill>
            <a:schemeClr val="bg1">
              <a:lumMod val="85000"/>
            </a:schemeClr>
          </a:solidFill>
        </p:spPr>
        <p:txBody>
          <a:bodyPr/>
          <a:lstStyle/>
          <a:p>
            <a:r>
              <a:rPr lang="en-US"/>
              <a:t>Click icon to add picture</a:t>
            </a:r>
            <a:endParaRPr lang="en-GB"/>
          </a:p>
        </p:txBody>
      </p:sp>
      <p:sp>
        <p:nvSpPr>
          <p:cNvPr id="21" name="Content Placeholder 1">
            <a:extLst>
              <a:ext uri="{FF2B5EF4-FFF2-40B4-BE49-F238E27FC236}">
                <a16:creationId xmlns:a16="http://schemas.microsoft.com/office/drawing/2014/main" id="{AF30AE00-BBC7-4641-A388-21B7636095A6}"/>
              </a:ext>
            </a:extLst>
          </p:cNvPr>
          <p:cNvSpPr>
            <a:spLocks noGrp="1"/>
          </p:cNvSpPr>
          <p:nvPr>
            <p:ph idx="1"/>
          </p:nvPr>
        </p:nvSpPr>
        <p:spPr>
          <a:xfrm>
            <a:off x="504825" y="4462005"/>
            <a:ext cx="3309053" cy="1508924"/>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Picture Placeholder 2">
            <a:extLst>
              <a:ext uri="{FF2B5EF4-FFF2-40B4-BE49-F238E27FC236}">
                <a16:creationId xmlns:a16="http://schemas.microsoft.com/office/drawing/2014/main" id="{7A529A3E-FB3D-DF4A-A2F9-E775C7360C50}"/>
              </a:ext>
            </a:extLst>
          </p:cNvPr>
          <p:cNvSpPr>
            <a:spLocks noGrp="1"/>
          </p:cNvSpPr>
          <p:nvPr>
            <p:ph type="pic" sz="quarter" idx="15"/>
          </p:nvPr>
        </p:nvSpPr>
        <p:spPr>
          <a:xfrm>
            <a:off x="4445400" y="1624053"/>
            <a:ext cx="3301200" cy="2548800"/>
          </a:xfrm>
          <a:solidFill>
            <a:schemeClr val="bg1">
              <a:lumMod val="85000"/>
            </a:schemeClr>
          </a:solidFill>
        </p:spPr>
        <p:txBody>
          <a:bodyPr/>
          <a:lstStyle/>
          <a:p>
            <a:r>
              <a:rPr lang="en-US"/>
              <a:t>Click icon to add picture</a:t>
            </a:r>
            <a:endParaRPr lang="en-GB"/>
          </a:p>
        </p:txBody>
      </p:sp>
      <p:sp>
        <p:nvSpPr>
          <p:cNvPr id="22" name="Content Placeholder 2">
            <a:extLst>
              <a:ext uri="{FF2B5EF4-FFF2-40B4-BE49-F238E27FC236}">
                <a16:creationId xmlns:a16="http://schemas.microsoft.com/office/drawing/2014/main" id="{E3C5B76E-67E4-B441-A2EB-FE142C3E56CB}"/>
              </a:ext>
            </a:extLst>
          </p:cNvPr>
          <p:cNvSpPr>
            <a:spLocks noGrp="1"/>
          </p:cNvSpPr>
          <p:nvPr>
            <p:ph idx="14"/>
          </p:nvPr>
        </p:nvSpPr>
        <p:spPr>
          <a:xfrm>
            <a:off x="4437547" y="4455201"/>
            <a:ext cx="3309053" cy="1515728"/>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Picture Placeholder 3">
            <a:extLst>
              <a:ext uri="{FF2B5EF4-FFF2-40B4-BE49-F238E27FC236}">
                <a16:creationId xmlns:a16="http://schemas.microsoft.com/office/drawing/2014/main" id="{E8E75C81-FAFA-444F-AFA7-F038111B6D4C}"/>
              </a:ext>
            </a:extLst>
          </p:cNvPr>
          <p:cNvSpPr>
            <a:spLocks noGrp="1"/>
          </p:cNvSpPr>
          <p:nvPr>
            <p:ph type="pic" sz="quarter" idx="17"/>
          </p:nvPr>
        </p:nvSpPr>
        <p:spPr>
          <a:xfrm>
            <a:off x="8378122" y="1618003"/>
            <a:ext cx="3301200" cy="2548800"/>
          </a:xfrm>
          <a:solidFill>
            <a:schemeClr val="bg1">
              <a:lumMod val="85000"/>
            </a:schemeClr>
          </a:solidFill>
        </p:spPr>
        <p:txBody>
          <a:bodyPr/>
          <a:lstStyle/>
          <a:p>
            <a:r>
              <a:rPr lang="en-US"/>
              <a:t>Click icon to add picture</a:t>
            </a:r>
            <a:endParaRPr lang="en-GB"/>
          </a:p>
        </p:txBody>
      </p:sp>
      <p:sp>
        <p:nvSpPr>
          <p:cNvPr id="23" name="Content Placeholder 3">
            <a:extLst>
              <a:ext uri="{FF2B5EF4-FFF2-40B4-BE49-F238E27FC236}">
                <a16:creationId xmlns:a16="http://schemas.microsoft.com/office/drawing/2014/main" id="{9924B702-C920-CC4C-AB9B-E5241B2248FA}"/>
              </a:ext>
            </a:extLst>
          </p:cNvPr>
          <p:cNvSpPr>
            <a:spLocks noGrp="1"/>
          </p:cNvSpPr>
          <p:nvPr>
            <p:ph idx="16"/>
          </p:nvPr>
        </p:nvSpPr>
        <p:spPr>
          <a:xfrm>
            <a:off x="8370269" y="4448397"/>
            <a:ext cx="3309053" cy="1522532"/>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Footnotes Placeholder">
            <a:extLst>
              <a:ext uri="{FF2B5EF4-FFF2-40B4-BE49-F238E27FC236}">
                <a16:creationId xmlns:a16="http://schemas.microsoft.com/office/drawing/2014/main" id="{4B6290AF-84B3-0E45-B74E-11CAD69E8F0E}"/>
              </a:ext>
            </a:extLst>
          </p:cNvPr>
          <p:cNvSpPr>
            <a:spLocks noGrp="1"/>
          </p:cNvSpPr>
          <p:nvPr>
            <p:ph type="body" sz="quarter" idx="21" hasCustomPrompt="1"/>
          </p:nvPr>
        </p:nvSpPr>
        <p:spPr>
          <a:xfrm>
            <a:off x="503238" y="6065838"/>
            <a:ext cx="11183937" cy="404812"/>
          </a:xfrm>
        </p:spPr>
        <p:txBody>
          <a:bodyPr/>
          <a:lstStyle>
            <a:lvl1pPr>
              <a:spcAft>
                <a:spcPts val="0"/>
              </a:spcAft>
              <a:defRPr sz="800"/>
            </a:lvl1pPr>
            <a:lvl2pPr>
              <a:defRPr sz="800"/>
            </a:lvl2pPr>
            <a:lvl3pPr>
              <a:defRPr sz="800"/>
            </a:lvl3pPr>
            <a:lvl4pPr>
              <a:defRPr sz="800"/>
            </a:lvl4pPr>
            <a:lvl5pPr>
              <a:defRPr sz="800"/>
            </a:lvl5pPr>
          </a:lstStyle>
          <a:p>
            <a:pPr lvl="0"/>
            <a:r>
              <a:rPr lang="en-US" dirty="0"/>
              <a:t> * Tied directly to information on page</a:t>
            </a:r>
            <a:br>
              <a:rPr lang="en-US" dirty="0"/>
            </a:br>
            <a:r>
              <a:rPr lang="en-US" dirty="0"/>
              <a:t>** Tied directly to information on page</a:t>
            </a:r>
            <a:br>
              <a:rPr lang="en-US" dirty="0"/>
            </a:br>
            <a:r>
              <a:rPr lang="en-US" dirty="0"/>
              <a:t>Source: Source information goes here</a:t>
            </a:r>
          </a:p>
        </p:txBody>
      </p:sp>
      <p:sp>
        <p:nvSpPr>
          <p:cNvPr id="15" name="Date Placeholder ">
            <a:extLst>
              <a:ext uri="{FF2B5EF4-FFF2-40B4-BE49-F238E27FC236}">
                <a16:creationId xmlns:a16="http://schemas.microsoft.com/office/drawing/2014/main" id="{E46A8604-D063-734E-A923-17DCF3C818E6}"/>
              </a:ext>
            </a:extLst>
          </p:cNvPr>
          <p:cNvSpPr>
            <a:spLocks noGrp="1"/>
          </p:cNvSpPr>
          <p:nvPr>
            <p:ph type="dt" sz="half" idx="18"/>
          </p:nvPr>
        </p:nvSpPr>
        <p:spPr/>
        <p:txBody>
          <a:bodyPr/>
          <a:lstStyle/>
          <a:p>
            <a:pPr algn="l"/>
            <a:r>
              <a:rPr lang="en-US" dirty="0"/>
              <a:t>6/14/21</a:t>
            </a:r>
            <a:endParaRPr lang="en-GB" dirty="0"/>
          </a:p>
        </p:txBody>
      </p:sp>
      <p:sp>
        <p:nvSpPr>
          <p:cNvPr id="16" name="Footer Placeholder ">
            <a:extLst>
              <a:ext uri="{FF2B5EF4-FFF2-40B4-BE49-F238E27FC236}">
                <a16:creationId xmlns:a16="http://schemas.microsoft.com/office/drawing/2014/main" id="{69F76947-C27A-3A46-9553-566EDCC43B36}"/>
              </a:ext>
            </a:extLst>
          </p:cNvPr>
          <p:cNvSpPr>
            <a:spLocks noGrp="1"/>
          </p:cNvSpPr>
          <p:nvPr>
            <p:ph type="ftr" sz="quarter" idx="19"/>
          </p:nvPr>
        </p:nvSpPr>
        <p:spPr/>
        <p:txBody>
          <a:bodyPr/>
          <a:lstStyle/>
          <a:p>
            <a:r>
              <a:rPr lang="en-GB" dirty="0"/>
              <a:t>To create or edit a header or footer, go to Insert &gt; Header &amp; Footer</a:t>
            </a:r>
          </a:p>
        </p:txBody>
      </p:sp>
      <p:sp>
        <p:nvSpPr>
          <p:cNvPr id="17" name="Slide Number Placeholder ">
            <a:extLst>
              <a:ext uri="{FF2B5EF4-FFF2-40B4-BE49-F238E27FC236}">
                <a16:creationId xmlns:a16="http://schemas.microsoft.com/office/drawing/2014/main" id="{13C599AC-D93A-1A40-B4F9-D368AFB6527E}"/>
              </a:ext>
            </a:extLst>
          </p:cNvPr>
          <p:cNvSpPr>
            <a:spLocks noGrp="1"/>
          </p:cNvSpPr>
          <p:nvPr>
            <p:ph type="sldNum" sz="quarter" idx="20"/>
          </p:nvPr>
        </p:nvSpPr>
        <p:spPr/>
        <p:txBody>
          <a:bodyPr/>
          <a:lstStyle/>
          <a:p>
            <a:fld id="{5B4A74C5-79B0-4340-9A8D-1CCBE3E8C644}" type="slidenum">
              <a:rPr lang="en-GB" smtClean="0"/>
              <a:pPr/>
              <a:t>‹#›</a:t>
            </a:fld>
            <a:endParaRPr lang="en-GB"/>
          </a:p>
        </p:txBody>
      </p:sp>
    </p:spTree>
    <p:extLst>
      <p:ext uri="{BB962C8B-B14F-4D97-AF65-F5344CB8AC3E}">
        <p14:creationId xmlns:p14="http://schemas.microsoft.com/office/powerpoint/2010/main" val="1100056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2"/>
        </a:solidFill>
        <a:effectLst/>
      </p:bgPr>
    </p:bg>
    <p:spTree>
      <p:nvGrpSpPr>
        <p:cNvPr id="1" name=""/>
        <p:cNvGrpSpPr/>
        <p:nvPr/>
      </p:nvGrpSpPr>
      <p:grpSpPr>
        <a:xfrm>
          <a:off x="0" y="0"/>
          <a:ext cx="0" cy="0"/>
          <a:chOff x="0" y="0"/>
          <a:chExt cx="0" cy="0"/>
        </a:xfrm>
      </p:grpSpPr>
      <p:pic>
        <p:nvPicPr>
          <p:cNvPr id="4" name="Background">
            <a:extLst>
              <a:ext uri="{FF2B5EF4-FFF2-40B4-BE49-F238E27FC236}">
                <a16:creationId xmlns:a16="http://schemas.microsoft.com/office/drawing/2014/main" id="{F2126D46-BC5D-46ED-8980-6E82FDD288B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84" y="0"/>
            <a:ext cx="12189631" cy="6858000"/>
          </a:xfrm>
          <a:prstGeom prst="rect">
            <a:avLst/>
          </a:prstGeom>
        </p:spPr>
      </p:pic>
      <p:sp>
        <p:nvSpPr>
          <p:cNvPr id="2" name="Title ">
            <a:extLst>
              <a:ext uri="{FF2B5EF4-FFF2-40B4-BE49-F238E27FC236}">
                <a16:creationId xmlns:a16="http://schemas.microsoft.com/office/drawing/2014/main" id="{C4443FCA-9294-41A7-A9C0-27EAD67AF2F9}"/>
              </a:ext>
            </a:extLst>
          </p:cNvPr>
          <p:cNvSpPr>
            <a:spLocks noGrp="1"/>
          </p:cNvSpPr>
          <p:nvPr>
            <p:ph type="title"/>
          </p:nvPr>
        </p:nvSpPr>
        <p:spPr>
          <a:xfrm>
            <a:off x="504825" y="549275"/>
            <a:ext cx="5770563" cy="5832475"/>
          </a:xfrm>
        </p:spPr>
        <p:txBody>
          <a:bodyPr anchor="t"/>
          <a:lstStyle>
            <a:lvl1pPr>
              <a:defRPr sz="6500">
                <a:solidFill>
                  <a:schemeClr val="bg1"/>
                </a:solidFill>
              </a:defRPr>
            </a:lvl1pPr>
          </a:lstStyle>
          <a:p>
            <a:r>
              <a:rPr lang="en-US"/>
              <a:t>Click to edit Master title style</a:t>
            </a:r>
            <a:endParaRPr lang="en-GB" dirty="0"/>
          </a:p>
        </p:txBody>
      </p:sp>
    </p:spTree>
    <p:extLst>
      <p:ext uri="{BB962C8B-B14F-4D97-AF65-F5344CB8AC3E}">
        <p14:creationId xmlns:p14="http://schemas.microsoft.com/office/powerpoint/2010/main" val="41261295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2">
    <p:bg>
      <p:bgPr>
        <a:solidFill>
          <a:schemeClr val="bg1"/>
        </a:solidFill>
        <a:effectLst/>
      </p:bgPr>
    </p:bg>
    <p:spTree>
      <p:nvGrpSpPr>
        <p:cNvPr id="1" name=""/>
        <p:cNvGrpSpPr/>
        <p:nvPr/>
      </p:nvGrpSpPr>
      <p:grpSpPr>
        <a:xfrm>
          <a:off x="0" y="0"/>
          <a:ext cx="0" cy="0"/>
          <a:chOff x="0" y="0"/>
          <a:chExt cx="0" cy="0"/>
        </a:xfrm>
      </p:grpSpPr>
      <p:pic>
        <p:nvPicPr>
          <p:cNvPr id="3" name="Background">
            <a:extLst>
              <a:ext uri="{FF2B5EF4-FFF2-40B4-BE49-F238E27FC236}">
                <a16:creationId xmlns:a16="http://schemas.microsoft.com/office/drawing/2014/main" id="{F52CA24D-5DF8-48B0-AB39-60E2BA9FD5F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Title ">
            <a:extLst>
              <a:ext uri="{FF2B5EF4-FFF2-40B4-BE49-F238E27FC236}">
                <a16:creationId xmlns:a16="http://schemas.microsoft.com/office/drawing/2014/main" id="{7703DDDC-291A-3043-A7B8-C2944D8C2F1F}"/>
              </a:ext>
            </a:extLst>
          </p:cNvPr>
          <p:cNvSpPr>
            <a:spLocks noGrp="1"/>
          </p:cNvSpPr>
          <p:nvPr>
            <p:ph type="title"/>
          </p:nvPr>
        </p:nvSpPr>
        <p:spPr>
          <a:xfrm>
            <a:off x="504825" y="549275"/>
            <a:ext cx="5770563" cy="5832475"/>
          </a:xfrm>
        </p:spPr>
        <p:txBody>
          <a:bodyPr anchor="t"/>
          <a:lstStyle>
            <a:lvl1pPr>
              <a:defRPr sz="6500">
                <a:solidFill>
                  <a:schemeClr val="bg1"/>
                </a:solidFill>
              </a:defRPr>
            </a:lvl1pPr>
          </a:lstStyle>
          <a:p>
            <a:r>
              <a:rPr lang="en-US"/>
              <a:t>Click to edit Master title style</a:t>
            </a:r>
            <a:endParaRPr lang="en-GB" dirty="0"/>
          </a:p>
        </p:txBody>
      </p:sp>
    </p:spTree>
    <p:extLst>
      <p:ext uri="{BB962C8B-B14F-4D97-AF65-F5344CB8AC3E}">
        <p14:creationId xmlns:p14="http://schemas.microsoft.com/office/powerpoint/2010/main" val="16135992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3">
    <p:bg>
      <p:bgPr>
        <a:solidFill>
          <a:schemeClr val="tx2"/>
        </a:solidFill>
        <a:effectLst/>
      </p:bgPr>
    </p:bg>
    <p:spTree>
      <p:nvGrpSpPr>
        <p:cNvPr id="1" name=""/>
        <p:cNvGrpSpPr/>
        <p:nvPr/>
      </p:nvGrpSpPr>
      <p:grpSpPr>
        <a:xfrm>
          <a:off x="0" y="0"/>
          <a:ext cx="0" cy="0"/>
          <a:chOff x="0" y="0"/>
          <a:chExt cx="0" cy="0"/>
        </a:xfrm>
      </p:grpSpPr>
      <p:pic>
        <p:nvPicPr>
          <p:cNvPr id="3" name="Background">
            <a:extLst>
              <a:ext uri="{FF2B5EF4-FFF2-40B4-BE49-F238E27FC236}">
                <a16:creationId xmlns:a16="http://schemas.microsoft.com/office/drawing/2014/main" id="{A0A5400D-7B89-4AEF-AD2F-C4EC4B24DD4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
            <a:extLst>
              <a:ext uri="{FF2B5EF4-FFF2-40B4-BE49-F238E27FC236}">
                <a16:creationId xmlns:a16="http://schemas.microsoft.com/office/drawing/2014/main" id="{3CADD10B-5351-EC45-9D04-9E2F2AED4960}"/>
              </a:ext>
            </a:extLst>
          </p:cNvPr>
          <p:cNvSpPr>
            <a:spLocks noGrp="1"/>
          </p:cNvSpPr>
          <p:nvPr>
            <p:ph type="title"/>
          </p:nvPr>
        </p:nvSpPr>
        <p:spPr>
          <a:xfrm>
            <a:off x="504825" y="549275"/>
            <a:ext cx="5770563" cy="5832475"/>
          </a:xfrm>
        </p:spPr>
        <p:txBody>
          <a:bodyPr anchor="t"/>
          <a:lstStyle>
            <a:lvl1pPr>
              <a:defRPr sz="6500">
                <a:solidFill>
                  <a:schemeClr val="bg1"/>
                </a:solidFill>
              </a:defRPr>
            </a:lvl1pPr>
          </a:lstStyle>
          <a:p>
            <a:r>
              <a:rPr lang="en-US"/>
              <a:t>Click to edit Master title style</a:t>
            </a:r>
            <a:endParaRPr lang="en-GB" dirty="0"/>
          </a:p>
        </p:txBody>
      </p:sp>
    </p:spTree>
    <p:extLst>
      <p:ext uri="{BB962C8B-B14F-4D97-AF65-F5344CB8AC3E}">
        <p14:creationId xmlns:p14="http://schemas.microsoft.com/office/powerpoint/2010/main" val="3348776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
            <a:extLst>
              <a:ext uri="{FF2B5EF4-FFF2-40B4-BE49-F238E27FC236}">
                <a16:creationId xmlns:a16="http://schemas.microsoft.com/office/drawing/2014/main" id="{BB2543A9-3564-4F63-BA2E-A27814223CA9}"/>
              </a:ext>
            </a:extLst>
          </p:cNvPr>
          <p:cNvSpPr>
            <a:spLocks noGrp="1"/>
          </p:cNvSpPr>
          <p:nvPr>
            <p:ph type="title"/>
          </p:nvPr>
        </p:nvSpPr>
        <p:spPr/>
        <p:txBody>
          <a:bodyPr/>
          <a:lstStyle/>
          <a:p>
            <a:r>
              <a:rPr lang="en-US"/>
              <a:t>Click to edit Master title style</a:t>
            </a:r>
            <a:endParaRPr lang="en-GB"/>
          </a:p>
        </p:txBody>
      </p:sp>
      <p:sp>
        <p:nvSpPr>
          <p:cNvPr id="4" name="Footnotes Placeholder">
            <a:extLst>
              <a:ext uri="{FF2B5EF4-FFF2-40B4-BE49-F238E27FC236}">
                <a16:creationId xmlns:a16="http://schemas.microsoft.com/office/drawing/2014/main" id="{FCCE450D-EA91-9A43-A0FC-465E3D334758}"/>
              </a:ext>
            </a:extLst>
          </p:cNvPr>
          <p:cNvSpPr>
            <a:spLocks noGrp="1"/>
          </p:cNvSpPr>
          <p:nvPr>
            <p:ph type="body" sz="quarter" idx="13" hasCustomPrompt="1"/>
          </p:nvPr>
        </p:nvSpPr>
        <p:spPr>
          <a:xfrm>
            <a:off x="503999" y="6065838"/>
            <a:ext cx="11183176" cy="392112"/>
          </a:xfrm>
        </p:spPr>
        <p:txBody>
          <a:bodyPr/>
          <a:lstStyle>
            <a:lvl1pPr>
              <a:spcAft>
                <a:spcPts val="0"/>
              </a:spcAft>
              <a:defRPr sz="800"/>
            </a:lvl1pPr>
            <a:lvl2pPr>
              <a:defRPr sz="800"/>
            </a:lvl2pPr>
            <a:lvl3pPr>
              <a:defRPr sz="800"/>
            </a:lvl3pPr>
            <a:lvl4pPr>
              <a:defRPr sz="800"/>
            </a:lvl4pPr>
            <a:lvl5pPr>
              <a:defRPr sz="800"/>
            </a:lvl5pPr>
          </a:lstStyle>
          <a:p>
            <a:pPr lvl="0"/>
            <a:r>
              <a:rPr lang="en-US" dirty="0"/>
              <a:t> * Tied directly to information on page</a:t>
            </a:r>
            <a:br>
              <a:rPr lang="en-US" dirty="0"/>
            </a:br>
            <a:r>
              <a:rPr lang="en-US" dirty="0"/>
              <a:t>** Tied directly to information on page</a:t>
            </a:r>
            <a:br>
              <a:rPr lang="en-US" dirty="0"/>
            </a:br>
            <a:r>
              <a:rPr lang="en-US" dirty="0"/>
              <a:t>Source: Source information goes here</a:t>
            </a:r>
          </a:p>
        </p:txBody>
      </p:sp>
      <p:sp>
        <p:nvSpPr>
          <p:cNvPr id="6" name="Date Placeholder ">
            <a:extLst>
              <a:ext uri="{FF2B5EF4-FFF2-40B4-BE49-F238E27FC236}">
                <a16:creationId xmlns:a16="http://schemas.microsoft.com/office/drawing/2014/main" id="{BAB7DA8D-25AF-774D-BDBF-FFABEF37DF62}"/>
              </a:ext>
            </a:extLst>
          </p:cNvPr>
          <p:cNvSpPr>
            <a:spLocks noGrp="1"/>
          </p:cNvSpPr>
          <p:nvPr>
            <p:ph type="dt" sz="half" idx="10"/>
          </p:nvPr>
        </p:nvSpPr>
        <p:spPr/>
        <p:txBody>
          <a:bodyPr/>
          <a:lstStyle/>
          <a:p>
            <a:pPr algn="l"/>
            <a:r>
              <a:rPr lang="en-US" dirty="0"/>
              <a:t>6/14/21</a:t>
            </a:r>
            <a:endParaRPr lang="en-GB" dirty="0"/>
          </a:p>
        </p:txBody>
      </p:sp>
      <p:sp>
        <p:nvSpPr>
          <p:cNvPr id="7" name="Footer Placeholder ">
            <a:extLst>
              <a:ext uri="{FF2B5EF4-FFF2-40B4-BE49-F238E27FC236}">
                <a16:creationId xmlns:a16="http://schemas.microsoft.com/office/drawing/2014/main" id="{21D5EFB8-0EE1-544B-BDDD-2AE5CEED69DB}"/>
              </a:ext>
            </a:extLst>
          </p:cNvPr>
          <p:cNvSpPr>
            <a:spLocks noGrp="1"/>
          </p:cNvSpPr>
          <p:nvPr>
            <p:ph type="ftr" sz="quarter" idx="11"/>
          </p:nvPr>
        </p:nvSpPr>
        <p:spPr/>
        <p:txBody>
          <a:bodyPr/>
          <a:lstStyle/>
          <a:p>
            <a:r>
              <a:rPr lang="en-GB" dirty="0"/>
              <a:t>To create or edit a header or footer, go to Insert &gt; Header &amp; Footer</a:t>
            </a:r>
          </a:p>
        </p:txBody>
      </p:sp>
      <p:sp>
        <p:nvSpPr>
          <p:cNvPr id="8" name="Slide Number Placeholder ">
            <a:extLst>
              <a:ext uri="{FF2B5EF4-FFF2-40B4-BE49-F238E27FC236}">
                <a16:creationId xmlns:a16="http://schemas.microsoft.com/office/drawing/2014/main" id="{3CBBAC67-0E50-2949-876E-ACCE3F2EABFC}"/>
              </a:ext>
            </a:extLst>
          </p:cNvPr>
          <p:cNvSpPr>
            <a:spLocks noGrp="1"/>
          </p:cNvSpPr>
          <p:nvPr>
            <p:ph type="sldNum" sz="quarter" idx="12"/>
          </p:nvPr>
        </p:nvSpPr>
        <p:spPr/>
        <p:txBody>
          <a:bodyPr/>
          <a:lstStyle/>
          <a:p>
            <a:fld id="{5B4A74C5-79B0-4340-9A8D-1CCBE3E8C644}" type="slidenum">
              <a:rPr lang="en-GB" smtClean="0"/>
              <a:pPr/>
              <a:t>‹#›</a:t>
            </a:fld>
            <a:endParaRPr lang="en-GB"/>
          </a:p>
        </p:txBody>
      </p:sp>
    </p:spTree>
    <p:extLst>
      <p:ext uri="{BB962C8B-B14F-4D97-AF65-F5344CB8AC3E}">
        <p14:creationId xmlns:p14="http://schemas.microsoft.com/office/powerpoint/2010/main" val="38949594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notes Placeholder ">
            <a:extLst>
              <a:ext uri="{FF2B5EF4-FFF2-40B4-BE49-F238E27FC236}">
                <a16:creationId xmlns:a16="http://schemas.microsoft.com/office/drawing/2014/main" id="{3FAC3B17-C3C6-2240-9EBB-956BE767199B}"/>
              </a:ext>
            </a:extLst>
          </p:cNvPr>
          <p:cNvSpPr>
            <a:spLocks noGrp="1"/>
          </p:cNvSpPr>
          <p:nvPr>
            <p:ph type="body" sz="quarter" idx="13" hasCustomPrompt="1"/>
          </p:nvPr>
        </p:nvSpPr>
        <p:spPr>
          <a:xfrm>
            <a:off x="500811" y="6065838"/>
            <a:ext cx="11085447" cy="392112"/>
          </a:xfrm>
        </p:spPr>
        <p:txBody>
          <a:bodyPr/>
          <a:lstStyle>
            <a:lvl1pPr>
              <a:spcAft>
                <a:spcPts val="0"/>
              </a:spcAft>
              <a:defRPr sz="800"/>
            </a:lvl1pPr>
            <a:lvl2pPr>
              <a:defRPr sz="800"/>
            </a:lvl2pPr>
            <a:lvl3pPr>
              <a:defRPr sz="800"/>
            </a:lvl3pPr>
            <a:lvl4pPr>
              <a:defRPr sz="800"/>
            </a:lvl4pPr>
            <a:lvl5pPr>
              <a:defRPr sz="800"/>
            </a:lvl5pPr>
          </a:lstStyle>
          <a:p>
            <a:pPr lvl="0"/>
            <a:r>
              <a:rPr lang="en-US" dirty="0"/>
              <a:t> * Tied directly to information on page</a:t>
            </a:r>
            <a:br>
              <a:rPr lang="en-US" dirty="0"/>
            </a:br>
            <a:r>
              <a:rPr lang="en-US" dirty="0"/>
              <a:t>** Tied directly to information on page</a:t>
            </a:r>
            <a:br>
              <a:rPr lang="en-US" dirty="0"/>
            </a:br>
            <a:r>
              <a:rPr lang="en-US" dirty="0"/>
              <a:t>Source: Source information goes here</a:t>
            </a:r>
          </a:p>
        </p:txBody>
      </p:sp>
      <p:sp>
        <p:nvSpPr>
          <p:cNvPr id="5" name="Date Placeholder ">
            <a:extLst>
              <a:ext uri="{FF2B5EF4-FFF2-40B4-BE49-F238E27FC236}">
                <a16:creationId xmlns:a16="http://schemas.microsoft.com/office/drawing/2014/main" id="{60E09F45-A703-9F41-A7AC-D760BBC32423}"/>
              </a:ext>
            </a:extLst>
          </p:cNvPr>
          <p:cNvSpPr>
            <a:spLocks noGrp="1"/>
          </p:cNvSpPr>
          <p:nvPr>
            <p:ph type="dt" sz="half" idx="10"/>
          </p:nvPr>
        </p:nvSpPr>
        <p:spPr/>
        <p:txBody>
          <a:bodyPr/>
          <a:lstStyle/>
          <a:p>
            <a:pPr algn="l"/>
            <a:r>
              <a:rPr lang="en-US" dirty="0"/>
              <a:t>6/14/21</a:t>
            </a:r>
            <a:endParaRPr lang="en-GB" dirty="0"/>
          </a:p>
        </p:txBody>
      </p:sp>
      <p:sp>
        <p:nvSpPr>
          <p:cNvPr id="6" name="Footer Placeholder ">
            <a:extLst>
              <a:ext uri="{FF2B5EF4-FFF2-40B4-BE49-F238E27FC236}">
                <a16:creationId xmlns:a16="http://schemas.microsoft.com/office/drawing/2014/main" id="{C2270D36-A2C7-154C-9135-54D930ABCBD4}"/>
              </a:ext>
            </a:extLst>
          </p:cNvPr>
          <p:cNvSpPr>
            <a:spLocks noGrp="1"/>
          </p:cNvSpPr>
          <p:nvPr>
            <p:ph type="ftr" sz="quarter" idx="11"/>
          </p:nvPr>
        </p:nvSpPr>
        <p:spPr/>
        <p:txBody>
          <a:bodyPr/>
          <a:lstStyle/>
          <a:p>
            <a:r>
              <a:rPr lang="en-GB" dirty="0"/>
              <a:t>To create or edit a header or footer, go to Insert &gt; Header &amp; Footer</a:t>
            </a:r>
          </a:p>
        </p:txBody>
      </p:sp>
      <p:sp>
        <p:nvSpPr>
          <p:cNvPr id="7" name="Slide Number Placeholder ">
            <a:extLst>
              <a:ext uri="{FF2B5EF4-FFF2-40B4-BE49-F238E27FC236}">
                <a16:creationId xmlns:a16="http://schemas.microsoft.com/office/drawing/2014/main" id="{9D40C9F8-AC3E-7D46-97A2-EA339B41671B}"/>
              </a:ext>
            </a:extLst>
          </p:cNvPr>
          <p:cNvSpPr>
            <a:spLocks noGrp="1"/>
          </p:cNvSpPr>
          <p:nvPr>
            <p:ph type="sldNum" sz="quarter" idx="12"/>
          </p:nvPr>
        </p:nvSpPr>
        <p:spPr/>
        <p:txBody>
          <a:bodyPr/>
          <a:lstStyle/>
          <a:p>
            <a:fld id="{5B4A74C5-79B0-4340-9A8D-1CCBE3E8C644}" type="slidenum">
              <a:rPr lang="en-GB" smtClean="0"/>
              <a:pPr/>
              <a:t>‹#›</a:t>
            </a:fld>
            <a:endParaRPr lang="en-GB" dirty="0"/>
          </a:p>
        </p:txBody>
      </p:sp>
    </p:spTree>
    <p:extLst>
      <p:ext uri="{BB962C8B-B14F-4D97-AF65-F5344CB8AC3E}">
        <p14:creationId xmlns:p14="http://schemas.microsoft.com/office/powerpoint/2010/main" val="1722193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ogo on White">
    <p:spTree>
      <p:nvGrpSpPr>
        <p:cNvPr id="1" name=""/>
        <p:cNvGrpSpPr/>
        <p:nvPr/>
      </p:nvGrpSpPr>
      <p:grpSpPr>
        <a:xfrm>
          <a:off x="0" y="0"/>
          <a:ext cx="0" cy="0"/>
          <a:chOff x="0" y="0"/>
          <a:chExt cx="0" cy="0"/>
        </a:xfrm>
      </p:grpSpPr>
      <p:pic>
        <p:nvPicPr>
          <p:cNvPr id="9" name="Nationwide logo" descr="Nationwide is on your side">
            <a:extLst>
              <a:ext uri="{FF2B5EF4-FFF2-40B4-BE49-F238E27FC236}">
                <a16:creationId xmlns:a16="http://schemas.microsoft.com/office/drawing/2014/main" id="{735E16E3-4132-AC44-AF78-D6413EE326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21958" y="1510145"/>
            <a:ext cx="2748084" cy="3079470"/>
          </a:xfrm>
          <a:prstGeom prst="rect">
            <a:avLst/>
          </a:prstGeom>
        </p:spPr>
      </p:pic>
      <p:sp>
        <p:nvSpPr>
          <p:cNvPr id="10" name="Disclosure">
            <a:extLst>
              <a:ext uri="{FF2B5EF4-FFF2-40B4-BE49-F238E27FC236}">
                <a16:creationId xmlns:a16="http://schemas.microsoft.com/office/drawing/2014/main" id="{99DF508A-52F7-2F45-A298-5B4B4AE865F3}"/>
              </a:ext>
            </a:extLst>
          </p:cNvPr>
          <p:cNvSpPr txBox="1"/>
          <p:nvPr userDrawn="1"/>
        </p:nvSpPr>
        <p:spPr>
          <a:xfrm>
            <a:off x="514350" y="6057900"/>
            <a:ext cx="11072813" cy="271463"/>
          </a:xfrm>
          <a:prstGeom prst="rect">
            <a:avLst/>
          </a:prstGeom>
          <a:noFill/>
        </p:spPr>
        <p:txBody>
          <a:bodyPr wrap="square" lIns="0" tIns="0" rIns="0" bIns="0" rtlCol="0">
            <a:noAutofit/>
          </a:bodyPr>
          <a:lstStyle/>
          <a:p>
            <a:pPr lvl="0" algn="ctr"/>
            <a:r>
              <a:rPr lang="en-US" sz="1200" dirty="0">
                <a:solidFill>
                  <a:schemeClr val="tx1"/>
                </a:solidFill>
              </a:rPr>
              <a:t>Nationwide, the Nationwide N and Eagle and Nationwide is on your side are service marks of Nationwide Mutual Insurance Company. © 2021 Nationwide</a:t>
            </a:r>
          </a:p>
        </p:txBody>
      </p:sp>
    </p:spTree>
    <p:extLst>
      <p:ext uri="{BB962C8B-B14F-4D97-AF65-F5344CB8AC3E}">
        <p14:creationId xmlns:p14="http://schemas.microsoft.com/office/powerpoint/2010/main" val="37809696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ogo on Vibrant Blue">
    <p:spTree>
      <p:nvGrpSpPr>
        <p:cNvPr id="1" name=""/>
        <p:cNvGrpSpPr/>
        <p:nvPr/>
      </p:nvGrpSpPr>
      <p:grpSpPr>
        <a:xfrm>
          <a:off x="0" y="0"/>
          <a:ext cx="0" cy="0"/>
          <a:chOff x="0" y="0"/>
          <a:chExt cx="0" cy="0"/>
        </a:xfrm>
      </p:grpSpPr>
      <p:sp>
        <p:nvSpPr>
          <p:cNvPr id="3" name="Vibrant Blue Rectangle">
            <a:extLst>
              <a:ext uri="{FF2B5EF4-FFF2-40B4-BE49-F238E27FC236}">
                <a16:creationId xmlns:a16="http://schemas.microsoft.com/office/drawing/2014/main" id="{974E5EC6-32D6-5C47-8639-E32AAB21827A}"/>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lnSpc>
                <a:spcPct val="90000"/>
              </a:lnSpc>
            </a:pPr>
            <a:endParaRPr lang="en-US" sz="1600" dirty="0" err="1">
              <a:solidFill>
                <a:schemeClr val="bg1"/>
              </a:solidFill>
            </a:endParaRPr>
          </a:p>
        </p:txBody>
      </p:sp>
      <p:pic>
        <p:nvPicPr>
          <p:cNvPr id="6" name="Nationwide logo" descr="Nationwide is on your side">
            <a:extLst>
              <a:ext uri="{FF2B5EF4-FFF2-40B4-BE49-F238E27FC236}">
                <a16:creationId xmlns:a16="http://schemas.microsoft.com/office/drawing/2014/main" id="{B7F4BB52-368D-0E44-B23C-28DF8ABEDF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24540" y="1496143"/>
            <a:ext cx="2742919" cy="3065615"/>
          </a:xfrm>
          <a:prstGeom prst="rect">
            <a:avLst/>
          </a:prstGeom>
        </p:spPr>
      </p:pic>
      <p:sp>
        <p:nvSpPr>
          <p:cNvPr id="4" name="Disclosure">
            <a:extLst>
              <a:ext uri="{FF2B5EF4-FFF2-40B4-BE49-F238E27FC236}">
                <a16:creationId xmlns:a16="http://schemas.microsoft.com/office/drawing/2014/main" id="{9D53D93B-2993-314E-A94A-47414D98DE59}"/>
              </a:ext>
            </a:extLst>
          </p:cNvPr>
          <p:cNvSpPr txBox="1"/>
          <p:nvPr userDrawn="1"/>
        </p:nvSpPr>
        <p:spPr>
          <a:xfrm>
            <a:off x="514350" y="6057900"/>
            <a:ext cx="11072813" cy="271463"/>
          </a:xfrm>
          <a:prstGeom prst="rect">
            <a:avLst/>
          </a:prstGeom>
          <a:noFill/>
        </p:spPr>
        <p:txBody>
          <a:bodyPr wrap="square" lIns="0" tIns="0" rIns="0" bIns="0" rtlCol="0">
            <a:noAutofit/>
          </a:bodyPr>
          <a:lstStyle/>
          <a:p>
            <a:pPr lvl="0" algn="ctr"/>
            <a:r>
              <a:rPr lang="en-US" sz="1200" dirty="0">
                <a:solidFill>
                  <a:schemeClr val="bg1"/>
                </a:solidFill>
              </a:rPr>
              <a:t>Nationwide, the Nationwide N and Eagle and Nationwide is on your side are service marks of Nationwide Mutual Insurance Company. © 2021 Nationwide</a:t>
            </a:r>
          </a:p>
        </p:txBody>
      </p:sp>
    </p:spTree>
    <p:extLst>
      <p:ext uri="{BB962C8B-B14F-4D97-AF65-F5344CB8AC3E}">
        <p14:creationId xmlns:p14="http://schemas.microsoft.com/office/powerpoint/2010/main" val="3508445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C2CE3A2-CC56-47C7-9EE1-FCC14553AB5F}"/>
              </a:ext>
            </a:extLst>
          </p:cNvPr>
          <p:cNvSpPr/>
          <p:nvPr userDrawn="1"/>
        </p:nvSpPr>
        <p:spPr>
          <a:xfrm>
            <a:off x="0" y="0"/>
            <a:ext cx="12191999" cy="6858000"/>
          </a:xfrm>
          <a:prstGeom prst="rect">
            <a:avLst/>
          </a:prstGeom>
          <a:solidFill>
            <a:srgbClr val="253746"/>
          </a:solidFill>
          <a:ln>
            <a:solidFill>
              <a:srgbClr val="2537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21" name="Straight Connector 20"/>
          <p:cNvCxnSpPr>
            <a:cxnSpLocks/>
          </p:cNvCxnSpPr>
          <p:nvPr userDrawn="1"/>
        </p:nvCxnSpPr>
        <p:spPr>
          <a:xfrm>
            <a:off x="213405" y="6328806"/>
            <a:ext cx="11784011" cy="0"/>
          </a:xfrm>
          <a:prstGeom prst="line">
            <a:avLst/>
          </a:prstGeom>
          <a:ln w="6350">
            <a:solidFill>
              <a:srgbClr val="40DAC5"/>
            </a:solidFill>
            <a:prstDash val="solid"/>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userDrawn="1">
            <p:ph idx="1" hasCustomPrompt="1"/>
          </p:nvPr>
        </p:nvSpPr>
        <p:spPr>
          <a:xfrm>
            <a:off x="225877" y="926651"/>
            <a:ext cx="11771539" cy="5355768"/>
          </a:xfrm>
          <a:prstGeom prst="rect">
            <a:avLst/>
          </a:prstGeom>
        </p:spPr>
        <p:txBody>
          <a:bodyPr>
            <a:normAutofit/>
          </a:bodyPr>
          <a:lstStyle>
            <a:lvl1pPr marL="302676" indent="-302676">
              <a:buClr>
                <a:srgbClr val="40DAC5"/>
              </a:buClr>
              <a:buFont typeface="Wingdings" panose="05000000000000000000" pitchFamily="2" charset="2"/>
              <a:buChar char="§"/>
              <a:defRPr sz="1800">
                <a:solidFill>
                  <a:schemeClr val="bg1">
                    <a:lumMod val="95000"/>
                  </a:schemeClr>
                </a:solidFill>
              </a:defRPr>
            </a:lvl1pPr>
            <a:lvl2pPr marL="759877" indent="-457200">
              <a:buClr>
                <a:srgbClr val="40DAC5"/>
              </a:buClr>
              <a:buFont typeface="Courier New" panose="02070309020205020404" pitchFamily="49" charset="0"/>
              <a:buChar char="o"/>
              <a:defRPr sz="1800">
                <a:solidFill>
                  <a:schemeClr val="bg1">
                    <a:lumMod val="95000"/>
                  </a:schemeClr>
                </a:solidFill>
              </a:defRPr>
            </a:lvl2pPr>
            <a:lvl3pPr>
              <a:buClr>
                <a:srgbClr val="40DAC5"/>
              </a:buClr>
              <a:defRPr sz="1800">
                <a:solidFill>
                  <a:schemeClr val="bg1">
                    <a:lumMod val="95000"/>
                  </a:schemeClr>
                </a:solidFill>
              </a:defRPr>
            </a:lvl3pPr>
            <a:lvl4pPr>
              <a:defRPr sz="2667"/>
            </a:lvl4pPr>
            <a:lvl5pPr>
              <a:buClr>
                <a:srgbClr val="40DAC5"/>
              </a:buClr>
              <a:defRPr sz="1600">
                <a:solidFill>
                  <a:schemeClr val="bg1">
                    <a:lumMod val="95000"/>
                  </a:schemeClr>
                </a:solidFill>
              </a:defRPr>
            </a:lvl5pPr>
          </a:lstStyle>
          <a:p>
            <a:pPr marL="227013" indent="-227013">
              <a:buClr>
                <a:srgbClr val="002B45"/>
              </a:buClr>
            </a:pPr>
            <a:r>
              <a:rPr lang="en-US">
                <a:solidFill>
                  <a:srgbClr val="747678"/>
                </a:solidFill>
              </a:rPr>
              <a:t>Text appears here</a:t>
            </a:r>
          </a:p>
          <a:p>
            <a:pPr marL="227013" indent="-227013">
              <a:buClr>
                <a:srgbClr val="002B45"/>
              </a:buClr>
            </a:pPr>
            <a:r>
              <a:rPr lang="en-US">
                <a:solidFill>
                  <a:srgbClr val="747678"/>
                </a:solidFill>
              </a:rPr>
              <a:t>The content is bulleted, but the bullets can be removed</a:t>
            </a:r>
          </a:p>
          <a:p>
            <a:pPr marL="607469" lvl="1" indent="-304792">
              <a:buClr>
                <a:srgbClr val="002B45"/>
              </a:buClr>
            </a:pPr>
            <a:r>
              <a:rPr lang="en-US">
                <a:solidFill>
                  <a:srgbClr val="747678"/>
                </a:solidFill>
              </a:rPr>
              <a:t>Sub bullet</a:t>
            </a:r>
          </a:p>
          <a:p>
            <a:pPr marL="910144" lvl="2" indent="-302676">
              <a:buClr>
                <a:srgbClr val="002B45"/>
              </a:buClr>
            </a:pPr>
            <a:r>
              <a:rPr lang="en-US">
                <a:solidFill>
                  <a:srgbClr val="747678"/>
                </a:solidFill>
              </a:rPr>
              <a:t>Sub bullet</a:t>
            </a:r>
          </a:p>
          <a:p>
            <a:pPr marL="1530312" lvl="4" indent="-315376">
              <a:buClr>
                <a:srgbClr val="002B45"/>
              </a:buClr>
            </a:pPr>
            <a:r>
              <a:rPr lang="en-US">
                <a:solidFill>
                  <a:srgbClr val="747678"/>
                </a:solidFill>
              </a:rPr>
              <a:t>Sub bullet</a:t>
            </a:r>
          </a:p>
        </p:txBody>
      </p:sp>
      <p:sp>
        <p:nvSpPr>
          <p:cNvPr id="9" name="Title 1"/>
          <p:cNvSpPr>
            <a:spLocks noGrp="1"/>
          </p:cNvSpPr>
          <p:nvPr>
            <p:ph type="title" hasCustomPrompt="1"/>
          </p:nvPr>
        </p:nvSpPr>
        <p:spPr>
          <a:xfrm>
            <a:off x="225878" y="181296"/>
            <a:ext cx="11771540" cy="643298"/>
          </a:xfrm>
          <a:prstGeom prst="rect">
            <a:avLst/>
          </a:prstGeom>
        </p:spPr>
        <p:txBody>
          <a:bodyPr bIns="0" anchor="t" anchorCtr="0">
            <a:noAutofit/>
          </a:bodyPr>
          <a:lstStyle>
            <a:lvl1pPr algn="l">
              <a:lnSpc>
                <a:spcPts val="4533"/>
              </a:lnSpc>
              <a:spcAft>
                <a:spcPts val="0"/>
              </a:spcAft>
              <a:defRPr sz="3200" b="0" baseline="0">
                <a:solidFill>
                  <a:srgbClr val="40DAC5"/>
                </a:solidFill>
                <a:latin typeface="Arial" pitchFamily="34" charset="0"/>
                <a:cs typeface="Arial" pitchFamily="34" charset="0"/>
              </a:defRPr>
            </a:lvl1pPr>
          </a:lstStyle>
          <a:p>
            <a:r>
              <a:rPr lang="en-US"/>
              <a:t>Headline (30 pt, Arial) headline</a:t>
            </a:r>
          </a:p>
        </p:txBody>
      </p:sp>
      <p:pic>
        <p:nvPicPr>
          <p:cNvPr id="8" name="Picture 7">
            <a:extLst>
              <a:ext uri="{FF2B5EF4-FFF2-40B4-BE49-F238E27FC236}">
                <a16:creationId xmlns:a16="http://schemas.microsoft.com/office/drawing/2014/main" id="{41AA5C56-4333-F644-A870-B5E9243D7F0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39557" y="6416998"/>
            <a:ext cx="273558" cy="357888"/>
          </a:xfrm>
          <a:prstGeom prst="rect">
            <a:avLst/>
          </a:prstGeom>
        </p:spPr>
      </p:pic>
      <p:sp>
        <p:nvSpPr>
          <p:cNvPr id="12" name="Slide Number Placeholder 5">
            <a:extLst>
              <a:ext uri="{FF2B5EF4-FFF2-40B4-BE49-F238E27FC236}">
                <a16:creationId xmlns:a16="http://schemas.microsoft.com/office/drawing/2014/main" id="{E560E935-B7F8-4C23-90E3-D28C43B3FDC5}"/>
              </a:ext>
            </a:extLst>
          </p:cNvPr>
          <p:cNvSpPr>
            <a:spLocks noGrp="1"/>
          </p:cNvSpPr>
          <p:nvPr>
            <p:ph type="sldNum" sz="quarter" idx="12"/>
          </p:nvPr>
        </p:nvSpPr>
        <p:spPr>
          <a:xfrm>
            <a:off x="11502956" y="6416998"/>
            <a:ext cx="494459" cy="366183"/>
          </a:xfrm>
          <a:prstGeom prst="rect">
            <a:avLst/>
          </a:prstGeom>
        </p:spPr>
        <p:txBody>
          <a:bodyPr anchor="ctr" anchorCtr="0"/>
          <a:lstStyle>
            <a:lvl1pPr algn="r">
              <a:defRPr sz="1100" b="1">
                <a:solidFill>
                  <a:schemeClr val="bg1"/>
                </a:solidFill>
                <a:latin typeface="+mn-lt"/>
                <a:cs typeface="Arial" pitchFamily="34" charset="0"/>
              </a:defRPr>
            </a:lvl1pPr>
          </a:lstStyle>
          <a:p>
            <a:fld id="{23B99C07-6774-7B4C-A880-8CAF4048FB67}" type="slidenum">
              <a:rPr lang="en-US" smtClean="0"/>
              <a:pPr/>
              <a:t>‹#›</a:t>
            </a:fld>
            <a:endParaRPr lang="en-US"/>
          </a:p>
        </p:txBody>
      </p:sp>
      <p:sp>
        <p:nvSpPr>
          <p:cNvPr id="14" name="Date Placeholder 6">
            <a:extLst>
              <a:ext uri="{FF2B5EF4-FFF2-40B4-BE49-F238E27FC236}">
                <a16:creationId xmlns:a16="http://schemas.microsoft.com/office/drawing/2014/main" id="{229F60CA-C470-456C-B77B-759C873A8623}"/>
              </a:ext>
            </a:extLst>
          </p:cNvPr>
          <p:cNvSpPr>
            <a:spLocks noGrp="1"/>
          </p:cNvSpPr>
          <p:nvPr>
            <p:ph type="dt" sz="half" idx="2"/>
          </p:nvPr>
        </p:nvSpPr>
        <p:spPr>
          <a:xfrm>
            <a:off x="700391" y="6422258"/>
            <a:ext cx="10802565" cy="366183"/>
          </a:xfrm>
          <a:prstGeom prst="rect">
            <a:avLst/>
          </a:prstGeom>
        </p:spPr>
        <p:txBody>
          <a:bodyPr vert="horz" lIns="91440" tIns="45720" rIns="91440" bIns="45720" rtlCol="0" anchor="ctr"/>
          <a:lstStyle>
            <a:lvl1pPr algn="ctr">
              <a:defRPr sz="1100" b="1">
                <a:solidFill>
                  <a:schemeClr val="bg1"/>
                </a:solidFill>
                <a:latin typeface="+mn-lt"/>
              </a:defRPr>
            </a:lvl1pPr>
          </a:lstStyle>
          <a:p>
            <a:fld id="{C131D0EB-7EFD-5B4A-97CF-DEB1324C1B69}" type="datetime4">
              <a:rPr lang="en-US" smtClean="0"/>
              <a:pPr/>
              <a:t>September 28, 2021</a:t>
            </a:fld>
            <a:endParaRPr lang="en-US"/>
          </a:p>
        </p:txBody>
      </p:sp>
    </p:spTree>
    <p:extLst>
      <p:ext uri="{BB962C8B-B14F-4D97-AF65-F5344CB8AC3E}">
        <p14:creationId xmlns:p14="http://schemas.microsoft.com/office/powerpoint/2010/main" val="2389728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Background">
            <a:extLst>
              <a:ext uri="{FF2B5EF4-FFF2-40B4-BE49-F238E27FC236}">
                <a16:creationId xmlns:a16="http://schemas.microsoft.com/office/drawing/2014/main" id="{54AB28DA-8311-4C87-A270-A26F9574C96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6" name="Nationwide logo" descr="Nationwide is on your side">
            <a:extLst>
              <a:ext uri="{FF2B5EF4-FFF2-40B4-BE49-F238E27FC236}">
                <a16:creationId xmlns:a16="http://schemas.microsoft.com/office/drawing/2014/main" id="{064BF798-CC9D-1541-AE53-488C61F2485D}"/>
              </a:ext>
            </a:extLst>
          </p:cNvPr>
          <p:cNvGrpSpPr>
            <a:grpSpLocks noChangeAspect="1"/>
          </p:cNvGrpSpPr>
          <p:nvPr userDrawn="1"/>
        </p:nvGrpSpPr>
        <p:grpSpPr bwMode="auto">
          <a:xfrm>
            <a:off x="9483954" y="4094268"/>
            <a:ext cx="1991009" cy="1986618"/>
            <a:chOff x="2464" y="1494"/>
            <a:chExt cx="2267" cy="2262"/>
          </a:xfrm>
          <a:solidFill>
            <a:schemeClr val="bg1"/>
          </a:solidFill>
        </p:grpSpPr>
        <p:sp>
          <p:nvSpPr>
            <p:cNvPr id="27" name="Oval 26">
              <a:extLst>
                <a:ext uri="{FF2B5EF4-FFF2-40B4-BE49-F238E27FC236}">
                  <a16:creationId xmlns:a16="http://schemas.microsoft.com/office/drawing/2014/main" id="{887F432A-F08B-8646-A608-A83C0ED4197F}"/>
                </a:ext>
              </a:extLst>
            </p:cNvPr>
            <p:cNvSpPr>
              <a:spLocks noChangeArrowheads="1"/>
            </p:cNvSpPr>
            <p:nvPr userDrawn="1"/>
          </p:nvSpPr>
          <p:spPr bwMode="auto">
            <a:xfrm>
              <a:off x="3170" y="3451"/>
              <a:ext cx="70" cy="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Oval 27">
              <a:extLst>
                <a:ext uri="{FF2B5EF4-FFF2-40B4-BE49-F238E27FC236}">
                  <a16:creationId xmlns:a16="http://schemas.microsoft.com/office/drawing/2014/main" id="{47108310-CF70-E041-8559-0BBAF0A3E134}"/>
                </a:ext>
              </a:extLst>
            </p:cNvPr>
            <p:cNvSpPr>
              <a:spLocks noChangeArrowheads="1"/>
            </p:cNvSpPr>
            <p:nvPr userDrawn="1"/>
          </p:nvSpPr>
          <p:spPr bwMode="auto">
            <a:xfrm>
              <a:off x="4070" y="3451"/>
              <a:ext cx="71" cy="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 name="Freeform 28">
              <a:extLst>
                <a:ext uri="{FF2B5EF4-FFF2-40B4-BE49-F238E27FC236}">
                  <a16:creationId xmlns:a16="http://schemas.microsoft.com/office/drawing/2014/main" id="{A038E46F-6542-8F48-8D1E-77199F5A3A3A}"/>
                </a:ext>
              </a:extLst>
            </p:cNvPr>
            <p:cNvSpPr>
              <a:spLocks noEditPoints="1"/>
            </p:cNvSpPr>
            <p:nvPr userDrawn="1"/>
          </p:nvSpPr>
          <p:spPr bwMode="auto">
            <a:xfrm>
              <a:off x="2771" y="3538"/>
              <a:ext cx="191" cy="218"/>
            </a:xfrm>
            <a:custGeom>
              <a:avLst/>
              <a:gdLst>
                <a:gd name="T0" fmla="*/ 770 w 770"/>
                <a:gd name="T1" fmla="*/ 353 h 881"/>
                <a:gd name="T2" fmla="*/ 770 w 770"/>
                <a:gd name="T3" fmla="*/ 857 h 881"/>
                <a:gd name="T4" fmla="*/ 550 w 770"/>
                <a:gd name="T5" fmla="*/ 857 h 881"/>
                <a:gd name="T6" fmla="*/ 550 w 770"/>
                <a:gd name="T7" fmla="*/ 772 h 881"/>
                <a:gd name="T8" fmla="*/ 310 w 770"/>
                <a:gd name="T9" fmla="*/ 876 h 881"/>
                <a:gd name="T10" fmla="*/ 0 w 770"/>
                <a:gd name="T11" fmla="*/ 617 h 881"/>
                <a:gd name="T12" fmla="*/ 514 w 770"/>
                <a:gd name="T13" fmla="*/ 320 h 881"/>
                <a:gd name="T14" fmla="*/ 543 w 770"/>
                <a:gd name="T15" fmla="*/ 320 h 881"/>
                <a:gd name="T16" fmla="*/ 379 w 770"/>
                <a:gd name="T17" fmla="*/ 190 h 881"/>
                <a:gd name="T18" fmla="*/ 155 w 770"/>
                <a:gd name="T19" fmla="*/ 270 h 881"/>
                <a:gd name="T20" fmla="*/ 22 w 770"/>
                <a:gd name="T21" fmla="*/ 137 h 881"/>
                <a:gd name="T22" fmla="*/ 385 w 770"/>
                <a:gd name="T23" fmla="*/ 0 h 881"/>
                <a:gd name="T24" fmla="*/ 682 w 770"/>
                <a:gd name="T25" fmla="*/ 91 h 881"/>
                <a:gd name="T26" fmla="*/ 770 w 770"/>
                <a:gd name="T27" fmla="*/ 353 h 881"/>
                <a:gd name="T28" fmla="*/ 543 w 770"/>
                <a:gd name="T29" fmla="*/ 493 h 881"/>
                <a:gd name="T30" fmla="*/ 521 w 770"/>
                <a:gd name="T31" fmla="*/ 493 h 881"/>
                <a:gd name="T32" fmla="*/ 326 w 770"/>
                <a:gd name="T33" fmla="*/ 516 h 881"/>
                <a:gd name="T34" fmla="*/ 241 w 770"/>
                <a:gd name="T35" fmla="*/ 602 h 881"/>
                <a:gd name="T36" fmla="*/ 356 w 770"/>
                <a:gd name="T37" fmla="*/ 689 h 881"/>
                <a:gd name="T38" fmla="*/ 543 w 770"/>
                <a:gd name="T39" fmla="*/ 519 h 881"/>
                <a:gd name="T40" fmla="*/ 543 w 770"/>
                <a:gd name="T41" fmla="*/ 493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0" h="881">
                  <a:moveTo>
                    <a:pt x="770" y="353"/>
                  </a:moveTo>
                  <a:cubicBezTo>
                    <a:pt x="770" y="857"/>
                    <a:pt x="770" y="857"/>
                    <a:pt x="770" y="857"/>
                  </a:cubicBezTo>
                  <a:cubicBezTo>
                    <a:pt x="550" y="857"/>
                    <a:pt x="550" y="857"/>
                    <a:pt x="550" y="857"/>
                  </a:cubicBezTo>
                  <a:cubicBezTo>
                    <a:pt x="550" y="772"/>
                    <a:pt x="550" y="772"/>
                    <a:pt x="550" y="772"/>
                  </a:cubicBezTo>
                  <a:cubicBezTo>
                    <a:pt x="492" y="834"/>
                    <a:pt x="421" y="873"/>
                    <a:pt x="310" y="876"/>
                  </a:cubicBezTo>
                  <a:cubicBezTo>
                    <a:pt x="137" y="881"/>
                    <a:pt x="0" y="775"/>
                    <a:pt x="0" y="617"/>
                  </a:cubicBezTo>
                  <a:cubicBezTo>
                    <a:pt x="0" y="373"/>
                    <a:pt x="260" y="320"/>
                    <a:pt x="514" y="320"/>
                  </a:cubicBezTo>
                  <a:cubicBezTo>
                    <a:pt x="543" y="320"/>
                    <a:pt x="543" y="320"/>
                    <a:pt x="543" y="320"/>
                  </a:cubicBezTo>
                  <a:cubicBezTo>
                    <a:pt x="543" y="252"/>
                    <a:pt x="513" y="190"/>
                    <a:pt x="379" y="190"/>
                  </a:cubicBezTo>
                  <a:cubicBezTo>
                    <a:pt x="287" y="190"/>
                    <a:pt x="210" y="219"/>
                    <a:pt x="155" y="270"/>
                  </a:cubicBezTo>
                  <a:cubicBezTo>
                    <a:pt x="22" y="137"/>
                    <a:pt x="22" y="137"/>
                    <a:pt x="22" y="137"/>
                  </a:cubicBezTo>
                  <a:cubicBezTo>
                    <a:pt x="113" y="46"/>
                    <a:pt x="242" y="0"/>
                    <a:pt x="385" y="0"/>
                  </a:cubicBezTo>
                  <a:cubicBezTo>
                    <a:pt x="526" y="0"/>
                    <a:pt x="604" y="20"/>
                    <a:pt x="682" y="91"/>
                  </a:cubicBezTo>
                  <a:cubicBezTo>
                    <a:pt x="757" y="158"/>
                    <a:pt x="770" y="283"/>
                    <a:pt x="770" y="353"/>
                  </a:cubicBezTo>
                  <a:moveTo>
                    <a:pt x="543" y="493"/>
                  </a:moveTo>
                  <a:cubicBezTo>
                    <a:pt x="521" y="493"/>
                    <a:pt x="521" y="493"/>
                    <a:pt x="521" y="493"/>
                  </a:cubicBezTo>
                  <a:cubicBezTo>
                    <a:pt x="484" y="493"/>
                    <a:pt x="394" y="498"/>
                    <a:pt x="326" y="516"/>
                  </a:cubicBezTo>
                  <a:cubicBezTo>
                    <a:pt x="280" y="529"/>
                    <a:pt x="241" y="560"/>
                    <a:pt x="241" y="602"/>
                  </a:cubicBezTo>
                  <a:cubicBezTo>
                    <a:pt x="241" y="663"/>
                    <a:pt x="301" y="689"/>
                    <a:pt x="356" y="689"/>
                  </a:cubicBezTo>
                  <a:cubicBezTo>
                    <a:pt x="473" y="689"/>
                    <a:pt x="543" y="615"/>
                    <a:pt x="543" y="519"/>
                  </a:cubicBezTo>
                  <a:lnTo>
                    <a:pt x="543" y="4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Freeform 29">
              <a:extLst>
                <a:ext uri="{FF2B5EF4-FFF2-40B4-BE49-F238E27FC236}">
                  <a16:creationId xmlns:a16="http://schemas.microsoft.com/office/drawing/2014/main" id="{ABC9D15F-1D25-9E4E-B017-768D600F683C}"/>
                </a:ext>
              </a:extLst>
            </p:cNvPr>
            <p:cNvSpPr>
              <a:spLocks/>
            </p:cNvSpPr>
            <p:nvPr userDrawn="1"/>
          </p:nvSpPr>
          <p:spPr bwMode="auto">
            <a:xfrm>
              <a:off x="2983" y="3477"/>
              <a:ext cx="154" cy="278"/>
            </a:xfrm>
            <a:custGeom>
              <a:avLst/>
              <a:gdLst>
                <a:gd name="T0" fmla="*/ 401 w 622"/>
                <a:gd name="T1" fmla="*/ 264 h 1120"/>
                <a:gd name="T2" fmla="*/ 401 w 622"/>
                <a:gd name="T3" fmla="*/ 0 h 1120"/>
                <a:gd name="T4" fmla="*/ 163 w 622"/>
                <a:gd name="T5" fmla="*/ 0 h 1120"/>
                <a:gd name="T6" fmla="*/ 163 w 622"/>
                <a:gd name="T7" fmla="*/ 264 h 1120"/>
                <a:gd name="T8" fmla="*/ 0 w 622"/>
                <a:gd name="T9" fmla="*/ 264 h 1120"/>
                <a:gd name="T10" fmla="*/ 0 w 622"/>
                <a:gd name="T11" fmla="*/ 463 h 1120"/>
                <a:gd name="T12" fmla="*/ 163 w 622"/>
                <a:gd name="T13" fmla="*/ 463 h 1120"/>
                <a:gd name="T14" fmla="*/ 163 w 622"/>
                <a:gd name="T15" fmla="*/ 818 h 1120"/>
                <a:gd name="T16" fmla="*/ 231 w 622"/>
                <a:gd name="T17" fmla="*/ 1055 h 1120"/>
                <a:gd name="T18" fmla="*/ 444 w 622"/>
                <a:gd name="T19" fmla="*/ 1120 h 1120"/>
                <a:gd name="T20" fmla="*/ 622 w 622"/>
                <a:gd name="T21" fmla="*/ 1086 h 1120"/>
                <a:gd name="T22" fmla="*/ 622 w 622"/>
                <a:gd name="T23" fmla="*/ 898 h 1120"/>
                <a:gd name="T24" fmla="*/ 494 w 622"/>
                <a:gd name="T25" fmla="*/ 915 h 1120"/>
                <a:gd name="T26" fmla="*/ 401 w 622"/>
                <a:gd name="T27" fmla="*/ 807 h 1120"/>
                <a:gd name="T28" fmla="*/ 401 w 622"/>
                <a:gd name="T29" fmla="*/ 463 h 1120"/>
                <a:gd name="T30" fmla="*/ 622 w 622"/>
                <a:gd name="T31" fmla="*/ 463 h 1120"/>
                <a:gd name="T32" fmla="*/ 622 w 622"/>
                <a:gd name="T33" fmla="*/ 264 h 1120"/>
                <a:gd name="T34" fmla="*/ 401 w 622"/>
                <a:gd name="T35" fmla="*/ 26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2" h="1120">
                  <a:moveTo>
                    <a:pt x="401" y="264"/>
                  </a:moveTo>
                  <a:cubicBezTo>
                    <a:pt x="401" y="0"/>
                    <a:pt x="401" y="0"/>
                    <a:pt x="401" y="0"/>
                  </a:cubicBezTo>
                  <a:cubicBezTo>
                    <a:pt x="163" y="0"/>
                    <a:pt x="163" y="0"/>
                    <a:pt x="163" y="0"/>
                  </a:cubicBezTo>
                  <a:cubicBezTo>
                    <a:pt x="163" y="264"/>
                    <a:pt x="163" y="264"/>
                    <a:pt x="163" y="264"/>
                  </a:cubicBezTo>
                  <a:cubicBezTo>
                    <a:pt x="0" y="264"/>
                    <a:pt x="0" y="264"/>
                    <a:pt x="0" y="264"/>
                  </a:cubicBezTo>
                  <a:cubicBezTo>
                    <a:pt x="0" y="463"/>
                    <a:pt x="0" y="463"/>
                    <a:pt x="0" y="463"/>
                  </a:cubicBezTo>
                  <a:cubicBezTo>
                    <a:pt x="163" y="463"/>
                    <a:pt x="163" y="463"/>
                    <a:pt x="163" y="463"/>
                  </a:cubicBezTo>
                  <a:cubicBezTo>
                    <a:pt x="163" y="818"/>
                    <a:pt x="163" y="818"/>
                    <a:pt x="163" y="818"/>
                  </a:cubicBezTo>
                  <a:cubicBezTo>
                    <a:pt x="163" y="937"/>
                    <a:pt x="184" y="1008"/>
                    <a:pt x="231" y="1055"/>
                  </a:cubicBezTo>
                  <a:cubicBezTo>
                    <a:pt x="276" y="1099"/>
                    <a:pt x="343" y="1120"/>
                    <a:pt x="444" y="1120"/>
                  </a:cubicBezTo>
                  <a:cubicBezTo>
                    <a:pt x="508" y="1120"/>
                    <a:pt x="572" y="1108"/>
                    <a:pt x="622" y="1086"/>
                  </a:cubicBezTo>
                  <a:cubicBezTo>
                    <a:pt x="622" y="898"/>
                    <a:pt x="622" y="898"/>
                    <a:pt x="622" y="898"/>
                  </a:cubicBezTo>
                  <a:cubicBezTo>
                    <a:pt x="592" y="908"/>
                    <a:pt x="549" y="915"/>
                    <a:pt x="494" y="915"/>
                  </a:cubicBezTo>
                  <a:cubicBezTo>
                    <a:pt x="420" y="915"/>
                    <a:pt x="401" y="874"/>
                    <a:pt x="401" y="807"/>
                  </a:cubicBezTo>
                  <a:cubicBezTo>
                    <a:pt x="401" y="463"/>
                    <a:pt x="401" y="463"/>
                    <a:pt x="401" y="463"/>
                  </a:cubicBezTo>
                  <a:cubicBezTo>
                    <a:pt x="622" y="463"/>
                    <a:pt x="622" y="463"/>
                    <a:pt x="622" y="463"/>
                  </a:cubicBezTo>
                  <a:cubicBezTo>
                    <a:pt x="622" y="264"/>
                    <a:pt x="622" y="264"/>
                    <a:pt x="622" y="264"/>
                  </a:cubicBezTo>
                  <a:lnTo>
                    <a:pt x="401"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30">
              <a:extLst>
                <a:ext uri="{FF2B5EF4-FFF2-40B4-BE49-F238E27FC236}">
                  <a16:creationId xmlns:a16="http://schemas.microsoft.com/office/drawing/2014/main" id="{B0236B60-1C06-F348-8743-A7C0E65DF510}"/>
                </a:ext>
              </a:extLst>
            </p:cNvPr>
            <p:cNvSpPr>
              <a:spLocks noEditPoints="1"/>
            </p:cNvSpPr>
            <p:nvPr userDrawn="1"/>
          </p:nvSpPr>
          <p:spPr bwMode="auto">
            <a:xfrm>
              <a:off x="4426" y="3538"/>
              <a:ext cx="213" cy="217"/>
            </a:xfrm>
            <a:custGeom>
              <a:avLst/>
              <a:gdLst>
                <a:gd name="T0" fmla="*/ 857 w 857"/>
                <a:gd name="T1" fmla="*/ 453 h 876"/>
                <a:gd name="T2" fmla="*/ 857 w 857"/>
                <a:gd name="T3" fmla="*/ 516 h 876"/>
                <a:gd name="T4" fmla="*/ 244 w 857"/>
                <a:gd name="T5" fmla="*/ 516 h 876"/>
                <a:gd name="T6" fmla="*/ 459 w 857"/>
                <a:gd name="T7" fmla="*/ 680 h 876"/>
                <a:gd name="T8" fmla="*/ 678 w 857"/>
                <a:gd name="T9" fmla="*/ 583 h 876"/>
                <a:gd name="T10" fmla="*/ 829 w 857"/>
                <a:gd name="T11" fmla="*/ 693 h 876"/>
                <a:gd name="T12" fmla="*/ 463 w 857"/>
                <a:gd name="T13" fmla="*/ 876 h 876"/>
                <a:gd name="T14" fmla="*/ 0 w 857"/>
                <a:gd name="T15" fmla="*/ 438 h 876"/>
                <a:gd name="T16" fmla="*/ 433 w 857"/>
                <a:gd name="T17" fmla="*/ 0 h 876"/>
                <a:gd name="T18" fmla="*/ 857 w 857"/>
                <a:gd name="T19" fmla="*/ 453 h 876"/>
                <a:gd name="T20" fmla="*/ 605 w 857"/>
                <a:gd name="T21" fmla="*/ 345 h 876"/>
                <a:gd name="T22" fmla="*/ 425 w 857"/>
                <a:gd name="T23" fmla="*/ 189 h 876"/>
                <a:gd name="T24" fmla="*/ 245 w 857"/>
                <a:gd name="T25" fmla="*/ 345 h 876"/>
                <a:gd name="T26" fmla="*/ 605 w 857"/>
                <a:gd name="T27" fmla="*/ 345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7" h="876">
                  <a:moveTo>
                    <a:pt x="857" y="453"/>
                  </a:moveTo>
                  <a:cubicBezTo>
                    <a:pt x="857" y="516"/>
                    <a:pt x="857" y="516"/>
                    <a:pt x="857" y="516"/>
                  </a:cubicBezTo>
                  <a:cubicBezTo>
                    <a:pt x="244" y="516"/>
                    <a:pt x="244" y="516"/>
                    <a:pt x="244" y="516"/>
                  </a:cubicBezTo>
                  <a:cubicBezTo>
                    <a:pt x="249" y="602"/>
                    <a:pt x="345" y="675"/>
                    <a:pt x="459" y="680"/>
                  </a:cubicBezTo>
                  <a:cubicBezTo>
                    <a:pt x="565" y="684"/>
                    <a:pt x="623" y="642"/>
                    <a:pt x="678" y="583"/>
                  </a:cubicBezTo>
                  <a:cubicBezTo>
                    <a:pt x="829" y="693"/>
                    <a:pt x="829" y="693"/>
                    <a:pt x="829" y="693"/>
                  </a:cubicBezTo>
                  <a:cubicBezTo>
                    <a:pt x="737" y="809"/>
                    <a:pt x="624" y="876"/>
                    <a:pt x="463" y="876"/>
                  </a:cubicBezTo>
                  <a:cubicBezTo>
                    <a:pt x="208" y="876"/>
                    <a:pt x="0" y="718"/>
                    <a:pt x="0" y="438"/>
                  </a:cubicBezTo>
                  <a:cubicBezTo>
                    <a:pt x="0" y="215"/>
                    <a:pt x="139" y="0"/>
                    <a:pt x="433" y="0"/>
                  </a:cubicBezTo>
                  <a:cubicBezTo>
                    <a:pt x="736" y="0"/>
                    <a:pt x="857" y="235"/>
                    <a:pt x="857" y="453"/>
                  </a:cubicBezTo>
                  <a:moveTo>
                    <a:pt x="605" y="345"/>
                  </a:moveTo>
                  <a:cubicBezTo>
                    <a:pt x="594" y="254"/>
                    <a:pt x="544" y="187"/>
                    <a:pt x="425" y="189"/>
                  </a:cubicBezTo>
                  <a:cubicBezTo>
                    <a:pt x="324" y="191"/>
                    <a:pt x="256" y="259"/>
                    <a:pt x="245" y="345"/>
                  </a:cubicBezTo>
                  <a:lnTo>
                    <a:pt x="605" y="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31">
              <a:extLst>
                <a:ext uri="{FF2B5EF4-FFF2-40B4-BE49-F238E27FC236}">
                  <a16:creationId xmlns:a16="http://schemas.microsoft.com/office/drawing/2014/main" id="{E1C17EF2-C7D9-9344-BDB1-DDA24E4F1906}"/>
                </a:ext>
              </a:extLst>
            </p:cNvPr>
            <p:cNvSpPr>
              <a:spLocks/>
            </p:cNvSpPr>
            <p:nvPr userDrawn="1"/>
          </p:nvSpPr>
          <p:spPr bwMode="auto">
            <a:xfrm>
              <a:off x="2464" y="3449"/>
              <a:ext cx="272" cy="301"/>
            </a:xfrm>
            <a:custGeom>
              <a:avLst/>
              <a:gdLst>
                <a:gd name="T0" fmla="*/ 207 w 272"/>
                <a:gd name="T1" fmla="*/ 0 h 301"/>
                <a:gd name="T2" fmla="*/ 207 w 272"/>
                <a:gd name="T3" fmla="*/ 204 h 301"/>
                <a:gd name="T4" fmla="*/ 80 w 272"/>
                <a:gd name="T5" fmla="*/ 0 h 301"/>
                <a:gd name="T6" fmla="*/ 0 w 272"/>
                <a:gd name="T7" fmla="*/ 0 h 301"/>
                <a:gd name="T8" fmla="*/ 0 w 272"/>
                <a:gd name="T9" fmla="*/ 301 h 301"/>
                <a:gd name="T10" fmla="*/ 65 w 272"/>
                <a:gd name="T11" fmla="*/ 301 h 301"/>
                <a:gd name="T12" fmla="*/ 65 w 272"/>
                <a:gd name="T13" fmla="*/ 90 h 301"/>
                <a:gd name="T14" fmla="*/ 196 w 272"/>
                <a:gd name="T15" fmla="*/ 301 h 301"/>
                <a:gd name="T16" fmla="*/ 272 w 272"/>
                <a:gd name="T17" fmla="*/ 301 h 301"/>
                <a:gd name="T18" fmla="*/ 272 w 272"/>
                <a:gd name="T19" fmla="*/ 0 h 301"/>
                <a:gd name="T20" fmla="*/ 207 w 272"/>
                <a:gd name="T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2" h="301">
                  <a:moveTo>
                    <a:pt x="207" y="0"/>
                  </a:moveTo>
                  <a:lnTo>
                    <a:pt x="207" y="204"/>
                  </a:lnTo>
                  <a:lnTo>
                    <a:pt x="80" y="0"/>
                  </a:lnTo>
                  <a:lnTo>
                    <a:pt x="0" y="0"/>
                  </a:lnTo>
                  <a:lnTo>
                    <a:pt x="0" y="301"/>
                  </a:lnTo>
                  <a:lnTo>
                    <a:pt x="65" y="301"/>
                  </a:lnTo>
                  <a:lnTo>
                    <a:pt x="65" y="90"/>
                  </a:lnTo>
                  <a:lnTo>
                    <a:pt x="196" y="301"/>
                  </a:lnTo>
                  <a:lnTo>
                    <a:pt x="272" y="301"/>
                  </a:lnTo>
                  <a:lnTo>
                    <a:pt x="272" y="0"/>
                  </a:lnTo>
                  <a:lnTo>
                    <a:pt x="20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32">
              <a:extLst>
                <a:ext uri="{FF2B5EF4-FFF2-40B4-BE49-F238E27FC236}">
                  <a16:creationId xmlns:a16="http://schemas.microsoft.com/office/drawing/2014/main" id="{CCA3B6EB-815A-334B-8E70-FB8652A02710}"/>
                </a:ext>
              </a:extLst>
            </p:cNvPr>
            <p:cNvSpPr>
              <a:spLocks/>
            </p:cNvSpPr>
            <p:nvPr userDrawn="1"/>
          </p:nvSpPr>
          <p:spPr bwMode="auto">
            <a:xfrm>
              <a:off x="3734" y="3543"/>
              <a:ext cx="321" cy="207"/>
            </a:xfrm>
            <a:custGeom>
              <a:avLst/>
              <a:gdLst>
                <a:gd name="T0" fmla="*/ 259 w 321"/>
                <a:gd name="T1" fmla="*/ 0 h 207"/>
                <a:gd name="T2" fmla="*/ 226 w 321"/>
                <a:gd name="T3" fmla="*/ 129 h 207"/>
                <a:gd name="T4" fmla="*/ 192 w 321"/>
                <a:gd name="T5" fmla="*/ 0 h 207"/>
                <a:gd name="T6" fmla="*/ 131 w 321"/>
                <a:gd name="T7" fmla="*/ 0 h 207"/>
                <a:gd name="T8" fmla="*/ 98 w 321"/>
                <a:gd name="T9" fmla="*/ 128 h 207"/>
                <a:gd name="T10" fmla="*/ 65 w 321"/>
                <a:gd name="T11" fmla="*/ 0 h 207"/>
                <a:gd name="T12" fmla="*/ 0 w 321"/>
                <a:gd name="T13" fmla="*/ 0 h 207"/>
                <a:gd name="T14" fmla="*/ 66 w 321"/>
                <a:gd name="T15" fmla="*/ 207 h 207"/>
                <a:gd name="T16" fmla="*/ 125 w 321"/>
                <a:gd name="T17" fmla="*/ 207 h 207"/>
                <a:gd name="T18" fmla="*/ 161 w 321"/>
                <a:gd name="T19" fmla="*/ 77 h 207"/>
                <a:gd name="T20" fmla="*/ 201 w 321"/>
                <a:gd name="T21" fmla="*/ 207 h 207"/>
                <a:gd name="T22" fmla="*/ 255 w 321"/>
                <a:gd name="T23" fmla="*/ 207 h 207"/>
                <a:gd name="T24" fmla="*/ 321 w 321"/>
                <a:gd name="T25" fmla="*/ 0 h 207"/>
                <a:gd name="T26" fmla="*/ 259 w 321"/>
                <a:gd name="T27"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1" h="207">
                  <a:moveTo>
                    <a:pt x="259" y="0"/>
                  </a:moveTo>
                  <a:lnTo>
                    <a:pt x="226" y="129"/>
                  </a:lnTo>
                  <a:lnTo>
                    <a:pt x="192" y="0"/>
                  </a:lnTo>
                  <a:lnTo>
                    <a:pt x="131" y="0"/>
                  </a:lnTo>
                  <a:lnTo>
                    <a:pt x="98" y="128"/>
                  </a:lnTo>
                  <a:lnTo>
                    <a:pt x="65" y="0"/>
                  </a:lnTo>
                  <a:lnTo>
                    <a:pt x="0" y="0"/>
                  </a:lnTo>
                  <a:lnTo>
                    <a:pt x="66" y="207"/>
                  </a:lnTo>
                  <a:lnTo>
                    <a:pt x="125" y="207"/>
                  </a:lnTo>
                  <a:lnTo>
                    <a:pt x="161" y="77"/>
                  </a:lnTo>
                  <a:lnTo>
                    <a:pt x="201" y="207"/>
                  </a:lnTo>
                  <a:lnTo>
                    <a:pt x="255" y="207"/>
                  </a:lnTo>
                  <a:lnTo>
                    <a:pt x="321" y="0"/>
                  </a:lnTo>
                  <a:lnTo>
                    <a:pt x="2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33">
              <a:extLst>
                <a:ext uri="{FF2B5EF4-FFF2-40B4-BE49-F238E27FC236}">
                  <a16:creationId xmlns:a16="http://schemas.microsoft.com/office/drawing/2014/main" id="{27A18704-879D-8744-9C0D-F54620CCA762}"/>
                </a:ext>
              </a:extLst>
            </p:cNvPr>
            <p:cNvSpPr>
              <a:spLocks/>
            </p:cNvSpPr>
            <p:nvPr userDrawn="1"/>
          </p:nvSpPr>
          <p:spPr bwMode="auto">
            <a:xfrm>
              <a:off x="3175" y="3543"/>
              <a:ext cx="60" cy="207"/>
            </a:xfrm>
            <a:custGeom>
              <a:avLst/>
              <a:gdLst>
                <a:gd name="T0" fmla="*/ 60 w 60"/>
                <a:gd name="T1" fmla="*/ 0 h 207"/>
                <a:gd name="T2" fmla="*/ 0 w 60"/>
                <a:gd name="T3" fmla="*/ 0 h 207"/>
                <a:gd name="T4" fmla="*/ 0 w 60"/>
                <a:gd name="T5" fmla="*/ 106 h 207"/>
                <a:gd name="T6" fmla="*/ 0 w 60"/>
                <a:gd name="T7" fmla="*/ 207 h 207"/>
                <a:gd name="T8" fmla="*/ 60 w 60"/>
                <a:gd name="T9" fmla="*/ 207 h 207"/>
                <a:gd name="T10" fmla="*/ 60 w 60"/>
                <a:gd name="T11" fmla="*/ 106 h 207"/>
                <a:gd name="T12" fmla="*/ 60 w 60"/>
                <a:gd name="T13" fmla="*/ 0 h 207"/>
              </a:gdLst>
              <a:ahLst/>
              <a:cxnLst>
                <a:cxn ang="0">
                  <a:pos x="T0" y="T1"/>
                </a:cxn>
                <a:cxn ang="0">
                  <a:pos x="T2" y="T3"/>
                </a:cxn>
                <a:cxn ang="0">
                  <a:pos x="T4" y="T5"/>
                </a:cxn>
                <a:cxn ang="0">
                  <a:pos x="T6" y="T7"/>
                </a:cxn>
                <a:cxn ang="0">
                  <a:pos x="T8" y="T9"/>
                </a:cxn>
                <a:cxn ang="0">
                  <a:pos x="T10" y="T11"/>
                </a:cxn>
                <a:cxn ang="0">
                  <a:pos x="T12" y="T13"/>
                </a:cxn>
              </a:cxnLst>
              <a:rect l="0" t="0" r="r" b="b"/>
              <a:pathLst>
                <a:path w="60" h="207">
                  <a:moveTo>
                    <a:pt x="60" y="0"/>
                  </a:moveTo>
                  <a:lnTo>
                    <a:pt x="0" y="0"/>
                  </a:lnTo>
                  <a:lnTo>
                    <a:pt x="0" y="106"/>
                  </a:lnTo>
                  <a:lnTo>
                    <a:pt x="0" y="207"/>
                  </a:lnTo>
                  <a:lnTo>
                    <a:pt x="60" y="207"/>
                  </a:lnTo>
                  <a:lnTo>
                    <a:pt x="60" y="106"/>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Freeform 34">
              <a:extLst>
                <a:ext uri="{FF2B5EF4-FFF2-40B4-BE49-F238E27FC236}">
                  <a16:creationId xmlns:a16="http://schemas.microsoft.com/office/drawing/2014/main" id="{F5E330D9-FE00-A242-BEC0-C973C41E8D0B}"/>
                </a:ext>
              </a:extLst>
            </p:cNvPr>
            <p:cNvSpPr>
              <a:spLocks/>
            </p:cNvSpPr>
            <p:nvPr userDrawn="1"/>
          </p:nvSpPr>
          <p:spPr bwMode="auto">
            <a:xfrm>
              <a:off x="4076" y="3543"/>
              <a:ext cx="59" cy="207"/>
            </a:xfrm>
            <a:custGeom>
              <a:avLst/>
              <a:gdLst>
                <a:gd name="T0" fmla="*/ 59 w 59"/>
                <a:gd name="T1" fmla="*/ 0 h 207"/>
                <a:gd name="T2" fmla="*/ 0 w 59"/>
                <a:gd name="T3" fmla="*/ 0 h 207"/>
                <a:gd name="T4" fmla="*/ 0 w 59"/>
                <a:gd name="T5" fmla="*/ 106 h 207"/>
                <a:gd name="T6" fmla="*/ 0 w 59"/>
                <a:gd name="T7" fmla="*/ 207 h 207"/>
                <a:gd name="T8" fmla="*/ 59 w 59"/>
                <a:gd name="T9" fmla="*/ 207 h 207"/>
                <a:gd name="T10" fmla="*/ 59 w 59"/>
                <a:gd name="T11" fmla="*/ 106 h 207"/>
                <a:gd name="T12" fmla="*/ 59 w 59"/>
                <a:gd name="T13" fmla="*/ 0 h 207"/>
              </a:gdLst>
              <a:ahLst/>
              <a:cxnLst>
                <a:cxn ang="0">
                  <a:pos x="T0" y="T1"/>
                </a:cxn>
                <a:cxn ang="0">
                  <a:pos x="T2" y="T3"/>
                </a:cxn>
                <a:cxn ang="0">
                  <a:pos x="T4" y="T5"/>
                </a:cxn>
                <a:cxn ang="0">
                  <a:pos x="T6" y="T7"/>
                </a:cxn>
                <a:cxn ang="0">
                  <a:pos x="T8" y="T9"/>
                </a:cxn>
                <a:cxn ang="0">
                  <a:pos x="T10" y="T11"/>
                </a:cxn>
                <a:cxn ang="0">
                  <a:pos x="T12" y="T13"/>
                </a:cxn>
              </a:cxnLst>
              <a:rect l="0" t="0" r="r" b="b"/>
              <a:pathLst>
                <a:path w="59" h="207">
                  <a:moveTo>
                    <a:pt x="59" y="0"/>
                  </a:moveTo>
                  <a:lnTo>
                    <a:pt x="0" y="0"/>
                  </a:lnTo>
                  <a:lnTo>
                    <a:pt x="0" y="106"/>
                  </a:lnTo>
                  <a:lnTo>
                    <a:pt x="0" y="207"/>
                  </a:lnTo>
                  <a:lnTo>
                    <a:pt x="59" y="207"/>
                  </a:lnTo>
                  <a:lnTo>
                    <a:pt x="59" y="106"/>
                  </a:lnTo>
                  <a:lnTo>
                    <a:pt x="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Freeform 35">
              <a:extLst>
                <a:ext uri="{FF2B5EF4-FFF2-40B4-BE49-F238E27FC236}">
                  <a16:creationId xmlns:a16="http://schemas.microsoft.com/office/drawing/2014/main" id="{A2D8D6AA-29B1-A049-A99F-0AA28E5F7D7A}"/>
                </a:ext>
              </a:extLst>
            </p:cNvPr>
            <p:cNvSpPr>
              <a:spLocks/>
            </p:cNvSpPr>
            <p:nvPr userDrawn="1"/>
          </p:nvSpPr>
          <p:spPr bwMode="auto">
            <a:xfrm>
              <a:off x="3527" y="3538"/>
              <a:ext cx="190" cy="212"/>
            </a:xfrm>
            <a:custGeom>
              <a:avLst/>
              <a:gdLst>
                <a:gd name="T0" fmla="*/ 686 w 767"/>
                <a:gd name="T1" fmla="*/ 77 h 857"/>
                <a:gd name="T2" fmla="*/ 480 w 767"/>
                <a:gd name="T3" fmla="*/ 0 h 857"/>
                <a:gd name="T4" fmla="*/ 231 w 767"/>
                <a:gd name="T5" fmla="*/ 111 h 857"/>
                <a:gd name="T6" fmla="*/ 231 w 767"/>
                <a:gd name="T7" fmla="*/ 20 h 857"/>
                <a:gd name="T8" fmla="*/ 0 w 767"/>
                <a:gd name="T9" fmla="*/ 20 h 857"/>
                <a:gd name="T10" fmla="*/ 0 w 767"/>
                <a:gd name="T11" fmla="*/ 857 h 857"/>
                <a:gd name="T12" fmla="*/ 241 w 767"/>
                <a:gd name="T13" fmla="*/ 857 h 857"/>
                <a:gd name="T14" fmla="*/ 241 w 767"/>
                <a:gd name="T15" fmla="*/ 402 h 857"/>
                <a:gd name="T16" fmla="*/ 285 w 767"/>
                <a:gd name="T17" fmla="*/ 268 h 857"/>
                <a:gd name="T18" fmla="*/ 390 w 767"/>
                <a:gd name="T19" fmla="*/ 221 h 857"/>
                <a:gd name="T20" fmla="*/ 494 w 767"/>
                <a:gd name="T21" fmla="*/ 268 h 857"/>
                <a:gd name="T22" fmla="*/ 527 w 767"/>
                <a:gd name="T23" fmla="*/ 434 h 857"/>
                <a:gd name="T24" fmla="*/ 527 w 767"/>
                <a:gd name="T25" fmla="*/ 857 h 857"/>
                <a:gd name="T26" fmla="*/ 767 w 767"/>
                <a:gd name="T27" fmla="*/ 857 h 857"/>
                <a:gd name="T28" fmla="*/ 767 w 767"/>
                <a:gd name="T29" fmla="*/ 334 h 857"/>
                <a:gd name="T30" fmla="*/ 686 w 767"/>
                <a:gd name="T31" fmla="*/ 77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67" h="857">
                  <a:moveTo>
                    <a:pt x="686" y="77"/>
                  </a:moveTo>
                  <a:cubicBezTo>
                    <a:pt x="636" y="24"/>
                    <a:pt x="573" y="0"/>
                    <a:pt x="480" y="0"/>
                  </a:cubicBezTo>
                  <a:cubicBezTo>
                    <a:pt x="388" y="1"/>
                    <a:pt x="281" y="46"/>
                    <a:pt x="231" y="111"/>
                  </a:cubicBezTo>
                  <a:cubicBezTo>
                    <a:pt x="231" y="20"/>
                    <a:pt x="231" y="20"/>
                    <a:pt x="231" y="20"/>
                  </a:cubicBezTo>
                  <a:cubicBezTo>
                    <a:pt x="0" y="20"/>
                    <a:pt x="0" y="20"/>
                    <a:pt x="0" y="20"/>
                  </a:cubicBezTo>
                  <a:cubicBezTo>
                    <a:pt x="0" y="857"/>
                    <a:pt x="0" y="857"/>
                    <a:pt x="0" y="857"/>
                  </a:cubicBezTo>
                  <a:cubicBezTo>
                    <a:pt x="241" y="857"/>
                    <a:pt x="241" y="857"/>
                    <a:pt x="241" y="857"/>
                  </a:cubicBezTo>
                  <a:cubicBezTo>
                    <a:pt x="241" y="402"/>
                    <a:pt x="241" y="402"/>
                    <a:pt x="241" y="402"/>
                  </a:cubicBezTo>
                  <a:cubicBezTo>
                    <a:pt x="241" y="343"/>
                    <a:pt x="257" y="299"/>
                    <a:pt x="285" y="268"/>
                  </a:cubicBezTo>
                  <a:cubicBezTo>
                    <a:pt x="309" y="241"/>
                    <a:pt x="345" y="224"/>
                    <a:pt x="390" y="221"/>
                  </a:cubicBezTo>
                  <a:cubicBezTo>
                    <a:pt x="444" y="218"/>
                    <a:pt x="473" y="242"/>
                    <a:pt x="494" y="268"/>
                  </a:cubicBezTo>
                  <a:cubicBezTo>
                    <a:pt x="520" y="300"/>
                    <a:pt x="527" y="357"/>
                    <a:pt x="527" y="434"/>
                  </a:cubicBezTo>
                  <a:cubicBezTo>
                    <a:pt x="527" y="857"/>
                    <a:pt x="527" y="857"/>
                    <a:pt x="527" y="857"/>
                  </a:cubicBezTo>
                  <a:cubicBezTo>
                    <a:pt x="767" y="857"/>
                    <a:pt x="767" y="857"/>
                    <a:pt x="767" y="857"/>
                  </a:cubicBezTo>
                  <a:cubicBezTo>
                    <a:pt x="767" y="334"/>
                    <a:pt x="767" y="334"/>
                    <a:pt x="767" y="334"/>
                  </a:cubicBezTo>
                  <a:cubicBezTo>
                    <a:pt x="767" y="232"/>
                    <a:pt x="754" y="147"/>
                    <a:pt x="686" y="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Freeform 36">
              <a:extLst>
                <a:ext uri="{FF2B5EF4-FFF2-40B4-BE49-F238E27FC236}">
                  <a16:creationId xmlns:a16="http://schemas.microsoft.com/office/drawing/2014/main" id="{49A31F80-755A-1941-8AA3-AAAA2F4557B0}"/>
                </a:ext>
              </a:extLst>
            </p:cNvPr>
            <p:cNvSpPr>
              <a:spLocks noEditPoints="1"/>
            </p:cNvSpPr>
            <p:nvPr userDrawn="1"/>
          </p:nvSpPr>
          <p:spPr bwMode="auto">
            <a:xfrm>
              <a:off x="4170" y="3449"/>
              <a:ext cx="222" cy="306"/>
            </a:xfrm>
            <a:custGeom>
              <a:avLst/>
              <a:gdLst>
                <a:gd name="T0" fmla="*/ 900 w 900"/>
                <a:gd name="T1" fmla="*/ 0 h 1233"/>
                <a:gd name="T2" fmla="*/ 900 w 900"/>
                <a:gd name="T3" fmla="*/ 1214 h 1233"/>
                <a:gd name="T4" fmla="*/ 673 w 900"/>
                <a:gd name="T5" fmla="*/ 1214 h 1233"/>
                <a:gd name="T6" fmla="*/ 673 w 900"/>
                <a:gd name="T7" fmla="*/ 1121 h 1233"/>
                <a:gd name="T8" fmla="*/ 414 w 900"/>
                <a:gd name="T9" fmla="*/ 1233 h 1233"/>
                <a:gd name="T10" fmla="*/ 124 w 900"/>
                <a:gd name="T11" fmla="*/ 1121 h 1233"/>
                <a:gd name="T12" fmla="*/ 0 w 900"/>
                <a:gd name="T13" fmla="*/ 796 h 1233"/>
                <a:gd name="T14" fmla="*/ 406 w 900"/>
                <a:gd name="T15" fmla="*/ 357 h 1233"/>
                <a:gd name="T16" fmla="*/ 659 w 900"/>
                <a:gd name="T17" fmla="*/ 451 h 1233"/>
                <a:gd name="T18" fmla="*/ 659 w 900"/>
                <a:gd name="T19" fmla="*/ 0 h 1233"/>
                <a:gd name="T20" fmla="*/ 900 w 900"/>
                <a:gd name="T21" fmla="*/ 0 h 1233"/>
                <a:gd name="T22" fmla="*/ 666 w 900"/>
                <a:gd name="T23" fmla="*/ 796 h 1233"/>
                <a:gd name="T24" fmla="*/ 453 w 900"/>
                <a:gd name="T25" fmla="*/ 569 h 1233"/>
                <a:gd name="T26" fmla="*/ 241 w 900"/>
                <a:gd name="T27" fmla="*/ 796 h 1233"/>
                <a:gd name="T28" fmla="*/ 453 w 900"/>
                <a:gd name="T29" fmla="*/ 1022 h 1233"/>
                <a:gd name="T30" fmla="*/ 666 w 900"/>
                <a:gd name="T31" fmla="*/ 796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0" h="1233">
                  <a:moveTo>
                    <a:pt x="900" y="0"/>
                  </a:moveTo>
                  <a:cubicBezTo>
                    <a:pt x="900" y="1214"/>
                    <a:pt x="900" y="1214"/>
                    <a:pt x="900" y="1214"/>
                  </a:cubicBezTo>
                  <a:cubicBezTo>
                    <a:pt x="673" y="1214"/>
                    <a:pt x="673" y="1214"/>
                    <a:pt x="673" y="1214"/>
                  </a:cubicBezTo>
                  <a:cubicBezTo>
                    <a:pt x="673" y="1121"/>
                    <a:pt x="673" y="1121"/>
                    <a:pt x="673" y="1121"/>
                  </a:cubicBezTo>
                  <a:cubicBezTo>
                    <a:pt x="620" y="1182"/>
                    <a:pt x="534" y="1233"/>
                    <a:pt x="414" y="1233"/>
                  </a:cubicBezTo>
                  <a:cubicBezTo>
                    <a:pt x="298" y="1233"/>
                    <a:pt x="198" y="1195"/>
                    <a:pt x="124" y="1121"/>
                  </a:cubicBezTo>
                  <a:cubicBezTo>
                    <a:pt x="44" y="1041"/>
                    <a:pt x="0" y="926"/>
                    <a:pt x="0" y="796"/>
                  </a:cubicBezTo>
                  <a:cubicBezTo>
                    <a:pt x="0" y="541"/>
                    <a:pt x="171" y="357"/>
                    <a:pt x="406" y="357"/>
                  </a:cubicBezTo>
                  <a:cubicBezTo>
                    <a:pt x="508" y="357"/>
                    <a:pt x="594" y="389"/>
                    <a:pt x="659" y="451"/>
                  </a:cubicBezTo>
                  <a:cubicBezTo>
                    <a:pt x="659" y="0"/>
                    <a:pt x="659" y="0"/>
                    <a:pt x="659" y="0"/>
                  </a:cubicBezTo>
                  <a:lnTo>
                    <a:pt x="900" y="0"/>
                  </a:lnTo>
                  <a:close/>
                  <a:moveTo>
                    <a:pt x="666" y="796"/>
                  </a:moveTo>
                  <a:cubicBezTo>
                    <a:pt x="666" y="683"/>
                    <a:pt x="593" y="569"/>
                    <a:pt x="453" y="569"/>
                  </a:cubicBezTo>
                  <a:cubicBezTo>
                    <a:pt x="314" y="569"/>
                    <a:pt x="241" y="683"/>
                    <a:pt x="241" y="796"/>
                  </a:cubicBezTo>
                  <a:cubicBezTo>
                    <a:pt x="241" y="908"/>
                    <a:pt x="314" y="1022"/>
                    <a:pt x="453" y="1022"/>
                  </a:cubicBezTo>
                  <a:cubicBezTo>
                    <a:pt x="593" y="1022"/>
                    <a:pt x="666" y="908"/>
                    <a:pt x="666" y="79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Freeform 37">
              <a:extLst>
                <a:ext uri="{FF2B5EF4-FFF2-40B4-BE49-F238E27FC236}">
                  <a16:creationId xmlns:a16="http://schemas.microsoft.com/office/drawing/2014/main" id="{C7694B31-931B-F648-8678-62120664A596}"/>
                </a:ext>
              </a:extLst>
            </p:cNvPr>
            <p:cNvSpPr>
              <a:spLocks noEditPoints="1"/>
            </p:cNvSpPr>
            <p:nvPr userDrawn="1"/>
          </p:nvSpPr>
          <p:spPr bwMode="auto">
            <a:xfrm>
              <a:off x="3269" y="3538"/>
              <a:ext cx="224" cy="217"/>
            </a:xfrm>
            <a:custGeom>
              <a:avLst/>
              <a:gdLst>
                <a:gd name="T0" fmla="*/ 905 w 905"/>
                <a:gd name="T1" fmla="*/ 438 h 877"/>
                <a:gd name="T2" fmla="*/ 453 w 905"/>
                <a:gd name="T3" fmla="*/ 877 h 877"/>
                <a:gd name="T4" fmla="*/ 0 w 905"/>
                <a:gd name="T5" fmla="*/ 438 h 877"/>
                <a:gd name="T6" fmla="*/ 453 w 905"/>
                <a:gd name="T7" fmla="*/ 0 h 877"/>
                <a:gd name="T8" fmla="*/ 905 w 905"/>
                <a:gd name="T9" fmla="*/ 438 h 877"/>
                <a:gd name="T10" fmla="*/ 453 w 905"/>
                <a:gd name="T11" fmla="*/ 212 h 877"/>
                <a:gd name="T12" fmla="*/ 241 w 905"/>
                <a:gd name="T13" fmla="*/ 438 h 877"/>
                <a:gd name="T14" fmla="*/ 453 w 905"/>
                <a:gd name="T15" fmla="*/ 664 h 877"/>
                <a:gd name="T16" fmla="*/ 665 w 905"/>
                <a:gd name="T17" fmla="*/ 438 h 877"/>
                <a:gd name="T18" fmla="*/ 453 w 905"/>
                <a:gd name="T19" fmla="*/ 21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5" h="877">
                  <a:moveTo>
                    <a:pt x="905" y="438"/>
                  </a:moveTo>
                  <a:cubicBezTo>
                    <a:pt x="905" y="692"/>
                    <a:pt x="715" y="877"/>
                    <a:pt x="453" y="877"/>
                  </a:cubicBezTo>
                  <a:cubicBezTo>
                    <a:pt x="190" y="877"/>
                    <a:pt x="0" y="692"/>
                    <a:pt x="0" y="438"/>
                  </a:cubicBezTo>
                  <a:cubicBezTo>
                    <a:pt x="0" y="184"/>
                    <a:pt x="190" y="0"/>
                    <a:pt x="453" y="0"/>
                  </a:cubicBezTo>
                  <a:cubicBezTo>
                    <a:pt x="715" y="0"/>
                    <a:pt x="905" y="184"/>
                    <a:pt x="905" y="438"/>
                  </a:cubicBezTo>
                  <a:moveTo>
                    <a:pt x="453" y="212"/>
                  </a:moveTo>
                  <a:cubicBezTo>
                    <a:pt x="313" y="212"/>
                    <a:pt x="241" y="326"/>
                    <a:pt x="241" y="438"/>
                  </a:cubicBezTo>
                  <a:cubicBezTo>
                    <a:pt x="241" y="551"/>
                    <a:pt x="313" y="664"/>
                    <a:pt x="453" y="664"/>
                  </a:cubicBezTo>
                  <a:cubicBezTo>
                    <a:pt x="592" y="664"/>
                    <a:pt x="665" y="551"/>
                    <a:pt x="665" y="438"/>
                  </a:cubicBezTo>
                  <a:cubicBezTo>
                    <a:pt x="665" y="326"/>
                    <a:pt x="592" y="212"/>
                    <a:pt x="453" y="2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Freeform 38">
              <a:extLst>
                <a:ext uri="{FF2B5EF4-FFF2-40B4-BE49-F238E27FC236}">
                  <a16:creationId xmlns:a16="http://schemas.microsoft.com/office/drawing/2014/main" id="{CBC5FEF1-7BF4-A748-BB3A-66A641499B4E}"/>
                </a:ext>
              </a:extLst>
            </p:cNvPr>
            <p:cNvSpPr>
              <a:spLocks noEditPoints="1"/>
            </p:cNvSpPr>
            <p:nvPr userDrawn="1"/>
          </p:nvSpPr>
          <p:spPr bwMode="auto">
            <a:xfrm>
              <a:off x="4636" y="3449"/>
              <a:ext cx="95" cy="95"/>
            </a:xfrm>
            <a:custGeom>
              <a:avLst/>
              <a:gdLst>
                <a:gd name="T0" fmla="*/ 118 w 383"/>
                <a:gd name="T1" fmla="*/ 299 h 382"/>
                <a:gd name="T2" fmla="*/ 158 w 383"/>
                <a:gd name="T3" fmla="*/ 299 h 382"/>
                <a:gd name="T4" fmla="*/ 158 w 383"/>
                <a:gd name="T5" fmla="*/ 209 h 382"/>
                <a:gd name="T6" fmla="*/ 187 w 383"/>
                <a:gd name="T7" fmla="*/ 209 h 382"/>
                <a:gd name="T8" fmla="*/ 242 w 383"/>
                <a:gd name="T9" fmla="*/ 299 h 382"/>
                <a:gd name="T10" fmla="*/ 284 w 383"/>
                <a:gd name="T11" fmla="*/ 299 h 382"/>
                <a:gd name="T12" fmla="*/ 227 w 383"/>
                <a:gd name="T13" fmla="*/ 206 h 382"/>
                <a:gd name="T14" fmla="*/ 279 w 383"/>
                <a:gd name="T15" fmla="*/ 146 h 382"/>
                <a:gd name="T16" fmla="*/ 202 w 383"/>
                <a:gd name="T17" fmla="*/ 80 h 382"/>
                <a:gd name="T18" fmla="*/ 118 w 383"/>
                <a:gd name="T19" fmla="*/ 80 h 382"/>
                <a:gd name="T20" fmla="*/ 118 w 383"/>
                <a:gd name="T21" fmla="*/ 299 h 382"/>
                <a:gd name="T22" fmla="*/ 158 w 383"/>
                <a:gd name="T23" fmla="*/ 114 h 382"/>
                <a:gd name="T24" fmla="*/ 187 w 383"/>
                <a:gd name="T25" fmla="*/ 114 h 382"/>
                <a:gd name="T26" fmla="*/ 239 w 383"/>
                <a:gd name="T27" fmla="*/ 145 h 382"/>
                <a:gd name="T28" fmla="*/ 187 w 383"/>
                <a:gd name="T29" fmla="*/ 176 h 382"/>
                <a:gd name="T30" fmla="*/ 158 w 383"/>
                <a:gd name="T31" fmla="*/ 176 h 382"/>
                <a:gd name="T32" fmla="*/ 158 w 383"/>
                <a:gd name="T33" fmla="*/ 114 h 382"/>
                <a:gd name="T34" fmla="*/ 0 w 383"/>
                <a:gd name="T35" fmla="*/ 191 h 382"/>
                <a:gd name="T36" fmla="*/ 191 w 383"/>
                <a:gd name="T37" fmla="*/ 382 h 382"/>
                <a:gd name="T38" fmla="*/ 383 w 383"/>
                <a:gd name="T39" fmla="*/ 191 h 382"/>
                <a:gd name="T40" fmla="*/ 191 w 383"/>
                <a:gd name="T41" fmla="*/ 0 h 382"/>
                <a:gd name="T42" fmla="*/ 0 w 383"/>
                <a:gd name="T43" fmla="*/ 191 h 382"/>
                <a:gd name="T44" fmla="*/ 34 w 383"/>
                <a:gd name="T45" fmla="*/ 191 h 382"/>
                <a:gd name="T46" fmla="*/ 191 w 383"/>
                <a:gd name="T47" fmla="*/ 34 h 382"/>
                <a:gd name="T48" fmla="*/ 349 w 383"/>
                <a:gd name="T49" fmla="*/ 191 h 382"/>
                <a:gd name="T50" fmla="*/ 191 w 383"/>
                <a:gd name="T51" fmla="*/ 349 h 382"/>
                <a:gd name="T52" fmla="*/ 34 w 383"/>
                <a:gd name="T53" fmla="*/ 191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3" h="382">
                  <a:moveTo>
                    <a:pt x="118" y="299"/>
                  </a:moveTo>
                  <a:cubicBezTo>
                    <a:pt x="158" y="299"/>
                    <a:pt x="158" y="299"/>
                    <a:pt x="158" y="299"/>
                  </a:cubicBezTo>
                  <a:cubicBezTo>
                    <a:pt x="158" y="209"/>
                    <a:pt x="158" y="209"/>
                    <a:pt x="158" y="209"/>
                  </a:cubicBezTo>
                  <a:cubicBezTo>
                    <a:pt x="187" y="209"/>
                    <a:pt x="187" y="209"/>
                    <a:pt x="187" y="209"/>
                  </a:cubicBezTo>
                  <a:cubicBezTo>
                    <a:pt x="242" y="299"/>
                    <a:pt x="242" y="299"/>
                    <a:pt x="242" y="299"/>
                  </a:cubicBezTo>
                  <a:cubicBezTo>
                    <a:pt x="284" y="299"/>
                    <a:pt x="284" y="299"/>
                    <a:pt x="284" y="299"/>
                  </a:cubicBezTo>
                  <a:cubicBezTo>
                    <a:pt x="227" y="206"/>
                    <a:pt x="227" y="206"/>
                    <a:pt x="227" y="206"/>
                  </a:cubicBezTo>
                  <a:cubicBezTo>
                    <a:pt x="257" y="203"/>
                    <a:pt x="279" y="184"/>
                    <a:pt x="279" y="146"/>
                  </a:cubicBezTo>
                  <a:cubicBezTo>
                    <a:pt x="279" y="104"/>
                    <a:pt x="255" y="80"/>
                    <a:pt x="202" y="80"/>
                  </a:cubicBezTo>
                  <a:cubicBezTo>
                    <a:pt x="118" y="80"/>
                    <a:pt x="118" y="80"/>
                    <a:pt x="118" y="80"/>
                  </a:cubicBezTo>
                  <a:lnTo>
                    <a:pt x="118" y="299"/>
                  </a:lnTo>
                  <a:close/>
                  <a:moveTo>
                    <a:pt x="158" y="114"/>
                  </a:moveTo>
                  <a:cubicBezTo>
                    <a:pt x="187" y="114"/>
                    <a:pt x="187" y="114"/>
                    <a:pt x="187" y="114"/>
                  </a:cubicBezTo>
                  <a:cubicBezTo>
                    <a:pt x="212" y="114"/>
                    <a:pt x="239" y="115"/>
                    <a:pt x="239" y="145"/>
                  </a:cubicBezTo>
                  <a:cubicBezTo>
                    <a:pt x="239" y="174"/>
                    <a:pt x="212" y="176"/>
                    <a:pt x="187" y="176"/>
                  </a:cubicBezTo>
                  <a:cubicBezTo>
                    <a:pt x="158" y="176"/>
                    <a:pt x="158" y="176"/>
                    <a:pt x="158" y="176"/>
                  </a:cubicBezTo>
                  <a:lnTo>
                    <a:pt x="158" y="114"/>
                  </a:lnTo>
                  <a:close/>
                  <a:moveTo>
                    <a:pt x="0" y="191"/>
                  </a:moveTo>
                  <a:cubicBezTo>
                    <a:pt x="0" y="296"/>
                    <a:pt x="86" y="382"/>
                    <a:pt x="191" y="382"/>
                  </a:cubicBezTo>
                  <a:cubicBezTo>
                    <a:pt x="297" y="382"/>
                    <a:pt x="383" y="296"/>
                    <a:pt x="383" y="191"/>
                  </a:cubicBezTo>
                  <a:cubicBezTo>
                    <a:pt x="383" y="86"/>
                    <a:pt x="297" y="0"/>
                    <a:pt x="191" y="0"/>
                  </a:cubicBezTo>
                  <a:cubicBezTo>
                    <a:pt x="86" y="0"/>
                    <a:pt x="0" y="86"/>
                    <a:pt x="0" y="191"/>
                  </a:cubicBezTo>
                  <a:moveTo>
                    <a:pt x="34" y="191"/>
                  </a:moveTo>
                  <a:cubicBezTo>
                    <a:pt x="34" y="104"/>
                    <a:pt x="104" y="34"/>
                    <a:pt x="191" y="34"/>
                  </a:cubicBezTo>
                  <a:cubicBezTo>
                    <a:pt x="278" y="34"/>
                    <a:pt x="349" y="104"/>
                    <a:pt x="349" y="191"/>
                  </a:cubicBezTo>
                  <a:cubicBezTo>
                    <a:pt x="349" y="278"/>
                    <a:pt x="278" y="349"/>
                    <a:pt x="191" y="349"/>
                  </a:cubicBezTo>
                  <a:cubicBezTo>
                    <a:pt x="104" y="349"/>
                    <a:pt x="34" y="278"/>
                    <a:pt x="34" y="19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Freeform 39">
              <a:extLst>
                <a:ext uri="{FF2B5EF4-FFF2-40B4-BE49-F238E27FC236}">
                  <a16:creationId xmlns:a16="http://schemas.microsoft.com/office/drawing/2014/main" id="{93802D51-B7EE-2847-9135-A91396ADE95E}"/>
                </a:ext>
              </a:extLst>
            </p:cNvPr>
            <p:cNvSpPr>
              <a:spLocks/>
            </p:cNvSpPr>
            <p:nvPr userDrawn="1"/>
          </p:nvSpPr>
          <p:spPr bwMode="auto">
            <a:xfrm>
              <a:off x="3768" y="1895"/>
              <a:ext cx="434" cy="1109"/>
            </a:xfrm>
            <a:custGeom>
              <a:avLst/>
              <a:gdLst>
                <a:gd name="T0" fmla="*/ 509 w 1751"/>
                <a:gd name="T1" fmla="*/ 0 h 4481"/>
                <a:gd name="T2" fmla="*/ 509 w 1751"/>
                <a:gd name="T3" fmla="*/ 2792 h 4481"/>
                <a:gd name="T4" fmla="*/ 161 w 1751"/>
                <a:gd name="T5" fmla="*/ 2452 h 4481"/>
                <a:gd name="T6" fmla="*/ 161 w 1751"/>
                <a:gd name="T7" fmla="*/ 3527 h 4481"/>
                <a:gd name="T8" fmla="*/ 19 w 1751"/>
                <a:gd name="T9" fmla="*/ 4087 h 4481"/>
                <a:gd name="T10" fmla="*/ 17 w 1751"/>
                <a:gd name="T11" fmla="*/ 4090 h 4481"/>
                <a:gd name="T12" fmla="*/ 0 w 1751"/>
                <a:gd name="T13" fmla="*/ 4110 h 4481"/>
                <a:gd name="T14" fmla="*/ 393 w 1751"/>
                <a:gd name="T15" fmla="*/ 4481 h 4481"/>
                <a:gd name="T16" fmla="*/ 1751 w 1751"/>
                <a:gd name="T17" fmla="*/ 4481 h 4481"/>
                <a:gd name="T18" fmla="*/ 1751 w 1751"/>
                <a:gd name="T19" fmla="*/ 0 h 4481"/>
                <a:gd name="T20" fmla="*/ 509 w 1751"/>
                <a:gd name="T21" fmla="*/ 0 h 4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51" h="4481">
                  <a:moveTo>
                    <a:pt x="509" y="0"/>
                  </a:moveTo>
                  <a:cubicBezTo>
                    <a:pt x="509" y="2792"/>
                    <a:pt x="509" y="2792"/>
                    <a:pt x="509" y="2792"/>
                  </a:cubicBezTo>
                  <a:cubicBezTo>
                    <a:pt x="161" y="2452"/>
                    <a:pt x="161" y="2452"/>
                    <a:pt x="161" y="2452"/>
                  </a:cubicBezTo>
                  <a:cubicBezTo>
                    <a:pt x="161" y="3527"/>
                    <a:pt x="161" y="3527"/>
                    <a:pt x="161" y="3527"/>
                  </a:cubicBezTo>
                  <a:cubicBezTo>
                    <a:pt x="161" y="3775"/>
                    <a:pt x="139" y="3938"/>
                    <a:pt x="19" y="4087"/>
                  </a:cubicBezTo>
                  <a:cubicBezTo>
                    <a:pt x="17" y="4090"/>
                    <a:pt x="17" y="4090"/>
                    <a:pt x="17" y="4090"/>
                  </a:cubicBezTo>
                  <a:cubicBezTo>
                    <a:pt x="11" y="4097"/>
                    <a:pt x="5" y="4103"/>
                    <a:pt x="0" y="4110"/>
                  </a:cubicBezTo>
                  <a:cubicBezTo>
                    <a:pt x="393" y="4481"/>
                    <a:pt x="393" y="4481"/>
                    <a:pt x="393" y="4481"/>
                  </a:cubicBezTo>
                  <a:cubicBezTo>
                    <a:pt x="1751" y="4481"/>
                    <a:pt x="1751" y="4481"/>
                    <a:pt x="1751" y="4481"/>
                  </a:cubicBezTo>
                  <a:cubicBezTo>
                    <a:pt x="1751" y="0"/>
                    <a:pt x="1751" y="0"/>
                    <a:pt x="1751" y="0"/>
                  </a:cubicBezTo>
                  <a:lnTo>
                    <a:pt x="50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Freeform 40">
              <a:extLst>
                <a:ext uri="{FF2B5EF4-FFF2-40B4-BE49-F238E27FC236}">
                  <a16:creationId xmlns:a16="http://schemas.microsoft.com/office/drawing/2014/main" id="{0B104E08-0240-0A4C-8DC6-02A087EB8856}"/>
                </a:ext>
              </a:extLst>
            </p:cNvPr>
            <p:cNvSpPr>
              <a:spLocks/>
            </p:cNvSpPr>
            <p:nvPr userDrawn="1"/>
          </p:nvSpPr>
          <p:spPr bwMode="auto">
            <a:xfrm>
              <a:off x="2850" y="1895"/>
              <a:ext cx="523" cy="1109"/>
            </a:xfrm>
            <a:custGeom>
              <a:avLst/>
              <a:gdLst>
                <a:gd name="T0" fmla="*/ 1242 w 2112"/>
                <a:gd name="T1" fmla="*/ 1773 h 4481"/>
                <a:gd name="T2" fmla="*/ 1839 w 2112"/>
                <a:gd name="T3" fmla="*/ 2338 h 4481"/>
                <a:gd name="T4" fmla="*/ 1856 w 2112"/>
                <a:gd name="T5" fmla="*/ 1719 h 4481"/>
                <a:gd name="T6" fmla="*/ 1912 w 2112"/>
                <a:gd name="T7" fmla="*/ 1629 h 4481"/>
                <a:gd name="T8" fmla="*/ 2062 w 2112"/>
                <a:gd name="T9" fmla="*/ 795 h 4481"/>
                <a:gd name="T10" fmla="*/ 2112 w 2112"/>
                <a:gd name="T11" fmla="*/ 740 h 4481"/>
                <a:gd name="T12" fmla="*/ 1354 w 2112"/>
                <a:gd name="T13" fmla="*/ 0 h 4481"/>
                <a:gd name="T14" fmla="*/ 0 w 2112"/>
                <a:gd name="T15" fmla="*/ 0 h 4481"/>
                <a:gd name="T16" fmla="*/ 0 w 2112"/>
                <a:gd name="T17" fmla="*/ 4481 h 4481"/>
                <a:gd name="T18" fmla="*/ 1242 w 2112"/>
                <a:gd name="T19" fmla="*/ 4481 h 4481"/>
                <a:gd name="T20" fmla="*/ 1242 w 2112"/>
                <a:gd name="T21" fmla="*/ 1773 h 4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2" h="4481">
                  <a:moveTo>
                    <a:pt x="1242" y="1773"/>
                  </a:moveTo>
                  <a:cubicBezTo>
                    <a:pt x="1242" y="1773"/>
                    <a:pt x="1790" y="2292"/>
                    <a:pt x="1839" y="2338"/>
                  </a:cubicBezTo>
                  <a:cubicBezTo>
                    <a:pt x="1787" y="2144"/>
                    <a:pt x="1751" y="1887"/>
                    <a:pt x="1856" y="1719"/>
                  </a:cubicBezTo>
                  <a:cubicBezTo>
                    <a:pt x="1912" y="1629"/>
                    <a:pt x="1912" y="1629"/>
                    <a:pt x="1912" y="1629"/>
                  </a:cubicBezTo>
                  <a:cubicBezTo>
                    <a:pt x="1855" y="1323"/>
                    <a:pt x="1869" y="1006"/>
                    <a:pt x="2062" y="795"/>
                  </a:cubicBezTo>
                  <a:cubicBezTo>
                    <a:pt x="2112" y="740"/>
                    <a:pt x="2112" y="740"/>
                    <a:pt x="2112" y="740"/>
                  </a:cubicBezTo>
                  <a:cubicBezTo>
                    <a:pt x="1354" y="0"/>
                    <a:pt x="1354" y="0"/>
                    <a:pt x="1354" y="0"/>
                  </a:cubicBezTo>
                  <a:cubicBezTo>
                    <a:pt x="0" y="0"/>
                    <a:pt x="0" y="0"/>
                    <a:pt x="0" y="0"/>
                  </a:cubicBezTo>
                  <a:cubicBezTo>
                    <a:pt x="0" y="4481"/>
                    <a:pt x="0" y="4481"/>
                    <a:pt x="0" y="4481"/>
                  </a:cubicBezTo>
                  <a:cubicBezTo>
                    <a:pt x="1242" y="4481"/>
                    <a:pt x="1242" y="4481"/>
                    <a:pt x="1242" y="4481"/>
                  </a:cubicBezTo>
                  <a:lnTo>
                    <a:pt x="1242" y="17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Freeform 41">
              <a:extLst>
                <a:ext uri="{FF2B5EF4-FFF2-40B4-BE49-F238E27FC236}">
                  <a16:creationId xmlns:a16="http://schemas.microsoft.com/office/drawing/2014/main" id="{576B74ED-9E8B-1F46-9FE9-A8B1E73E4571}"/>
                </a:ext>
              </a:extLst>
            </p:cNvPr>
            <p:cNvSpPr>
              <a:spLocks/>
            </p:cNvSpPr>
            <p:nvPr userDrawn="1"/>
          </p:nvSpPr>
          <p:spPr bwMode="auto">
            <a:xfrm>
              <a:off x="3792" y="3082"/>
              <a:ext cx="352" cy="210"/>
            </a:xfrm>
            <a:custGeom>
              <a:avLst/>
              <a:gdLst>
                <a:gd name="T0" fmla="*/ 264 w 1420"/>
                <a:gd name="T1" fmla="*/ 22 h 850"/>
                <a:gd name="T2" fmla="*/ 977 w 1420"/>
                <a:gd name="T3" fmla="*/ 90 h 850"/>
                <a:gd name="T4" fmla="*/ 1098 w 1420"/>
                <a:gd name="T5" fmla="*/ 235 h 850"/>
                <a:gd name="T6" fmla="*/ 839 w 1420"/>
                <a:gd name="T7" fmla="*/ 204 h 850"/>
                <a:gd name="T8" fmla="*/ 830 w 1420"/>
                <a:gd name="T9" fmla="*/ 299 h 850"/>
                <a:gd name="T10" fmla="*/ 1115 w 1420"/>
                <a:gd name="T11" fmla="*/ 258 h 850"/>
                <a:gd name="T12" fmla="*/ 1406 w 1420"/>
                <a:gd name="T13" fmla="*/ 463 h 850"/>
                <a:gd name="T14" fmla="*/ 1104 w 1420"/>
                <a:gd name="T15" fmla="*/ 436 h 850"/>
                <a:gd name="T16" fmla="*/ 636 w 1420"/>
                <a:gd name="T17" fmla="*/ 622 h 850"/>
                <a:gd name="T18" fmla="*/ 120 w 1420"/>
                <a:gd name="T19" fmla="*/ 850 h 850"/>
                <a:gd name="T20" fmla="*/ 429 w 1420"/>
                <a:gd name="T21" fmla="*/ 520 h 850"/>
                <a:gd name="T22" fmla="*/ 131 w 1420"/>
                <a:gd name="T23" fmla="*/ 416 h 850"/>
                <a:gd name="T24" fmla="*/ 375 w 1420"/>
                <a:gd name="T25" fmla="*/ 203 h 850"/>
                <a:gd name="T26" fmla="*/ 0 w 1420"/>
                <a:gd name="T27" fmla="*/ 0 h 850"/>
                <a:gd name="T28" fmla="*/ 264 w 1420"/>
                <a:gd name="T29" fmla="*/ 22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20" h="850">
                  <a:moveTo>
                    <a:pt x="264" y="22"/>
                  </a:moveTo>
                  <a:cubicBezTo>
                    <a:pt x="558" y="44"/>
                    <a:pt x="767" y="64"/>
                    <a:pt x="977" y="90"/>
                  </a:cubicBezTo>
                  <a:cubicBezTo>
                    <a:pt x="1057" y="100"/>
                    <a:pt x="1088" y="192"/>
                    <a:pt x="1098" y="235"/>
                  </a:cubicBezTo>
                  <a:cubicBezTo>
                    <a:pt x="998" y="210"/>
                    <a:pt x="839" y="204"/>
                    <a:pt x="839" y="204"/>
                  </a:cubicBezTo>
                  <a:cubicBezTo>
                    <a:pt x="830" y="299"/>
                    <a:pt x="830" y="299"/>
                    <a:pt x="830" y="299"/>
                  </a:cubicBezTo>
                  <a:cubicBezTo>
                    <a:pt x="830" y="299"/>
                    <a:pt x="966" y="260"/>
                    <a:pt x="1115" y="258"/>
                  </a:cubicBezTo>
                  <a:cubicBezTo>
                    <a:pt x="1115" y="258"/>
                    <a:pt x="1420" y="257"/>
                    <a:pt x="1406" y="463"/>
                  </a:cubicBezTo>
                  <a:cubicBezTo>
                    <a:pt x="1322" y="405"/>
                    <a:pt x="1152" y="428"/>
                    <a:pt x="1104" y="436"/>
                  </a:cubicBezTo>
                  <a:cubicBezTo>
                    <a:pt x="951" y="461"/>
                    <a:pt x="805" y="532"/>
                    <a:pt x="636" y="622"/>
                  </a:cubicBezTo>
                  <a:cubicBezTo>
                    <a:pt x="482" y="703"/>
                    <a:pt x="315" y="791"/>
                    <a:pt x="120" y="850"/>
                  </a:cubicBezTo>
                  <a:cubicBezTo>
                    <a:pt x="206" y="767"/>
                    <a:pt x="429" y="520"/>
                    <a:pt x="429" y="520"/>
                  </a:cubicBezTo>
                  <a:cubicBezTo>
                    <a:pt x="131" y="416"/>
                    <a:pt x="131" y="416"/>
                    <a:pt x="131" y="416"/>
                  </a:cubicBezTo>
                  <a:cubicBezTo>
                    <a:pt x="375" y="203"/>
                    <a:pt x="375" y="203"/>
                    <a:pt x="375" y="203"/>
                  </a:cubicBezTo>
                  <a:cubicBezTo>
                    <a:pt x="0" y="0"/>
                    <a:pt x="0" y="0"/>
                    <a:pt x="0" y="0"/>
                  </a:cubicBezTo>
                  <a:cubicBezTo>
                    <a:pt x="93" y="8"/>
                    <a:pt x="182" y="15"/>
                    <a:pt x="264" y="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Freeform 42">
              <a:extLst>
                <a:ext uri="{FF2B5EF4-FFF2-40B4-BE49-F238E27FC236}">
                  <a16:creationId xmlns:a16="http://schemas.microsoft.com/office/drawing/2014/main" id="{030EBA72-A689-6944-90E7-3CCAAB129BDE}"/>
                </a:ext>
              </a:extLst>
            </p:cNvPr>
            <p:cNvSpPr>
              <a:spLocks/>
            </p:cNvSpPr>
            <p:nvPr userDrawn="1"/>
          </p:nvSpPr>
          <p:spPr bwMode="auto">
            <a:xfrm>
              <a:off x="3750" y="1503"/>
              <a:ext cx="59" cy="1386"/>
            </a:xfrm>
            <a:custGeom>
              <a:avLst/>
              <a:gdLst>
                <a:gd name="T0" fmla="*/ 236 w 236"/>
                <a:gd name="T1" fmla="*/ 0 h 5594"/>
                <a:gd name="T2" fmla="*/ 116 w 236"/>
                <a:gd name="T3" fmla="*/ 1792 h 5594"/>
                <a:gd name="T4" fmla="*/ 116 w 236"/>
                <a:gd name="T5" fmla="*/ 5108 h 5594"/>
                <a:gd name="T6" fmla="*/ 0 w 236"/>
                <a:gd name="T7" fmla="*/ 5594 h 5594"/>
              </a:gdLst>
              <a:ahLst/>
              <a:cxnLst>
                <a:cxn ang="0">
                  <a:pos x="T0" y="T1"/>
                </a:cxn>
                <a:cxn ang="0">
                  <a:pos x="T2" y="T3"/>
                </a:cxn>
                <a:cxn ang="0">
                  <a:pos x="T4" y="T5"/>
                </a:cxn>
                <a:cxn ang="0">
                  <a:pos x="T6" y="T7"/>
                </a:cxn>
              </a:cxnLst>
              <a:rect l="0" t="0" r="r" b="b"/>
              <a:pathLst>
                <a:path w="236" h="5594">
                  <a:moveTo>
                    <a:pt x="236" y="0"/>
                  </a:moveTo>
                  <a:cubicBezTo>
                    <a:pt x="236" y="0"/>
                    <a:pt x="116" y="644"/>
                    <a:pt x="116" y="1792"/>
                  </a:cubicBezTo>
                  <a:cubicBezTo>
                    <a:pt x="116" y="5108"/>
                    <a:pt x="116" y="5108"/>
                    <a:pt x="116" y="5108"/>
                  </a:cubicBezTo>
                  <a:cubicBezTo>
                    <a:pt x="116" y="5337"/>
                    <a:pt x="96" y="5474"/>
                    <a:pt x="0" y="55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Freeform 43">
              <a:extLst>
                <a:ext uri="{FF2B5EF4-FFF2-40B4-BE49-F238E27FC236}">
                  <a16:creationId xmlns:a16="http://schemas.microsoft.com/office/drawing/2014/main" id="{8621F305-98E4-E64E-9F5B-71DA3F4C5C35}"/>
                </a:ext>
              </a:extLst>
            </p:cNvPr>
            <p:cNvSpPr>
              <a:spLocks/>
            </p:cNvSpPr>
            <p:nvPr userDrawn="1"/>
          </p:nvSpPr>
          <p:spPr bwMode="auto">
            <a:xfrm>
              <a:off x="2919" y="1494"/>
              <a:ext cx="934" cy="1816"/>
            </a:xfrm>
            <a:custGeom>
              <a:avLst/>
              <a:gdLst>
                <a:gd name="T0" fmla="*/ 3358 w 3774"/>
                <a:gd name="T1" fmla="*/ 5632 h 7335"/>
                <a:gd name="T2" fmla="*/ 3079 w 3774"/>
                <a:gd name="T3" fmla="*/ 6187 h 7335"/>
                <a:gd name="T4" fmla="*/ 3079 w 3774"/>
                <a:gd name="T5" fmla="*/ 6187 h 7335"/>
                <a:gd name="T6" fmla="*/ 3302 w 3774"/>
                <a:gd name="T7" fmla="*/ 6410 h 7335"/>
                <a:gd name="T8" fmla="*/ 3720 w 3774"/>
                <a:gd name="T9" fmla="*/ 6636 h 7335"/>
                <a:gd name="T10" fmla="*/ 3449 w 3774"/>
                <a:gd name="T11" fmla="*/ 6873 h 7335"/>
                <a:gd name="T12" fmla="*/ 3774 w 3774"/>
                <a:gd name="T13" fmla="*/ 6975 h 7335"/>
                <a:gd name="T14" fmla="*/ 3441 w 3774"/>
                <a:gd name="T15" fmla="*/ 7312 h 7335"/>
                <a:gd name="T16" fmla="*/ 3169 w 3774"/>
                <a:gd name="T17" fmla="*/ 7335 h 7335"/>
                <a:gd name="T18" fmla="*/ 1281 w 3774"/>
                <a:gd name="T19" fmla="*/ 6924 h 7335"/>
                <a:gd name="T20" fmla="*/ 636 w 3774"/>
                <a:gd name="T21" fmla="*/ 7086 h 7335"/>
                <a:gd name="T22" fmla="*/ 823 w 3774"/>
                <a:gd name="T23" fmla="*/ 6882 h 7335"/>
                <a:gd name="T24" fmla="*/ 339 w 3774"/>
                <a:gd name="T25" fmla="*/ 6912 h 7335"/>
                <a:gd name="T26" fmla="*/ 675 w 3774"/>
                <a:gd name="T27" fmla="*/ 6684 h 7335"/>
                <a:gd name="T28" fmla="*/ 0 w 3774"/>
                <a:gd name="T29" fmla="*/ 6500 h 7335"/>
                <a:gd name="T30" fmla="*/ 1280 w 3774"/>
                <a:gd name="T31" fmla="*/ 6465 h 7335"/>
                <a:gd name="T32" fmla="*/ 2083 w 3774"/>
                <a:gd name="T33" fmla="*/ 6498 h 7335"/>
                <a:gd name="T34" fmla="*/ 1500 w 3774"/>
                <a:gd name="T35" fmla="*/ 6006 h 7335"/>
                <a:gd name="T36" fmla="*/ 1976 w 3774"/>
                <a:gd name="T37" fmla="*/ 6078 h 7335"/>
                <a:gd name="T38" fmla="*/ 1432 w 3774"/>
                <a:gd name="T39" fmla="*/ 5412 h 7335"/>
                <a:gd name="T40" fmla="*/ 1964 w 3774"/>
                <a:gd name="T41" fmla="*/ 5598 h 7335"/>
                <a:gd name="T42" fmla="*/ 1482 w 3774"/>
                <a:gd name="T43" fmla="*/ 4831 h 7335"/>
                <a:gd name="T44" fmla="*/ 1902 w 3774"/>
                <a:gd name="T45" fmla="*/ 5096 h 7335"/>
                <a:gd name="T46" fmla="*/ 1544 w 3774"/>
                <a:gd name="T47" fmla="*/ 4223 h 7335"/>
                <a:gd name="T48" fmla="*/ 1936 w 3774"/>
                <a:gd name="T49" fmla="*/ 4487 h 7335"/>
                <a:gd name="T50" fmla="*/ 1678 w 3774"/>
                <a:gd name="T51" fmla="*/ 3401 h 7335"/>
                <a:gd name="T52" fmla="*/ 2063 w 3774"/>
                <a:gd name="T53" fmla="*/ 4032 h 7335"/>
                <a:gd name="T54" fmla="*/ 1872 w 3774"/>
                <a:gd name="T55" fmla="*/ 2493 h 7335"/>
                <a:gd name="T56" fmla="*/ 2345 w 3774"/>
                <a:gd name="T57" fmla="*/ 3685 h 7335"/>
                <a:gd name="T58" fmla="*/ 2340 w 3774"/>
                <a:gd name="T59" fmla="*/ 1341 h 7335"/>
                <a:gd name="T60" fmla="*/ 2525 w 3774"/>
                <a:gd name="T61" fmla="*/ 2863 h 7335"/>
                <a:gd name="T62" fmla="*/ 3007 w 3774"/>
                <a:gd name="T63" fmla="*/ 550 h 7335"/>
                <a:gd name="T64" fmla="*/ 2911 w 3774"/>
                <a:gd name="T65" fmla="*/ 2268 h 7335"/>
                <a:gd name="T66" fmla="*/ 3594 w 3774"/>
                <a:gd name="T67" fmla="*/ 38 h 7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74" h="7335">
                  <a:moveTo>
                    <a:pt x="3358" y="5632"/>
                  </a:moveTo>
                  <a:cubicBezTo>
                    <a:pt x="3219" y="5793"/>
                    <a:pt x="3040" y="6021"/>
                    <a:pt x="3079" y="6187"/>
                  </a:cubicBezTo>
                  <a:cubicBezTo>
                    <a:pt x="3079" y="6187"/>
                    <a:pt x="3079" y="6187"/>
                    <a:pt x="3079" y="6187"/>
                  </a:cubicBezTo>
                  <a:cubicBezTo>
                    <a:pt x="3107" y="6325"/>
                    <a:pt x="3302" y="6410"/>
                    <a:pt x="3302" y="6410"/>
                  </a:cubicBezTo>
                  <a:cubicBezTo>
                    <a:pt x="3720" y="6636"/>
                    <a:pt x="3720" y="6636"/>
                    <a:pt x="3720" y="6636"/>
                  </a:cubicBezTo>
                  <a:cubicBezTo>
                    <a:pt x="3449" y="6873"/>
                    <a:pt x="3449" y="6873"/>
                    <a:pt x="3449" y="6873"/>
                  </a:cubicBezTo>
                  <a:cubicBezTo>
                    <a:pt x="3774" y="6975"/>
                    <a:pt x="3774" y="6975"/>
                    <a:pt x="3774" y="6975"/>
                  </a:cubicBezTo>
                  <a:cubicBezTo>
                    <a:pt x="3774" y="6975"/>
                    <a:pt x="3476" y="7281"/>
                    <a:pt x="3441" y="7312"/>
                  </a:cubicBezTo>
                  <a:cubicBezTo>
                    <a:pt x="3356" y="7326"/>
                    <a:pt x="3266" y="7335"/>
                    <a:pt x="3169" y="7335"/>
                  </a:cubicBezTo>
                  <a:cubicBezTo>
                    <a:pt x="2479" y="7335"/>
                    <a:pt x="1519" y="6927"/>
                    <a:pt x="1281" y="6924"/>
                  </a:cubicBezTo>
                  <a:cubicBezTo>
                    <a:pt x="995" y="6921"/>
                    <a:pt x="636" y="7086"/>
                    <a:pt x="636" y="7086"/>
                  </a:cubicBezTo>
                  <a:cubicBezTo>
                    <a:pt x="823" y="6882"/>
                    <a:pt x="823" y="6882"/>
                    <a:pt x="823" y="6882"/>
                  </a:cubicBezTo>
                  <a:cubicBezTo>
                    <a:pt x="823" y="6882"/>
                    <a:pt x="577" y="6932"/>
                    <a:pt x="339" y="6912"/>
                  </a:cubicBezTo>
                  <a:cubicBezTo>
                    <a:pt x="675" y="6684"/>
                    <a:pt x="675" y="6684"/>
                    <a:pt x="675" y="6684"/>
                  </a:cubicBezTo>
                  <a:cubicBezTo>
                    <a:pt x="380" y="6674"/>
                    <a:pt x="122" y="6586"/>
                    <a:pt x="0" y="6500"/>
                  </a:cubicBezTo>
                  <a:cubicBezTo>
                    <a:pt x="0" y="6500"/>
                    <a:pt x="543" y="6457"/>
                    <a:pt x="1280" y="6465"/>
                  </a:cubicBezTo>
                  <a:cubicBezTo>
                    <a:pt x="1578" y="6468"/>
                    <a:pt x="2083" y="6498"/>
                    <a:pt x="2083" y="6498"/>
                  </a:cubicBezTo>
                  <a:cubicBezTo>
                    <a:pt x="1834" y="6392"/>
                    <a:pt x="1600" y="6252"/>
                    <a:pt x="1500" y="6006"/>
                  </a:cubicBezTo>
                  <a:cubicBezTo>
                    <a:pt x="1976" y="6078"/>
                    <a:pt x="1976" y="6078"/>
                    <a:pt x="1976" y="6078"/>
                  </a:cubicBezTo>
                  <a:cubicBezTo>
                    <a:pt x="1776" y="5956"/>
                    <a:pt x="1486" y="5649"/>
                    <a:pt x="1432" y="5412"/>
                  </a:cubicBezTo>
                  <a:cubicBezTo>
                    <a:pt x="1964" y="5598"/>
                    <a:pt x="1964" y="5598"/>
                    <a:pt x="1964" y="5598"/>
                  </a:cubicBezTo>
                  <a:cubicBezTo>
                    <a:pt x="1869" y="5496"/>
                    <a:pt x="1541" y="5188"/>
                    <a:pt x="1482" y="4831"/>
                  </a:cubicBezTo>
                  <a:cubicBezTo>
                    <a:pt x="1902" y="5096"/>
                    <a:pt x="1902" y="5096"/>
                    <a:pt x="1902" y="5096"/>
                  </a:cubicBezTo>
                  <a:cubicBezTo>
                    <a:pt x="1792" y="4985"/>
                    <a:pt x="1493" y="4396"/>
                    <a:pt x="1544" y="4223"/>
                  </a:cubicBezTo>
                  <a:cubicBezTo>
                    <a:pt x="1936" y="4487"/>
                    <a:pt x="1936" y="4487"/>
                    <a:pt x="1936" y="4487"/>
                  </a:cubicBezTo>
                  <a:cubicBezTo>
                    <a:pt x="1748" y="4255"/>
                    <a:pt x="1529" y="3640"/>
                    <a:pt x="1678" y="3401"/>
                  </a:cubicBezTo>
                  <a:cubicBezTo>
                    <a:pt x="1797" y="3864"/>
                    <a:pt x="2063" y="4032"/>
                    <a:pt x="2063" y="4032"/>
                  </a:cubicBezTo>
                  <a:cubicBezTo>
                    <a:pt x="1889" y="3780"/>
                    <a:pt x="1513" y="2887"/>
                    <a:pt x="1872" y="2493"/>
                  </a:cubicBezTo>
                  <a:cubicBezTo>
                    <a:pt x="1966" y="3384"/>
                    <a:pt x="2345" y="3685"/>
                    <a:pt x="2345" y="3685"/>
                  </a:cubicBezTo>
                  <a:cubicBezTo>
                    <a:pt x="2031" y="3186"/>
                    <a:pt x="1674" y="1652"/>
                    <a:pt x="2340" y="1341"/>
                  </a:cubicBezTo>
                  <a:cubicBezTo>
                    <a:pt x="2210" y="2327"/>
                    <a:pt x="2525" y="2863"/>
                    <a:pt x="2525" y="2863"/>
                  </a:cubicBezTo>
                  <a:cubicBezTo>
                    <a:pt x="2326" y="1955"/>
                    <a:pt x="2332" y="668"/>
                    <a:pt x="3007" y="550"/>
                  </a:cubicBezTo>
                  <a:cubicBezTo>
                    <a:pt x="2676" y="1520"/>
                    <a:pt x="2911" y="2268"/>
                    <a:pt x="2911" y="2268"/>
                  </a:cubicBezTo>
                  <a:cubicBezTo>
                    <a:pt x="2863" y="0"/>
                    <a:pt x="3594" y="38"/>
                    <a:pt x="3594"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5" name="Title ">
            <a:extLst>
              <a:ext uri="{FF2B5EF4-FFF2-40B4-BE49-F238E27FC236}">
                <a16:creationId xmlns:a16="http://schemas.microsoft.com/office/drawing/2014/main" id="{1061EFA8-D1BD-1848-B96E-246A948FC007}"/>
              </a:ext>
            </a:extLst>
          </p:cNvPr>
          <p:cNvSpPr>
            <a:spLocks noGrp="1"/>
          </p:cNvSpPr>
          <p:nvPr>
            <p:ph type="title"/>
          </p:nvPr>
        </p:nvSpPr>
        <p:spPr>
          <a:xfrm>
            <a:off x="504825" y="549275"/>
            <a:ext cx="5770563" cy="1653686"/>
          </a:xfrm>
        </p:spPr>
        <p:txBody>
          <a:bodyPr/>
          <a:lstStyle>
            <a:lvl1pPr>
              <a:defRPr>
                <a:solidFill>
                  <a:schemeClr val="bg1"/>
                </a:solidFill>
              </a:defRPr>
            </a:lvl1pPr>
          </a:lstStyle>
          <a:p>
            <a:r>
              <a:rPr lang="en-US"/>
              <a:t>Click to edit Master title style</a:t>
            </a:r>
            <a:endParaRPr lang="en-GB" dirty="0"/>
          </a:p>
        </p:txBody>
      </p:sp>
      <p:sp>
        <p:nvSpPr>
          <p:cNvPr id="48" name="Subtitle or Presenter">
            <a:extLst>
              <a:ext uri="{FF2B5EF4-FFF2-40B4-BE49-F238E27FC236}">
                <a16:creationId xmlns:a16="http://schemas.microsoft.com/office/drawing/2014/main" id="{F5506C4E-03D4-BD41-A775-BC177E6071DC}"/>
              </a:ext>
            </a:extLst>
          </p:cNvPr>
          <p:cNvSpPr>
            <a:spLocks noGrp="1"/>
          </p:cNvSpPr>
          <p:nvPr>
            <p:ph type="body" sz="quarter" idx="12" hasCustomPrompt="1"/>
          </p:nvPr>
        </p:nvSpPr>
        <p:spPr>
          <a:xfrm>
            <a:off x="504824" y="2442194"/>
            <a:ext cx="2726056" cy="986806"/>
          </a:xfrm>
        </p:spPr>
        <p:txBody>
          <a:bodyPr/>
          <a:lstStyle>
            <a:lvl1pPr>
              <a:lnSpc>
                <a:spcPct val="112000"/>
              </a:lnSpc>
              <a:spcAft>
                <a:spcPts val="0"/>
              </a:spcAft>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 or Presenter</a:t>
            </a:r>
          </a:p>
        </p:txBody>
      </p:sp>
      <p:sp>
        <p:nvSpPr>
          <p:cNvPr id="49" name="Date">
            <a:extLst>
              <a:ext uri="{FF2B5EF4-FFF2-40B4-BE49-F238E27FC236}">
                <a16:creationId xmlns:a16="http://schemas.microsoft.com/office/drawing/2014/main" id="{9AFA0A99-C125-9748-B85D-2523356ED05E}"/>
              </a:ext>
            </a:extLst>
          </p:cNvPr>
          <p:cNvSpPr>
            <a:spLocks noGrp="1"/>
          </p:cNvSpPr>
          <p:nvPr>
            <p:ph type="body" sz="quarter" idx="13" hasCustomPrompt="1"/>
          </p:nvPr>
        </p:nvSpPr>
        <p:spPr>
          <a:xfrm>
            <a:off x="3549332" y="2442194"/>
            <a:ext cx="2726056" cy="986806"/>
          </a:xfrm>
        </p:spPr>
        <p:txBody>
          <a:bodyPr/>
          <a:lstStyle>
            <a:lvl1pPr>
              <a:lnSpc>
                <a:spcPct val="112000"/>
              </a:lnSpc>
              <a:spcAft>
                <a:spcPts val="0"/>
              </a:spcAft>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Date</a:t>
            </a:r>
          </a:p>
        </p:txBody>
      </p:sp>
    </p:spTree>
    <p:extLst>
      <p:ext uri="{BB962C8B-B14F-4D97-AF65-F5344CB8AC3E}">
        <p14:creationId xmlns:p14="http://schemas.microsoft.com/office/powerpoint/2010/main" val="14669832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5D610-357E-44D5-8B97-452329271C5A}"/>
              </a:ext>
            </a:extLst>
          </p:cNvPr>
          <p:cNvSpPr>
            <a:spLocks noGrp="1"/>
          </p:cNvSpPr>
          <p:nvPr>
            <p:ph type="title"/>
          </p:nvPr>
        </p:nvSpPr>
        <p:spPr>
          <a:xfrm>
            <a:off x="459610" y="365126"/>
            <a:ext cx="11272780" cy="878884"/>
          </a:xfrm>
        </p:spPr>
        <p:txBody>
          <a:bodyPr/>
          <a:lstStyle>
            <a:lvl1pPr>
              <a:defRPr sz="3600">
                <a:solidFill>
                  <a:srgbClr val="1CCDD7"/>
                </a:solidFill>
                <a:latin typeface="Segoe UI Semilight" panose="020B0402040204020203" pitchFamily="34" charset="0"/>
                <a:cs typeface="Segoe UI Semilight" panose="020B04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C872A26-95B4-4D5F-82D9-13EB737E75B6}"/>
              </a:ext>
            </a:extLst>
          </p:cNvPr>
          <p:cNvSpPr>
            <a:spLocks noGrp="1"/>
          </p:cNvSpPr>
          <p:nvPr>
            <p:ph idx="1"/>
          </p:nvPr>
        </p:nvSpPr>
        <p:spPr>
          <a:xfrm>
            <a:off x="459610" y="1350335"/>
            <a:ext cx="11272780" cy="4826628"/>
          </a:xfrm>
        </p:spPr>
        <p:txBody>
          <a:bodyPr>
            <a:normAutofit/>
          </a:bodyPr>
          <a:lstStyle>
            <a:lvl1pPr>
              <a:defRPr sz="2000">
                <a:solidFill>
                  <a:srgbClr val="4D4F53"/>
                </a:solidFill>
                <a:latin typeface="Segoe UI" panose="020B0502040204020203" pitchFamily="34" charset="0"/>
                <a:cs typeface="Segoe UI" panose="020B0502040204020203" pitchFamily="34" charset="0"/>
              </a:defRPr>
            </a:lvl1pPr>
            <a:lvl2pPr>
              <a:defRPr sz="1800">
                <a:solidFill>
                  <a:srgbClr val="4D4F53"/>
                </a:solidFill>
                <a:latin typeface="Segoe UI" panose="020B0502040204020203" pitchFamily="34" charset="0"/>
                <a:cs typeface="Segoe UI" panose="020B0502040204020203" pitchFamily="34" charset="0"/>
              </a:defRPr>
            </a:lvl2pPr>
            <a:lvl3pPr>
              <a:defRPr sz="1600">
                <a:solidFill>
                  <a:srgbClr val="4D4F53"/>
                </a:solidFill>
                <a:latin typeface="Segoe UI" panose="020B0502040204020203" pitchFamily="34" charset="0"/>
                <a:cs typeface="Segoe UI" panose="020B0502040204020203" pitchFamily="34" charset="0"/>
              </a:defRPr>
            </a:lvl3pPr>
            <a:lvl4pPr>
              <a:defRPr sz="1400">
                <a:solidFill>
                  <a:srgbClr val="4D4F53"/>
                </a:solidFill>
                <a:latin typeface="Segoe UI" panose="020B0502040204020203" pitchFamily="34" charset="0"/>
                <a:cs typeface="Segoe UI" panose="020B0502040204020203" pitchFamily="34" charset="0"/>
              </a:defRPr>
            </a:lvl4pPr>
            <a:lvl5pPr>
              <a:defRPr sz="1400">
                <a:solidFill>
                  <a:srgbClr val="4D4F53"/>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A35268-7234-46E8-AF76-C94557F139C6}"/>
              </a:ext>
            </a:extLst>
          </p:cNvPr>
          <p:cNvSpPr>
            <a:spLocks noGrp="1"/>
          </p:cNvSpPr>
          <p:nvPr>
            <p:ph type="dt" sz="half" idx="2"/>
          </p:nvPr>
        </p:nvSpPr>
        <p:spPr>
          <a:xfrm>
            <a:off x="84052" y="6492875"/>
            <a:ext cx="2743200" cy="365125"/>
          </a:xfrm>
          <a:prstGeom prst="rect">
            <a:avLst/>
          </a:prstGeom>
        </p:spPr>
        <p:txBody>
          <a:bodyPr anchor="ctr"/>
          <a:lstStyle>
            <a:lvl1pPr>
              <a:defRPr sz="1200">
                <a:solidFill>
                  <a:schemeClr val="bg1"/>
                </a:solidFill>
                <a:latin typeface="Segoe UI Semilight" panose="020B0402040204020203" pitchFamily="34" charset="0"/>
                <a:cs typeface="Segoe UI Semilight" panose="020B0402040204020203" pitchFamily="34" charset="0"/>
              </a:defRPr>
            </a:lvl1pPr>
          </a:lstStyle>
          <a:p>
            <a:fld id="{E3F1AE43-E657-4467-AC98-6833857E77B8}" type="datetime1">
              <a:rPr lang="en-US" smtClean="0"/>
              <a:pPr/>
              <a:t>9/28/2021</a:t>
            </a:fld>
            <a:endParaRPr lang="en-US"/>
          </a:p>
        </p:txBody>
      </p:sp>
      <p:sp>
        <p:nvSpPr>
          <p:cNvPr id="5" name="Footer Placeholder 4">
            <a:extLst>
              <a:ext uri="{FF2B5EF4-FFF2-40B4-BE49-F238E27FC236}">
                <a16:creationId xmlns:a16="http://schemas.microsoft.com/office/drawing/2014/main" id="{064EAF7B-C70E-4EC1-96CF-DA5A6ED9213C}"/>
              </a:ext>
            </a:extLst>
          </p:cNvPr>
          <p:cNvSpPr>
            <a:spLocks noGrp="1"/>
          </p:cNvSpPr>
          <p:nvPr>
            <p:ph type="ftr" sz="quarter" idx="3"/>
          </p:nvPr>
        </p:nvSpPr>
        <p:spPr>
          <a:xfrm>
            <a:off x="4038600" y="6492875"/>
            <a:ext cx="4114800" cy="365125"/>
          </a:xfrm>
          <a:prstGeom prst="rect">
            <a:avLst/>
          </a:prstGeom>
        </p:spPr>
        <p:txBody>
          <a:bodyPr anchor="ctr"/>
          <a:lstStyle>
            <a:lvl1pPr algn="ctr">
              <a:defRPr sz="1200" b="0">
                <a:solidFill>
                  <a:schemeClr val="bg1"/>
                </a:solidFill>
                <a:latin typeface="Segoe UI Semilight" panose="020B0402040204020203" pitchFamily="34" charset="0"/>
                <a:cs typeface="Segoe UI Semilight" panose="020B0402040204020203" pitchFamily="34" charset="0"/>
              </a:defRPr>
            </a:lvl1pPr>
          </a:lstStyle>
          <a:p>
            <a:r>
              <a:rPr lang="en-US"/>
              <a:t>Run Process Management</a:t>
            </a:r>
          </a:p>
        </p:txBody>
      </p:sp>
      <p:sp>
        <p:nvSpPr>
          <p:cNvPr id="6" name="Slide Number Placeholder 5">
            <a:extLst>
              <a:ext uri="{FF2B5EF4-FFF2-40B4-BE49-F238E27FC236}">
                <a16:creationId xmlns:a16="http://schemas.microsoft.com/office/drawing/2014/main" id="{A84444A8-A808-41F3-93AF-66A062C406BC}"/>
              </a:ext>
            </a:extLst>
          </p:cNvPr>
          <p:cNvSpPr>
            <a:spLocks noGrp="1"/>
          </p:cNvSpPr>
          <p:nvPr>
            <p:ph type="sldNum" sz="quarter" idx="4"/>
          </p:nvPr>
        </p:nvSpPr>
        <p:spPr>
          <a:xfrm>
            <a:off x="9364748" y="6492875"/>
            <a:ext cx="2743200" cy="365125"/>
          </a:xfrm>
          <a:prstGeom prst="rect">
            <a:avLst/>
          </a:prstGeom>
        </p:spPr>
        <p:txBody>
          <a:bodyPr anchor="ctr"/>
          <a:lstStyle>
            <a:lvl1pPr algn="r">
              <a:defRPr sz="1200">
                <a:solidFill>
                  <a:schemeClr val="bg1"/>
                </a:solidFill>
                <a:latin typeface="Segoe UI Semilight" panose="020B0402040204020203" pitchFamily="34" charset="0"/>
                <a:cs typeface="Segoe UI Semilight" panose="020B0402040204020203" pitchFamily="34" charset="0"/>
              </a:defRPr>
            </a:lvl1pPr>
          </a:lstStyle>
          <a:p>
            <a:fld id="{E732D0DA-4717-46B1-A7E1-CF98DF8EFB13}" type="slidenum">
              <a:rPr lang="en-US" smtClean="0"/>
              <a:pPr/>
              <a:t>‹#›</a:t>
            </a:fld>
            <a:endParaRPr lang="en-US"/>
          </a:p>
        </p:txBody>
      </p:sp>
      <p:cxnSp>
        <p:nvCxnSpPr>
          <p:cNvPr id="8" name="Straight Connector 7">
            <a:extLst>
              <a:ext uri="{FF2B5EF4-FFF2-40B4-BE49-F238E27FC236}">
                <a16:creationId xmlns:a16="http://schemas.microsoft.com/office/drawing/2014/main" id="{F46C300B-85AE-43ED-A266-6A4E91FCFAA8}"/>
              </a:ext>
            </a:extLst>
          </p:cNvPr>
          <p:cNvCxnSpPr/>
          <p:nvPr userDrawn="1"/>
        </p:nvCxnSpPr>
        <p:spPr>
          <a:xfrm>
            <a:off x="0" y="6492875"/>
            <a:ext cx="12192000" cy="0"/>
          </a:xfrm>
          <a:prstGeom prst="line">
            <a:avLst/>
          </a:prstGeom>
          <a:ln w="38100">
            <a:solidFill>
              <a:srgbClr val="40DAC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64622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A05D5-F10B-7142-B2B3-B0E5711BD1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9844D7D-FC52-564F-88E0-C4A328484C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2CC24F-116E-334F-A3EE-9A2C94402233}"/>
              </a:ext>
            </a:extLst>
          </p:cNvPr>
          <p:cNvSpPr>
            <a:spLocks noGrp="1"/>
          </p:cNvSpPr>
          <p:nvPr>
            <p:ph type="dt" sz="half" idx="10"/>
          </p:nvPr>
        </p:nvSpPr>
        <p:spPr/>
        <p:txBody>
          <a:bodyPr/>
          <a:lstStyle/>
          <a:p>
            <a:fld id="{65E9A203-444C-9B4B-8E1D-CB4391A60461}" type="datetimeFigureOut">
              <a:rPr lang="en-US" smtClean="0"/>
              <a:t>9/28/2021</a:t>
            </a:fld>
            <a:endParaRPr lang="en-US"/>
          </a:p>
        </p:txBody>
      </p:sp>
      <p:sp>
        <p:nvSpPr>
          <p:cNvPr id="5" name="Footer Placeholder 4">
            <a:extLst>
              <a:ext uri="{FF2B5EF4-FFF2-40B4-BE49-F238E27FC236}">
                <a16:creationId xmlns:a16="http://schemas.microsoft.com/office/drawing/2014/main" id="{0CFE02C6-7084-9449-9ECB-B0A5BFCCB3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33360B-76B0-9245-8240-58B9604800FE}"/>
              </a:ext>
            </a:extLst>
          </p:cNvPr>
          <p:cNvSpPr>
            <a:spLocks noGrp="1"/>
          </p:cNvSpPr>
          <p:nvPr>
            <p:ph type="sldNum" sz="quarter" idx="12"/>
          </p:nvPr>
        </p:nvSpPr>
        <p:spPr/>
        <p:txBody>
          <a:bodyPr/>
          <a:lstStyle/>
          <a:p>
            <a:fld id="{14084D56-1966-B443-B90D-30669812D499}" type="slidenum">
              <a:rPr lang="en-US" smtClean="0"/>
              <a:t>‹#›</a:t>
            </a:fld>
            <a:endParaRPr lang="en-US"/>
          </a:p>
        </p:txBody>
      </p:sp>
    </p:spTree>
    <p:extLst>
      <p:ext uri="{BB962C8B-B14F-4D97-AF65-F5344CB8AC3E}">
        <p14:creationId xmlns:p14="http://schemas.microsoft.com/office/powerpoint/2010/main" val="18963339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92021-BA10-274E-8F7E-E65E9CE3A2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ACA676-1AFA-3248-BED7-983446C624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DA036-8DC8-974D-8B00-BA93079F911A}"/>
              </a:ext>
            </a:extLst>
          </p:cNvPr>
          <p:cNvSpPr>
            <a:spLocks noGrp="1"/>
          </p:cNvSpPr>
          <p:nvPr>
            <p:ph type="dt" sz="half" idx="10"/>
          </p:nvPr>
        </p:nvSpPr>
        <p:spPr/>
        <p:txBody>
          <a:bodyPr/>
          <a:lstStyle/>
          <a:p>
            <a:fld id="{65E9A203-444C-9B4B-8E1D-CB4391A60461}" type="datetimeFigureOut">
              <a:rPr lang="en-US" smtClean="0"/>
              <a:t>9/28/2021</a:t>
            </a:fld>
            <a:endParaRPr lang="en-US"/>
          </a:p>
        </p:txBody>
      </p:sp>
      <p:sp>
        <p:nvSpPr>
          <p:cNvPr id="5" name="Footer Placeholder 4">
            <a:extLst>
              <a:ext uri="{FF2B5EF4-FFF2-40B4-BE49-F238E27FC236}">
                <a16:creationId xmlns:a16="http://schemas.microsoft.com/office/drawing/2014/main" id="{81D9008D-6BDE-E24D-B1B6-14FE4CA73C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1EFC5D-0D08-B246-A6CA-D5FF1826D8B5}"/>
              </a:ext>
            </a:extLst>
          </p:cNvPr>
          <p:cNvSpPr>
            <a:spLocks noGrp="1"/>
          </p:cNvSpPr>
          <p:nvPr>
            <p:ph type="sldNum" sz="quarter" idx="12"/>
          </p:nvPr>
        </p:nvSpPr>
        <p:spPr/>
        <p:txBody>
          <a:bodyPr/>
          <a:lstStyle/>
          <a:p>
            <a:fld id="{14084D56-1966-B443-B90D-30669812D499}" type="slidenum">
              <a:rPr lang="en-US" smtClean="0"/>
              <a:t>‹#›</a:t>
            </a:fld>
            <a:endParaRPr lang="en-US"/>
          </a:p>
        </p:txBody>
      </p:sp>
    </p:spTree>
    <p:extLst>
      <p:ext uri="{BB962C8B-B14F-4D97-AF65-F5344CB8AC3E}">
        <p14:creationId xmlns:p14="http://schemas.microsoft.com/office/powerpoint/2010/main" val="8711070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6DF82-A1D4-3F4C-B295-6CE539C3A8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B2181C-5665-BC4C-969A-83DA4A6F42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908A18F-BFCB-E844-B809-5DC8DA814014}"/>
              </a:ext>
            </a:extLst>
          </p:cNvPr>
          <p:cNvSpPr>
            <a:spLocks noGrp="1"/>
          </p:cNvSpPr>
          <p:nvPr>
            <p:ph type="dt" sz="half" idx="10"/>
          </p:nvPr>
        </p:nvSpPr>
        <p:spPr/>
        <p:txBody>
          <a:bodyPr/>
          <a:lstStyle/>
          <a:p>
            <a:fld id="{65E9A203-444C-9B4B-8E1D-CB4391A60461}" type="datetimeFigureOut">
              <a:rPr lang="en-US" smtClean="0"/>
              <a:t>9/28/2021</a:t>
            </a:fld>
            <a:endParaRPr lang="en-US"/>
          </a:p>
        </p:txBody>
      </p:sp>
      <p:sp>
        <p:nvSpPr>
          <p:cNvPr id="5" name="Footer Placeholder 4">
            <a:extLst>
              <a:ext uri="{FF2B5EF4-FFF2-40B4-BE49-F238E27FC236}">
                <a16:creationId xmlns:a16="http://schemas.microsoft.com/office/drawing/2014/main" id="{8FE6BE2D-FAC1-7E4A-954E-CF8952F08B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D4A1B7-77F7-0E42-A998-F6E022FD9FB1}"/>
              </a:ext>
            </a:extLst>
          </p:cNvPr>
          <p:cNvSpPr>
            <a:spLocks noGrp="1"/>
          </p:cNvSpPr>
          <p:nvPr>
            <p:ph type="sldNum" sz="quarter" idx="12"/>
          </p:nvPr>
        </p:nvSpPr>
        <p:spPr/>
        <p:txBody>
          <a:bodyPr/>
          <a:lstStyle/>
          <a:p>
            <a:fld id="{14084D56-1966-B443-B90D-30669812D499}" type="slidenum">
              <a:rPr lang="en-US" smtClean="0"/>
              <a:t>‹#›</a:t>
            </a:fld>
            <a:endParaRPr lang="en-US"/>
          </a:p>
        </p:txBody>
      </p:sp>
    </p:spTree>
    <p:extLst>
      <p:ext uri="{BB962C8B-B14F-4D97-AF65-F5344CB8AC3E}">
        <p14:creationId xmlns:p14="http://schemas.microsoft.com/office/powerpoint/2010/main" val="3093991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88BB9-1D60-F34C-A808-A9A8136663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38A45F-1400-8343-87D1-9EC456E084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DED320-A8B2-AA4E-A575-F1D7A218D6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F6EDCFF-3182-5942-ACFA-501870F5BB5E}"/>
              </a:ext>
            </a:extLst>
          </p:cNvPr>
          <p:cNvSpPr>
            <a:spLocks noGrp="1"/>
          </p:cNvSpPr>
          <p:nvPr>
            <p:ph type="dt" sz="half" idx="10"/>
          </p:nvPr>
        </p:nvSpPr>
        <p:spPr/>
        <p:txBody>
          <a:bodyPr/>
          <a:lstStyle/>
          <a:p>
            <a:fld id="{65E9A203-444C-9B4B-8E1D-CB4391A60461}" type="datetimeFigureOut">
              <a:rPr lang="en-US" smtClean="0"/>
              <a:t>9/28/2021</a:t>
            </a:fld>
            <a:endParaRPr lang="en-US"/>
          </a:p>
        </p:txBody>
      </p:sp>
      <p:sp>
        <p:nvSpPr>
          <p:cNvPr id="6" name="Footer Placeholder 5">
            <a:extLst>
              <a:ext uri="{FF2B5EF4-FFF2-40B4-BE49-F238E27FC236}">
                <a16:creationId xmlns:a16="http://schemas.microsoft.com/office/drawing/2014/main" id="{D0E317DE-A88D-9240-B754-5B3DB40E77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BECD98-9683-804F-85DD-24920DF348A3}"/>
              </a:ext>
            </a:extLst>
          </p:cNvPr>
          <p:cNvSpPr>
            <a:spLocks noGrp="1"/>
          </p:cNvSpPr>
          <p:nvPr>
            <p:ph type="sldNum" sz="quarter" idx="12"/>
          </p:nvPr>
        </p:nvSpPr>
        <p:spPr/>
        <p:txBody>
          <a:bodyPr/>
          <a:lstStyle/>
          <a:p>
            <a:fld id="{14084D56-1966-B443-B90D-30669812D499}" type="slidenum">
              <a:rPr lang="en-US" smtClean="0"/>
              <a:t>‹#›</a:t>
            </a:fld>
            <a:endParaRPr lang="en-US"/>
          </a:p>
        </p:txBody>
      </p:sp>
    </p:spTree>
    <p:extLst>
      <p:ext uri="{BB962C8B-B14F-4D97-AF65-F5344CB8AC3E}">
        <p14:creationId xmlns:p14="http://schemas.microsoft.com/office/powerpoint/2010/main" val="16541006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34981-0E95-A24F-AA10-765497352C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04A35EF-427F-A143-8411-6EFF05DEDC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AA3FCD-0D1A-ED4F-9E9C-CB054CEF846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B229F10-C3B5-904F-A29E-FA362EA355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CC7FC7-3CFF-4245-BD54-1F196AFD20D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901F98-E218-A147-9CDA-C9691430BD67}"/>
              </a:ext>
            </a:extLst>
          </p:cNvPr>
          <p:cNvSpPr>
            <a:spLocks noGrp="1"/>
          </p:cNvSpPr>
          <p:nvPr>
            <p:ph type="dt" sz="half" idx="10"/>
          </p:nvPr>
        </p:nvSpPr>
        <p:spPr/>
        <p:txBody>
          <a:bodyPr/>
          <a:lstStyle/>
          <a:p>
            <a:fld id="{65E9A203-444C-9B4B-8E1D-CB4391A60461}" type="datetimeFigureOut">
              <a:rPr lang="en-US" smtClean="0"/>
              <a:t>9/28/2021</a:t>
            </a:fld>
            <a:endParaRPr lang="en-US"/>
          </a:p>
        </p:txBody>
      </p:sp>
      <p:sp>
        <p:nvSpPr>
          <p:cNvPr id="8" name="Footer Placeholder 7">
            <a:extLst>
              <a:ext uri="{FF2B5EF4-FFF2-40B4-BE49-F238E27FC236}">
                <a16:creationId xmlns:a16="http://schemas.microsoft.com/office/drawing/2014/main" id="{33F4CF16-E239-0548-8C89-75F6527966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AE31858-1478-3A4E-9DD7-389D77061336}"/>
              </a:ext>
            </a:extLst>
          </p:cNvPr>
          <p:cNvSpPr>
            <a:spLocks noGrp="1"/>
          </p:cNvSpPr>
          <p:nvPr>
            <p:ph type="sldNum" sz="quarter" idx="12"/>
          </p:nvPr>
        </p:nvSpPr>
        <p:spPr/>
        <p:txBody>
          <a:bodyPr/>
          <a:lstStyle/>
          <a:p>
            <a:fld id="{14084D56-1966-B443-B90D-30669812D499}" type="slidenum">
              <a:rPr lang="en-US" smtClean="0"/>
              <a:t>‹#›</a:t>
            </a:fld>
            <a:endParaRPr lang="en-US"/>
          </a:p>
        </p:txBody>
      </p:sp>
    </p:spTree>
    <p:extLst>
      <p:ext uri="{BB962C8B-B14F-4D97-AF65-F5344CB8AC3E}">
        <p14:creationId xmlns:p14="http://schemas.microsoft.com/office/powerpoint/2010/main" val="16821932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AD817-A316-E14E-B9C7-B2FA23DDFE3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353EE2C-9BAF-B744-A0F9-C62D6AF59387}"/>
              </a:ext>
            </a:extLst>
          </p:cNvPr>
          <p:cNvSpPr>
            <a:spLocks noGrp="1"/>
          </p:cNvSpPr>
          <p:nvPr>
            <p:ph type="dt" sz="half" idx="10"/>
          </p:nvPr>
        </p:nvSpPr>
        <p:spPr/>
        <p:txBody>
          <a:bodyPr/>
          <a:lstStyle/>
          <a:p>
            <a:fld id="{65E9A203-444C-9B4B-8E1D-CB4391A60461}" type="datetimeFigureOut">
              <a:rPr lang="en-US" smtClean="0"/>
              <a:t>9/28/2021</a:t>
            </a:fld>
            <a:endParaRPr lang="en-US"/>
          </a:p>
        </p:txBody>
      </p:sp>
      <p:sp>
        <p:nvSpPr>
          <p:cNvPr id="4" name="Footer Placeholder 3">
            <a:extLst>
              <a:ext uri="{FF2B5EF4-FFF2-40B4-BE49-F238E27FC236}">
                <a16:creationId xmlns:a16="http://schemas.microsoft.com/office/drawing/2014/main" id="{6BA71967-EFFE-664A-88F8-8A2ED68FE0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7137E01-C90A-0548-9842-6AB216EEE152}"/>
              </a:ext>
            </a:extLst>
          </p:cNvPr>
          <p:cNvSpPr>
            <a:spLocks noGrp="1"/>
          </p:cNvSpPr>
          <p:nvPr>
            <p:ph type="sldNum" sz="quarter" idx="12"/>
          </p:nvPr>
        </p:nvSpPr>
        <p:spPr/>
        <p:txBody>
          <a:bodyPr/>
          <a:lstStyle/>
          <a:p>
            <a:fld id="{14084D56-1966-B443-B90D-30669812D499}" type="slidenum">
              <a:rPr lang="en-US" smtClean="0"/>
              <a:t>‹#›</a:t>
            </a:fld>
            <a:endParaRPr lang="en-US"/>
          </a:p>
        </p:txBody>
      </p:sp>
    </p:spTree>
    <p:extLst>
      <p:ext uri="{BB962C8B-B14F-4D97-AF65-F5344CB8AC3E}">
        <p14:creationId xmlns:p14="http://schemas.microsoft.com/office/powerpoint/2010/main" val="12256657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292EAC-3B4A-614C-8815-427E2A6E0F0D}"/>
              </a:ext>
            </a:extLst>
          </p:cNvPr>
          <p:cNvSpPr>
            <a:spLocks noGrp="1"/>
          </p:cNvSpPr>
          <p:nvPr>
            <p:ph type="dt" sz="half" idx="10"/>
          </p:nvPr>
        </p:nvSpPr>
        <p:spPr/>
        <p:txBody>
          <a:bodyPr/>
          <a:lstStyle/>
          <a:p>
            <a:fld id="{65E9A203-444C-9B4B-8E1D-CB4391A60461}" type="datetimeFigureOut">
              <a:rPr lang="en-US" smtClean="0"/>
              <a:t>9/28/2021</a:t>
            </a:fld>
            <a:endParaRPr lang="en-US"/>
          </a:p>
        </p:txBody>
      </p:sp>
      <p:sp>
        <p:nvSpPr>
          <p:cNvPr id="3" name="Footer Placeholder 2">
            <a:extLst>
              <a:ext uri="{FF2B5EF4-FFF2-40B4-BE49-F238E27FC236}">
                <a16:creationId xmlns:a16="http://schemas.microsoft.com/office/drawing/2014/main" id="{7B06A190-4391-DD45-ACC3-6576838A73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D40D8A-854D-A948-B160-AF16B5E15A01}"/>
              </a:ext>
            </a:extLst>
          </p:cNvPr>
          <p:cNvSpPr>
            <a:spLocks noGrp="1"/>
          </p:cNvSpPr>
          <p:nvPr>
            <p:ph type="sldNum" sz="quarter" idx="12"/>
          </p:nvPr>
        </p:nvSpPr>
        <p:spPr/>
        <p:txBody>
          <a:bodyPr/>
          <a:lstStyle/>
          <a:p>
            <a:fld id="{14084D56-1966-B443-B90D-30669812D499}" type="slidenum">
              <a:rPr lang="en-US" smtClean="0"/>
              <a:t>‹#›</a:t>
            </a:fld>
            <a:endParaRPr lang="en-US"/>
          </a:p>
        </p:txBody>
      </p:sp>
    </p:spTree>
    <p:extLst>
      <p:ext uri="{BB962C8B-B14F-4D97-AF65-F5344CB8AC3E}">
        <p14:creationId xmlns:p14="http://schemas.microsoft.com/office/powerpoint/2010/main" val="37522790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6896-B2ED-F145-A9CB-2999E3CD9B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B907E4-784F-204C-9C9E-ADE69E3CB6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A60004-7AB2-C143-B41F-02875E740F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8B6CFC-4CFC-FE49-BF5C-28CA0F9E1DB0}"/>
              </a:ext>
            </a:extLst>
          </p:cNvPr>
          <p:cNvSpPr>
            <a:spLocks noGrp="1"/>
          </p:cNvSpPr>
          <p:nvPr>
            <p:ph type="dt" sz="half" idx="10"/>
          </p:nvPr>
        </p:nvSpPr>
        <p:spPr/>
        <p:txBody>
          <a:bodyPr/>
          <a:lstStyle/>
          <a:p>
            <a:fld id="{65E9A203-444C-9B4B-8E1D-CB4391A60461}" type="datetimeFigureOut">
              <a:rPr lang="en-US" smtClean="0"/>
              <a:t>9/28/2021</a:t>
            </a:fld>
            <a:endParaRPr lang="en-US"/>
          </a:p>
        </p:txBody>
      </p:sp>
      <p:sp>
        <p:nvSpPr>
          <p:cNvPr id="6" name="Footer Placeholder 5">
            <a:extLst>
              <a:ext uri="{FF2B5EF4-FFF2-40B4-BE49-F238E27FC236}">
                <a16:creationId xmlns:a16="http://schemas.microsoft.com/office/drawing/2014/main" id="{D18BD285-6BFF-CB45-969A-598A9F1987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052E5E-98BE-BC4C-AB68-C0EB5FB4A276}"/>
              </a:ext>
            </a:extLst>
          </p:cNvPr>
          <p:cNvSpPr>
            <a:spLocks noGrp="1"/>
          </p:cNvSpPr>
          <p:nvPr>
            <p:ph type="sldNum" sz="quarter" idx="12"/>
          </p:nvPr>
        </p:nvSpPr>
        <p:spPr/>
        <p:txBody>
          <a:bodyPr/>
          <a:lstStyle/>
          <a:p>
            <a:fld id="{14084D56-1966-B443-B90D-30669812D499}" type="slidenum">
              <a:rPr lang="en-US" smtClean="0"/>
              <a:t>‹#›</a:t>
            </a:fld>
            <a:endParaRPr lang="en-US"/>
          </a:p>
        </p:txBody>
      </p:sp>
    </p:spTree>
    <p:extLst>
      <p:ext uri="{BB962C8B-B14F-4D97-AF65-F5344CB8AC3E}">
        <p14:creationId xmlns:p14="http://schemas.microsoft.com/office/powerpoint/2010/main" val="31036718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C50DB-264C-DE4B-A235-F9EA19C48C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28B3878-CFE0-F84E-BE68-0E791A7E94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15877B2-6EFD-9D47-9757-B45A5BBDD0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433E4B-7770-A44F-9965-6FFA7F8185FA}"/>
              </a:ext>
            </a:extLst>
          </p:cNvPr>
          <p:cNvSpPr>
            <a:spLocks noGrp="1"/>
          </p:cNvSpPr>
          <p:nvPr>
            <p:ph type="dt" sz="half" idx="10"/>
          </p:nvPr>
        </p:nvSpPr>
        <p:spPr/>
        <p:txBody>
          <a:bodyPr/>
          <a:lstStyle/>
          <a:p>
            <a:fld id="{65E9A203-444C-9B4B-8E1D-CB4391A60461}" type="datetimeFigureOut">
              <a:rPr lang="en-US" smtClean="0"/>
              <a:t>9/28/2021</a:t>
            </a:fld>
            <a:endParaRPr lang="en-US"/>
          </a:p>
        </p:txBody>
      </p:sp>
      <p:sp>
        <p:nvSpPr>
          <p:cNvPr id="6" name="Footer Placeholder 5">
            <a:extLst>
              <a:ext uri="{FF2B5EF4-FFF2-40B4-BE49-F238E27FC236}">
                <a16:creationId xmlns:a16="http://schemas.microsoft.com/office/drawing/2014/main" id="{DA9C3AB7-06C2-4B46-99AD-3C78DFC607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2D69F8-6DC5-174C-9C0C-CA665885D85A}"/>
              </a:ext>
            </a:extLst>
          </p:cNvPr>
          <p:cNvSpPr>
            <a:spLocks noGrp="1"/>
          </p:cNvSpPr>
          <p:nvPr>
            <p:ph type="sldNum" sz="quarter" idx="12"/>
          </p:nvPr>
        </p:nvSpPr>
        <p:spPr/>
        <p:txBody>
          <a:bodyPr/>
          <a:lstStyle/>
          <a:p>
            <a:fld id="{14084D56-1966-B443-B90D-30669812D499}" type="slidenum">
              <a:rPr lang="en-US" smtClean="0"/>
              <a:t>‹#›</a:t>
            </a:fld>
            <a:endParaRPr lang="en-US"/>
          </a:p>
        </p:txBody>
      </p:sp>
    </p:spTree>
    <p:extLst>
      <p:ext uri="{BB962C8B-B14F-4D97-AF65-F5344CB8AC3E}">
        <p14:creationId xmlns:p14="http://schemas.microsoft.com/office/powerpoint/2010/main" val="1467692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tx2"/>
        </a:solidFill>
        <a:effectLst/>
      </p:bgPr>
    </p:bg>
    <p:spTree>
      <p:nvGrpSpPr>
        <p:cNvPr id="1" name=""/>
        <p:cNvGrpSpPr/>
        <p:nvPr/>
      </p:nvGrpSpPr>
      <p:grpSpPr>
        <a:xfrm>
          <a:off x="0" y="0"/>
          <a:ext cx="0" cy="0"/>
          <a:chOff x="0" y="0"/>
          <a:chExt cx="0" cy="0"/>
        </a:xfrm>
      </p:grpSpPr>
      <p:pic>
        <p:nvPicPr>
          <p:cNvPr id="5" name="Background">
            <a:extLst>
              <a:ext uri="{FF2B5EF4-FFF2-40B4-BE49-F238E27FC236}">
                <a16:creationId xmlns:a16="http://schemas.microsoft.com/office/drawing/2014/main" id="{54AB28DA-8311-4C87-A270-A26F9574C96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grpSp>
        <p:nvGrpSpPr>
          <p:cNvPr id="26" name="Nationwide logo" descr="Nationwide is on your side">
            <a:extLst>
              <a:ext uri="{FF2B5EF4-FFF2-40B4-BE49-F238E27FC236}">
                <a16:creationId xmlns:a16="http://schemas.microsoft.com/office/drawing/2014/main" id="{746CECC4-0A48-724D-9DE8-9BE917B1CCF3}"/>
              </a:ext>
            </a:extLst>
          </p:cNvPr>
          <p:cNvGrpSpPr>
            <a:grpSpLocks noChangeAspect="1"/>
          </p:cNvGrpSpPr>
          <p:nvPr userDrawn="1"/>
        </p:nvGrpSpPr>
        <p:grpSpPr bwMode="auto">
          <a:xfrm>
            <a:off x="9483954" y="4094268"/>
            <a:ext cx="1991009" cy="1986618"/>
            <a:chOff x="2464" y="1494"/>
            <a:chExt cx="2267" cy="2262"/>
          </a:xfrm>
          <a:solidFill>
            <a:schemeClr val="bg1"/>
          </a:solidFill>
        </p:grpSpPr>
        <p:sp>
          <p:nvSpPr>
            <p:cNvPr id="27" name="Oval 26">
              <a:extLst>
                <a:ext uri="{FF2B5EF4-FFF2-40B4-BE49-F238E27FC236}">
                  <a16:creationId xmlns:a16="http://schemas.microsoft.com/office/drawing/2014/main" id="{500EB822-4111-2847-B3A2-1359C1D5DA7E}"/>
                </a:ext>
              </a:extLst>
            </p:cNvPr>
            <p:cNvSpPr>
              <a:spLocks noChangeArrowheads="1"/>
            </p:cNvSpPr>
            <p:nvPr userDrawn="1"/>
          </p:nvSpPr>
          <p:spPr bwMode="auto">
            <a:xfrm>
              <a:off x="3170" y="3451"/>
              <a:ext cx="70" cy="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Oval 27">
              <a:extLst>
                <a:ext uri="{FF2B5EF4-FFF2-40B4-BE49-F238E27FC236}">
                  <a16:creationId xmlns:a16="http://schemas.microsoft.com/office/drawing/2014/main" id="{19422B8E-4042-CB44-9F86-7E9AD2FC0571}"/>
                </a:ext>
              </a:extLst>
            </p:cNvPr>
            <p:cNvSpPr>
              <a:spLocks noChangeArrowheads="1"/>
            </p:cNvSpPr>
            <p:nvPr userDrawn="1"/>
          </p:nvSpPr>
          <p:spPr bwMode="auto">
            <a:xfrm>
              <a:off x="4070" y="3451"/>
              <a:ext cx="71" cy="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 name="Freeform 28">
              <a:extLst>
                <a:ext uri="{FF2B5EF4-FFF2-40B4-BE49-F238E27FC236}">
                  <a16:creationId xmlns:a16="http://schemas.microsoft.com/office/drawing/2014/main" id="{4EEF6F4E-A015-DF4B-940D-0C781730157B}"/>
                </a:ext>
              </a:extLst>
            </p:cNvPr>
            <p:cNvSpPr>
              <a:spLocks noEditPoints="1"/>
            </p:cNvSpPr>
            <p:nvPr userDrawn="1"/>
          </p:nvSpPr>
          <p:spPr bwMode="auto">
            <a:xfrm>
              <a:off x="2771" y="3538"/>
              <a:ext cx="191" cy="218"/>
            </a:xfrm>
            <a:custGeom>
              <a:avLst/>
              <a:gdLst>
                <a:gd name="T0" fmla="*/ 770 w 770"/>
                <a:gd name="T1" fmla="*/ 353 h 881"/>
                <a:gd name="T2" fmla="*/ 770 w 770"/>
                <a:gd name="T3" fmla="*/ 857 h 881"/>
                <a:gd name="T4" fmla="*/ 550 w 770"/>
                <a:gd name="T5" fmla="*/ 857 h 881"/>
                <a:gd name="T6" fmla="*/ 550 w 770"/>
                <a:gd name="T7" fmla="*/ 772 h 881"/>
                <a:gd name="T8" fmla="*/ 310 w 770"/>
                <a:gd name="T9" fmla="*/ 876 h 881"/>
                <a:gd name="T10" fmla="*/ 0 w 770"/>
                <a:gd name="T11" fmla="*/ 617 h 881"/>
                <a:gd name="T12" fmla="*/ 514 w 770"/>
                <a:gd name="T13" fmla="*/ 320 h 881"/>
                <a:gd name="T14" fmla="*/ 543 w 770"/>
                <a:gd name="T15" fmla="*/ 320 h 881"/>
                <a:gd name="T16" fmla="*/ 379 w 770"/>
                <a:gd name="T17" fmla="*/ 190 h 881"/>
                <a:gd name="T18" fmla="*/ 155 w 770"/>
                <a:gd name="T19" fmla="*/ 270 h 881"/>
                <a:gd name="T20" fmla="*/ 22 w 770"/>
                <a:gd name="T21" fmla="*/ 137 h 881"/>
                <a:gd name="T22" fmla="*/ 385 w 770"/>
                <a:gd name="T23" fmla="*/ 0 h 881"/>
                <a:gd name="T24" fmla="*/ 682 w 770"/>
                <a:gd name="T25" fmla="*/ 91 h 881"/>
                <a:gd name="T26" fmla="*/ 770 w 770"/>
                <a:gd name="T27" fmla="*/ 353 h 881"/>
                <a:gd name="T28" fmla="*/ 543 w 770"/>
                <a:gd name="T29" fmla="*/ 493 h 881"/>
                <a:gd name="T30" fmla="*/ 521 w 770"/>
                <a:gd name="T31" fmla="*/ 493 h 881"/>
                <a:gd name="T32" fmla="*/ 326 w 770"/>
                <a:gd name="T33" fmla="*/ 516 h 881"/>
                <a:gd name="T34" fmla="*/ 241 w 770"/>
                <a:gd name="T35" fmla="*/ 602 h 881"/>
                <a:gd name="T36" fmla="*/ 356 w 770"/>
                <a:gd name="T37" fmla="*/ 689 h 881"/>
                <a:gd name="T38" fmla="*/ 543 w 770"/>
                <a:gd name="T39" fmla="*/ 519 h 881"/>
                <a:gd name="T40" fmla="*/ 543 w 770"/>
                <a:gd name="T41" fmla="*/ 493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0" h="881">
                  <a:moveTo>
                    <a:pt x="770" y="353"/>
                  </a:moveTo>
                  <a:cubicBezTo>
                    <a:pt x="770" y="857"/>
                    <a:pt x="770" y="857"/>
                    <a:pt x="770" y="857"/>
                  </a:cubicBezTo>
                  <a:cubicBezTo>
                    <a:pt x="550" y="857"/>
                    <a:pt x="550" y="857"/>
                    <a:pt x="550" y="857"/>
                  </a:cubicBezTo>
                  <a:cubicBezTo>
                    <a:pt x="550" y="772"/>
                    <a:pt x="550" y="772"/>
                    <a:pt x="550" y="772"/>
                  </a:cubicBezTo>
                  <a:cubicBezTo>
                    <a:pt x="492" y="834"/>
                    <a:pt x="421" y="873"/>
                    <a:pt x="310" y="876"/>
                  </a:cubicBezTo>
                  <a:cubicBezTo>
                    <a:pt x="137" y="881"/>
                    <a:pt x="0" y="775"/>
                    <a:pt x="0" y="617"/>
                  </a:cubicBezTo>
                  <a:cubicBezTo>
                    <a:pt x="0" y="373"/>
                    <a:pt x="260" y="320"/>
                    <a:pt x="514" y="320"/>
                  </a:cubicBezTo>
                  <a:cubicBezTo>
                    <a:pt x="543" y="320"/>
                    <a:pt x="543" y="320"/>
                    <a:pt x="543" y="320"/>
                  </a:cubicBezTo>
                  <a:cubicBezTo>
                    <a:pt x="543" y="252"/>
                    <a:pt x="513" y="190"/>
                    <a:pt x="379" y="190"/>
                  </a:cubicBezTo>
                  <a:cubicBezTo>
                    <a:pt x="287" y="190"/>
                    <a:pt x="210" y="219"/>
                    <a:pt x="155" y="270"/>
                  </a:cubicBezTo>
                  <a:cubicBezTo>
                    <a:pt x="22" y="137"/>
                    <a:pt x="22" y="137"/>
                    <a:pt x="22" y="137"/>
                  </a:cubicBezTo>
                  <a:cubicBezTo>
                    <a:pt x="113" y="46"/>
                    <a:pt x="242" y="0"/>
                    <a:pt x="385" y="0"/>
                  </a:cubicBezTo>
                  <a:cubicBezTo>
                    <a:pt x="526" y="0"/>
                    <a:pt x="604" y="20"/>
                    <a:pt x="682" y="91"/>
                  </a:cubicBezTo>
                  <a:cubicBezTo>
                    <a:pt x="757" y="158"/>
                    <a:pt x="770" y="283"/>
                    <a:pt x="770" y="353"/>
                  </a:cubicBezTo>
                  <a:moveTo>
                    <a:pt x="543" y="493"/>
                  </a:moveTo>
                  <a:cubicBezTo>
                    <a:pt x="521" y="493"/>
                    <a:pt x="521" y="493"/>
                    <a:pt x="521" y="493"/>
                  </a:cubicBezTo>
                  <a:cubicBezTo>
                    <a:pt x="484" y="493"/>
                    <a:pt x="394" y="498"/>
                    <a:pt x="326" y="516"/>
                  </a:cubicBezTo>
                  <a:cubicBezTo>
                    <a:pt x="280" y="529"/>
                    <a:pt x="241" y="560"/>
                    <a:pt x="241" y="602"/>
                  </a:cubicBezTo>
                  <a:cubicBezTo>
                    <a:pt x="241" y="663"/>
                    <a:pt x="301" y="689"/>
                    <a:pt x="356" y="689"/>
                  </a:cubicBezTo>
                  <a:cubicBezTo>
                    <a:pt x="473" y="689"/>
                    <a:pt x="543" y="615"/>
                    <a:pt x="543" y="519"/>
                  </a:cubicBezTo>
                  <a:lnTo>
                    <a:pt x="543" y="4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Freeform 29">
              <a:extLst>
                <a:ext uri="{FF2B5EF4-FFF2-40B4-BE49-F238E27FC236}">
                  <a16:creationId xmlns:a16="http://schemas.microsoft.com/office/drawing/2014/main" id="{33E57ED8-1DDF-334D-BC51-56C7A35A5D58}"/>
                </a:ext>
              </a:extLst>
            </p:cNvPr>
            <p:cNvSpPr>
              <a:spLocks/>
            </p:cNvSpPr>
            <p:nvPr userDrawn="1"/>
          </p:nvSpPr>
          <p:spPr bwMode="auto">
            <a:xfrm>
              <a:off x="2983" y="3477"/>
              <a:ext cx="154" cy="278"/>
            </a:xfrm>
            <a:custGeom>
              <a:avLst/>
              <a:gdLst>
                <a:gd name="T0" fmla="*/ 401 w 622"/>
                <a:gd name="T1" fmla="*/ 264 h 1120"/>
                <a:gd name="T2" fmla="*/ 401 w 622"/>
                <a:gd name="T3" fmla="*/ 0 h 1120"/>
                <a:gd name="T4" fmla="*/ 163 w 622"/>
                <a:gd name="T5" fmla="*/ 0 h 1120"/>
                <a:gd name="T6" fmla="*/ 163 w 622"/>
                <a:gd name="T7" fmla="*/ 264 h 1120"/>
                <a:gd name="T8" fmla="*/ 0 w 622"/>
                <a:gd name="T9" fmla="*/ 264 h 1120"/>
                <a:gd name="T10" fmla="*/ 0 w 622"/>
                <a:gd name="T11" fmla="*/ 463 h 1120"/>
                <a:gd name="T12" fmla="*/ 163 w 622"/>
                <a:gd name="T13" fmla="*/ 463 h 1120"/>
                <a:gd name="T14" fmla="*/ 163 w 622"/>
                <a:gd name="T15" fmla="*/ 818 h 1120"/>
                <a:gd name="T16" fmla="*/ 231 w 622"/>
                <a:gd name="T17" fmla="*/ 1055 h 1120"/>
                <a:gd name="T18" fmla="*/ 444 w 622"/>
                <a:gd name="T19" fmla="*/ 1120 h 1120"/>
                <a:gd name="T20" fmla="*/ 622 w 622"/>
                <a:gd name="T21" fmla="*/ 1086 h 1120"/>
                <a:gd name="T22" fmla="*/ 622 w 622"/>
                <a:gd name="T23" fmla="*/ 898 h 1120"/>
                <a:gd name="T24" fmla="*/ 494 w 622"/>
                <a:gd name="T25" fmla="*/ 915 h 1120"/>
                <a:gd name="T26" fmla="*/ 401 w 622"/>
                <a:gd name="T27" fmla="*/ 807 h 1120"/>
                <a:gd name="T28" fmla="*/ 401 w 622"/>
                <a:gd name="T29" fmla="*/ 463 h 1120"/>
                <a:gd name="T30" fmla="*/ 622 w 622"/>
                <a:gd name="T31" fmla="*/ 463 h 1120"/>
                <a:gd name="T32" fmla="*/ 622 w 622"/>
                <a:gd name="T33" fmla="*/ 264 h 1120"/>
                <a:gd name="T34" fmla="*/ 401 w 622"/>
                <a:gd name="T35" fmla="*/ 26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2" h="1120">
                  <a:moveTo>
                    <a:pt x="401" y="264"/>
                  </a:moveTo>
                  <a:cubicBezTo>
                    <a:pt x="401" y="0"/>
                    <a:pt x="401" y="0"/>
                    <a:pt x="401" y="0"/>
                  </a:cubicBezTo>
                  <a:cubicBezTo>
                    <a:pt x="163" y="0"/>
                    <a:pt x="163" y="0"/>
                    <a:pt x="163" y="0"/>
                  </a:cubicBezTo>
                  <a:cubicBezTo>
                    <a:pt x="163" y="264"/>
                    <a:pt x="163" y="264"/>
                    <a:pt x="163" y="264"/>
                  </a:cubicBezTo>
                  <a:cubicBezTo>
                    <a:pt x="0" y="264"/>
                    <a:pt x="0" y="264"/>
                    <a:pt x="0" y="264"/>
                  </a:cubicBezTo>
                  <a:cubicBezTo>
                    <a:pt x="0" y="463"/>
                    <a:pt x="0" y="463"/>
                    <a:pt x="0" y="463"/>
                  </a:cubicBezTo>
                  <a:cubicBezTo>
                    <a:pt x="163" y="463"/>
                    <a:pt x="163" y="463"/>
                    <a:pt x="163" y="463"/>
                  </a:cubicBezTo>
                  <a:cubicBezTo>
                    <a:pt x="163" y="818"/>
                    <a:pt x="163" y="818"/>
                    <a:pt x="163" y="818"/>
                  </a:cubicBezTo>
                  <a:cubicBezTo>
                    <a:pt x="163" y="937"/>
                    <a:pt x="184" y="1008"/>
                    <a:pt x="231" y="1055"/>
                  </a:cubicBezTo>
                  <a:cubicBezTo>
                    <a:pt x="276" y="1099"/>
                    <a:pt x="343" y="1120"/>
                    <a:pt x="444" y="1120"/>
                  </a:cubicBezTo>
                  <a:cubicBezTo>
                    <a:pt x="508" y="1120"/>
                    <a:pt x="572" y="1108"/>
                    <a:pt x="622" y="1086"/>
                  </a:cubicBezTo>
                  <a:cubicBezTo>
                    <a:pt x="622" y="898"/>
                    <a:pt x="622" y="898"/>
                    <a:pt x="622" y="898"/>
                  </a:cubicBezTo>
                  <a:cubicBezTo>
                    <a:pt x="592" y="908"/>
                    <a:pt x="549" y="915"/>
                    <a:pt x="494" y="915"/>
                  </a:cubicBezTo>
                  <a:cubicBezTo>
                    <a:pt x="420" y="915"/>
                    <a:pt x="401" y="874"/>
                    <a:pt x="401" y="807"/>
                  </a:cubicBezTo>
                  <a:cubicBezTo>
                    <a:pt x="401" y="463"/>
                    <a:pt x="401" y="463"/>
                    <a:pt x="401" y="463"/>
                  </a:cubicBezTo>
                  <a:cubicBezTo>
                    <a:pt x="622" y="463"/>
                    <a:pt x="622" y="463"/>
                    <a:pt x="622" y="463"/>
                  </a:cubicBezTo>
                  <a:cubicBezTo>
                    <a:pt x="622" y="264"/>
                    <a:pt x="622" y="264"/>
                    <a:pt x="622" y="264"/>
                  </a:cubicBezTo>
                  <a:lnTo>
                    <a:pt x="401"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30">
              <a:extLst>
                <a:ext uri="{FF2B5EF4-FFF2-40B4-BE49-F238E27FC236}">
                  <a16:creationId xmlns:a16="http://schemas.microsoft.com/office/drawing/2014/main" id="{A2091A0A-1651-184C-B7E6-735099B4FAB3}"/>
                </a:ext>
              </a:extLst>
            </p:cNvPr>
            <p:cNvSpPr>
              <a:spLocks noEditPoints="1"/>
            </p:cNvSpPr>
            <p:nvPr userDrawn="1"/>
          </p:nvSpPr>
          <p:spPr bwMode="auto">
            <a:xfrm>
              <a:off x="4426" y="3538"/>
              <a:ext cx="213" cy="217"/>
            </a:xfrm>
            <a:custGeom>
              <a:avLst/>
              <a:gdLst>
                <a:gd name="T0" fmla="*/ 857 w 857"/>
                <a:gd name="T1" fmla="*/ 453 h 876"/>
                <a:gd name="T2" fmla="*/ 857 w 857"/>
                <a:gd name="T3" fmla="*/ 516 h 876"/>
                <a:gd name="T4" fmla="*/ 244 w 857"/>
                <a:gd name="T5" fmla="*/ 516 h 876"/>
                <a:gd name="T6" fmla="*/ 459 w 857"/>
                <a:gd name="T7" fmla="*/ 680 h 876"/>
                <a:gd name="T8" fmla="*/ 678 w 857"/>
                <a:gd name="T9" fmla="*/ 583 h 876"/>
                <a:gd name="T10" fmla="*/ 829 w 857"/>
                <a:gd name="T11" fmla="*/ 693 h 876"/>
                <a:gd name="T12" fmla="*/ 463 w 857"/>
                <a:gd name="T13" fmla="*/ 876 h 876"/>
                <a:gd name="T14" fmla="*/ 0 w 857"/>
                <a:gd name="T15" fmla="*/ 438 h 876"/>
                <a:gd name="T16" fmla="*/ 433 w 857"/>
                <a:gd name="T17" fmla="*/ 0 h 876"/>
                <a:gd name="T18" fmla="*/ 857 w 857"/>
                <a:gd name="T19" fmla="*/ 453 h 876"/>
                <a:gd name="T20" fmla="*/ 605 w 857"/>
                <a:gd name="T21" fmla="*/ 345 h 876"/>
                <a:gd name="T22" fmla="*/ 425 w 857"/>
                <a:gd name="T23" fmla="*/ 189 h 876"/>
                <a:gd name="T24" fmla="*/ 245 w 857"/>
                <a:gd name="T25" fmla="*/ 345 h 876"/>
                <a:gd name="T26" fmla="*/ 605 w 857"/>
                <a:gd name="T27" fmla="*/ 345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7" h="876">
                  <a:moveTo>
                    <a:pt x="857" y="453"/>
                  </a:moveTo>
                  <a:cubicBezTo>
                    <a:pt x="857" y="516"/>
                    <a:pt x="857" y="516"/>
                    <a:pt x="857" y="516"/>
                  </a:cubicBezTo>
                  <a:cubicBezTo>
                    <a:pt x="244" y="516"/>
                    <a:pt x="244" y="516"/>
                    <a:pt x="244" y="516"/>
                  </a:cubicBezTo>
                  <a:cubicBezTo>
                    <a:pt x="249" y="602"/>
                    <a:pt x="345" y="675"/>
                    <a:pt x="459" y="680"/>
                  </a:cubicBezTo>
                  <a:cubicBezTo>
                    <a:pt x="565" y="684"/>
                    <a:pt x="623" y="642"/>
                    <a:pt x="678" y="583"/>
                  </a:cubicBezTo>
                  <a:cubicBezTo>
                    <a:pt x="829" y="693"/>
                    <a:pt x="829" y="693"/>
                    <a:pt x="829" y="693"/>
                  </a:cubicBezTo>
                  <a:cubicBezTo>
                    <a:pt x="737" y="809"/>
                    <a:pt x="624" y="876"/>
                    <a:pt x="463" y="876"/>
                  </a:cubicBezTo>
                  <a:cubicBezTo>
                    <a:pt x="208" y="876"/>
                    <a:pt x="0" y="718"/>
                    <a:pt x="0" y="438"/>
                  </a:cubicBezTo>
                  <a:cubicBezTo>
                    <a:pt x="0" y="215"/>
                    <a:pt x="139" y="0"/>
                    <a:pt x="433" y="0"/>
                  </a:cubicBezTo>
                  <a:cubicBezTo>
                    <a:pt x="736" y="0"/>
                    <a:pt x="857" y="235"/>
                    <a:pt x="857" y="453"/>
                  </a:cubicBezTo>
                  <a:moveTo>
                    <a:pt x="605" y="345"/>
                  </a:moveTo>
                  <a:cubicBezTo>
                    <a:pt x="594" y="254"/>
                    <a:pt x="544" y="187"/>
                    <a:pt x="425" y="189"/>
                  </a:cubicBezTo>
                  <a:cubicBezTo>
                    <a:pt x="324" y="191"/>
                    <a:pt x="256" y="259"/>
                    <a:pt x="245" y="345"/>
                  </a:cubicBezTo>
                  <a:lnTo>
                    <a:pt x="605" y="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31">
              <a:extLst>
                <a:ext uri="{FF2B5EF4-FFF2-40B4-BE49-F238E27FC236}">
                  <a16:creationId xmlns:a16="http://schemas.microsoft.com/office/drawing/2014/main" id="{B305946B-C562-4B4E-9AC0-91E41860A4F6}"/>
                </a:ext>
              </a:extLst>
            </p:cNvPr>
            <p:cNvSpPr>
              <a:spLocks/>
            </p:cNvSpPr>
            <p:nvPr userDrawn="1"/>
          </p:nvSpPr>
          <p:spPr bwMode="auto">
            <a:xfrm>
              <a:off x="2464" y="3449"/>
              <a:ext cx="272" cy="301"/>
            </a:xfrm>
            <a:custGeom>
              <a:avLst/>
              <a:gdLst>
                <a:gd name="T0" fmla="*/ 207 w 272"/>
                <a:gd name="T1" fmla="*/ 0 h 301"/>
                <a:gd name="T2" fmla="*/ 207 w 272"/>
                <a:gd name="T3" fmla="*/ 204 h 301"/>
                <a:gd name="T4" fmla="*/ 80 w 272"/>
                <a:gd name="T5" fmla="*/ 0 h 301"/>
                <a:gd name="T6" fmla="*/ 0 w 272"/>
                <a:gd name="T7" fmla="*/ 0 h 301"/>
                <a:gd name="T8" fmla="*/ 0 w 272"/>
                <a:gd name="T9" fmla="*/ 301 h 301"/>
                <a:gd name="T10" fmla="*/ 65 w 272"/>
                <a:gd name="T11" fmla="*/ 301 h 301"/>
                <a:gd name="T12" fmla="*/ 65 w 272"/>
                <a:gd name="T13" fmla="*/ 90 h 301"/>
                <a:gd name="T14" fmla="*/ 196 w 272"/>
                <a:gd name="T15" fmla="*/ 301 h 301"/>
                <a:gd name="T16" fmla="*/ 272 w 272"/>
                <a:gd name="T17" fmla="*/ 301 h 301"/>
                <a:gd name="T18" fmla="*/ 272 w 272"/>
                <a:gd name="T19" fmla="*/ 0 h 301"/>
                <a:gd name="T20" fmla="*/ 207 w 272"/>
                <a:gd name="T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2" h="301">
                  <a:moveTo>
                    <a:pt x="207" y="0"/>
                  </a:moveTo>
                  <a:lnTo>
                    <a:pt x="207" y="204"/>
                  </a:lnTo>
                  <a:lnTo>
                    <a:pt x="80" y="0"/>
                  </a:lnTo>
                  <a:lnTo>
                    <a:pt x="0" y="0"/>
                  </a:lnTo>
                  <a:lnTo>
                    <a:pt x="0" y="301"/>
                  </a:lnTo>
                  <a:lnTo>
                    <a:pt x="65" y="301"/>
                  </a:lnTo>
                  <a:lnTo>
                    <a:pt x="65" y="90"/>
                  </a:lnTo>
                  <a:lnTo>
                    <a:pt x="196" y="301"/>
                  </a:lnTo>
                  <a:lnTo>
                    <a:pt x="272" y="301"/>
                  </a:lnTo>
                  <a:lnTo>
                    <a:pt x="272" y="0"/>
                  </a:lnTo>
                  <a:lnTo>
                    <a:pt x="20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32">
              <a:extLst>
                <a:ext uri="{FF2B5EF4-FFF2-40B4-BE49-F238E27FC236}">
                  <a16:creationId xmlns:a16="http://schemas.microsoft.com/office/drawing/2014/main" id="{FB9DAA7A-7179-D14A-AE50-DEF5D04F4FA9}"/>
                </a:ext>
              </a:extLst>
            </p:cNvPr>
            <p:cNvSpPr>
              <a:spLocks/>
            </p:cNvSpPr>
            <p:nvPr userDrawn="1"/>
          </p:nvSpPr>
          <p:spPr bwMode="auto">
            <a:xfrm>
              <a:off x="3734" y="3543"/>
              <a:ext cx="321" cy="207"/>
            </a:xfrm>
            <a:custGeom>
              <a:avLst/>
              <a:gdLst>
                <a:gd name="T0" fmla="*/ 259 w 321"/>
                <a:gd name="T1" fmla="*/ 0 h 207"/>
                <a:gd name="T2" fmla="*/ 226 w 321"/>
                <a:gd name="T3" fmla="*/ 129 h 207"/>
                <a:gd name="T4" fmla="*/ 192 w 321"/>
                <a:gd name="T5" fmla="*/ 0 h 207"/>
                <a:gd name="T6" fmla="*/ 131 w 321"/>
                <a:gd name="T7" fmla="*/ 0 h 207"/>
                <a:gd name="T8" fmla="*/ 98 w 321"/>
                <a:gd name="T9" fmla="*/ 128 h 207"/>
                <a:gd name="T10" fmla="*/ 65 w 321"/>
                <a:gd name="T11" fmla="*/ 0 h 207"/>
                <a:gd name="T12" fmla="*/ 0 w 321"/>
                <a:gd name="T13" fmla="*/ 0 h 207"/>
                <a:gd name="T14" fmla="*/ 66 w 321"/>
                <a:gd name="T15" fmla="*/ 207 h 207"/>
                <a:gd name="T16" fmla="*/ 125 w 321"/>
                <a:gd name="T17" fmla="*/ 207 h 207"/>
                <a:gd name="T18" fmla="*/ 161 w 321"/>
                <a:gd name="T19" fmla="*/ 77 h 207"/>
                <a:gd name="T20" fmla="*/ 201 w 321"/>
                <a:gd name="T21" fmla="*/ 207 h 207"/>
                <a:gd name="T22" fmla="*/ 255 w 321"/>
                <a:gd name="T23" fmla="*/ 207 h 207"/>
                <a:gd name="T24" fmla="*/ 321 w 321"/>
                <a:gd name="T25" fmla="*/ 0 h 207"/>
                <a:gd name="T26" fmla="*/ 259 w 321"/>
                <a:gd name="T27"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1" h="207">
                  <a:moveTo>
                    <a:pt x="259" y="0"/>
                  </a:moveTo>
                  <a:lnTo>
                    <a:pt x="226" y="129"/>
                  </a:lnTo>
                  <a:lnTo>
                    <a:pt x="192" y="0"/>
                  </a:lnTo>
                  <a:lnTo>
                    <a:pt x="131" y="0"/>
                  </a:lnTo>
                  <a:lnTo>
                    <a:pt x="98" y="128"/>
                  </a:lnTo>
                  <a:lnTo>
                    <a:pt x="65" y="0"/>
                  </a:lnTo>
                  <a:lnTo>
                    <a:pt x="0" y="0"/>
                  </a:lnTo>
                  <a:lnTo>
                    <a:pt x="66" y="207"/>
                  </a:lnTo>
                  <a:lnTo>
                    <a:pt x="125" y="207"/>
                  </a:lnTo>
                  <a:lnTo>
                    <a:pt x="161" y="77"/>
                  </a:lnTo>
                  <a:lnTo>
                    <a:pt x="201" y="207"/>
                  </a:lnTo>
                  <a:lnTo>
                    <a:pt x="255" y="207"/>
                  </a:lnTo>
                  <a:lnTo>
                    <a:pt x="321" y="0"/>
                  </a:lnTo>
                  <a:lnTo>
                    <a:pt x="2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33">
              <a:extLst>
                <a:ext uri="{FF2B5EF4-FFF2-40B4-BE49-F238E27FC236}">
                  <a16:creationId xmlns:a16="http://schemas.microsoft.com/office/drawing/2014/main" id="{BC13DBEE-C770-7041-AFA2-0C237AE02B77}"/>
                </a:ext>
              </a:extLst>
            </p:cNvPr>
            <p:cNvSpPr>
              <a:spLocks/>
            </p:cNvSpPr>
            <p:nvPr userDrawn="1"/>
          </p:nvSpPr>
          <p:spPr bwMode="auto">
            <a:xfrm>
              <a:off x="3175" y="3543"/>
              <a:ext cx="60" cy="207"/>
            </a:xfrm>
            <a:custGeom>
              <a:avLst/>
              <a:gdLst>
                <a:gd name="T0" fmla="*/ 60 w 60"/>
                <a:gd name="T1" fmla="*/ 0 h 207"/>
                <a:gd name="T2" fmla="*/ 0 w 60"/>
                <a:gd name="T3" fmla="*/ 0 h 207"/>
                <a:gd name="T4" fmla="*/ 0 w 60"/>
                <a:gd name="T5" fmla="*/ 106 h 207"/>
                <a:gd name="T6" fmla="*/ 0 w 60"/>
                <a:gd name="T7" fmla="*/ 207 h 207"/>
                <a:gd name="T8" fmla="*/ 60 w 60"/>
                <a:gd name="T9" fmla="*/ 207 h 207"/>
                <a:gd name="T10" fmla="*/ 60 w 60"/>
                <a:gd name="T11" fmla="*/ 106 h 207"/>
                <a:gd name="T12" fmla="*/ 60 w 60"/>
                <a:gd name="T13" fmla="*/ 0 h 207"/>
              </a:gdLst>
              <a:ahLst/>
              <a:cxnLst>
                <a:cxn ang="0">
                  <a:pos x="T0" y="T1"/>
                </a:cxn>
                <a:cxn ang="0">
                  <a:pos x="T2" y="T3"/>
                </a:cxn>
                <a:cxn ang="0">
                  <a:pos x="T4" y="T5"/>
                </a:cxn>
                <a:cxn ang="0">
                  <a:pos x="T6" y="T7"/>
                </a:cxn>
                <a:cxn ang="0">
                  <a:pos x="T8" y="T9"/>
                </a:cxn>
                <a:cxn ang="0">
                  <a:pos x="T10" y="T11"/>
                </a:cxn>
                <a:cxn ang="0">
                  <a:pos x="T12" y="T13"/>
                </a:cxn>
              </a:cxnLst>
              <a:rect l="0" t="0" r="r" b="b"/>
              <a:pathLst>
                <a:path w="60" h="207">
                  <a:moveTo>
                    <a:pt x="60" y="0"/>
                  </a:moveTo>
                  <a:lnTo>
                    <a:pt x="0" y="0"/>
                  </a:lnTo>
                  <a:lnTo>
                    <a:pt x="0" y="106"/>
                  </a:lnTo>
                  <a:lnTo>
                    <a:pt x="0" y="207"/>
                  </a:lnTo>
                  <a:lnTo>
                    <a:pt x="60" y="207"/>
                  </a:lnTo>
                  <a:lnTo>
                    <a:pt x="60" y="106"/>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Freeform 34">
              <a:extLst>
                <a:ext uri="{FF2B5EF4-FFF2-40B4-BE49-F238E27FC236}">
                  <a16:creationId xmlns:a16="http://schemas.microsoft.com/office/drawing/2014/main" id="{25F55F6D-AE97-BC48-8FF0-AD9F705F70D3}"/>
                </a:ext>
              </a:extLst>
            </p:cNvPr>
            <p:cNvSpPr>
              <a:spLocks/>
            </p:cNvSpPr>
            <p:nvPr userDrawn="1"/>
          </p:nvSpPr>
          <p:spPr bwMode="auto">
            <a:xfrm>
              <a:off x="4076" y="3543"/>
              <a:ext cx="59" cy="207"/>
            </a:xfrm>
            <a:custGeom>
              <a:avLst/>
              <a:gdLst>
                <a:gd name="T0" fmla="*/ 59 w 59"/>
                <a:gd name="T1" fmla="*/ 0 h 207"/>
                <a:gd name="T2" fmla="*/ 0 w 59"/>
                <a:gd name="T3" fmla="*/ 0 h 207"/>
                <a:gd name="T4" fmla="*/ 0 w 59"/>
                <a:gd name="T5" fmla="*/ 106 h 207"/>
                <a:gd name="T6" fmla="*/ 0 w 59"/>
                <a:gd name="T7" fmla="*/ 207 h 207"/>
                <a:gd name="T8" fmla="*/ 59 w 59"/>
                <a:gd name="T9" fmla="*/ 207 h 207"/>
                <a:gd name="T10" fmla="*/ 59 w 59"/>
                <a:gd name="T11" fmla="*/ 106 h 207"/>
                <a:gd name="T12" fmla="*/ 59 w 59"/>
                <a:gd name="T13" fmla="*/ 0 h 207"/>
              </a:gdLst>
              <a:ahLst/>
              <a:cxnLst>
                <a:cxn ang="0">
                  <a:pos x="T0" y="T1"/>
                </a:cxn>
                <a:cxn ang="0">
                  <a:pos x="T2" y="T3"/>
                </a:cxn>
                <a:cxn ang="0">
                  <a:pos x="T4" y="T5"/>
                </a:cxn>
                <a:cxn ang="0">
                  <a:pos x="T6" y="T7"/>
                </a:cxn>
                <a:cxn ang="0">
                  <a:pos x="T8" y="T9"/>
                </a:cxn>
                <a:cxn ang="0">
                  <a:pos x="T10" y="T11"/>
                </a:cxn>
                <a:cxn ang="0">
                  <a:pos x="T12" y="T13"/>
                </a:cxn>
              </a:cxnLst>
              <a:rect l="0" t="0" r="r" b="b"/>
              <a:pathLst>
                <a:path w="59" h="207">
                  <a:moveTo>
                    <a:pt x="59" y="0"/>
                  </a:moveTo>
                  <a:lnTo>
                    <a:pt x="0" y="0"/>
                  </a:lnTo>
                  <a:lnTo>
                    <a:pt x="0" y="106"/>
                  </a:lnTo>
                  <a:lnTo>
                    <a:pt x="0" y="207"/>
                  </a:lnTo>
                  <a:lnTo>
                    <a:pt x="59" y="207"/>
                  </a:lnTo>
                  <a:lnTo>
                    <a:pt x="59" y="106"/>
                  </a:lnTo>
                  <a:lnTo>
                    <a:pt x="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Freeform 35">
              <a:extLst>
                <a:ext uri="{FF2B5EF4-FFF2-40B4-BE49-F238E27FC236}">
                  <a16:creationId xmlns:a16="http://schemas.microsoft.com/office/drawing/2014/main" id="{98642F33-A329-514A-A85F-671C5B468823}"/>
                </a:ext>
              </a:extLst>
            </p:cNvPr>
            <p:cNvSpPr>
              <a:spLocks/>
            </p:cNvSpPr>
            <p:nvPr userDrawn="1"/>
          </p:nvSpPr>
          <p:spPr bwMode="auto">
            <a:xfrm>
              <a:off x="3527" y="3538"/>
              <a:ext cx="190" cy="212"/>
            </a:xfrm>
            <a:custGeom>
              <a:avLst/>
              <a:gdLst>
                <a:gd name="T0" fmla="*/ 686 w 767"/>
                <a:gd name="T1" fmla="*/ 77 h 857"/>
                <a:gd name="T2" fmla="*/ 480 w 767"/>
                <a:gd name="T3" fmla="*/ 0 h 857"/>
                <a:gd name="T4" fmla="*/ 231 w 767"/>
                <a:gd name="T5" fmla="*/ 111 h 857"/>
                <a:gd name="T6" fmla="*/ 231 w 767"/>
                <a:gd name="T7" fmla="*/ 20 h 857"/>
                <a:gd name="T8" fmla="*/ 0 w 767"/>
                <a:gd name="T9" fmla="*/ 20 h 857"/>
                <a:gd name="T10" fmla="*/ 0 w 767"/>
                <a:gd name="T11" fmla="*/ 857 h 857"/>
                <a:gd name="T12" fmla="*/ 241 w 767"/>
                <a:gd name="T13" fmla="*/ 857 h 857"/>
                <a:gd name="T14" fmla="*/ 241 w 767"/>
                <a:gd name="T15" fmla="*/ 402 h 857"/>
                <a:gd name="T16" fmla="*/ 285 w 767"/>
                <a:gd name="T17" fmla="*/ 268 h 857"/>
                <a:gd name="T18" fmla="*/ 390 w 767"/>
                <a:gd name="T19" fmla="*/ 221 h 857"/>
                <a:gd name="T20" fmla="*/ 494 w 767"/>
                <a:gd name="T21" fmla="*/ 268 h 857"/>
                <a:gd name="T22" fmla="*/ 527 w 767"/>
                <a:gd name="T23" fmla="*/ 434 h 857"/>
                <a:gd name="T24" fmla="*/ 527 w 767"/>
                <a:gd name="T25" fmla="*/ 857 h 857"/>
                <a:gd name="T26" fmla="*/ 767 w 767"/>
                <a:gd name="T27" fmla="*/ 857 h 857"/>
                <a:gd name="T28" fmla="*/ 767 w 767"/>
                <a:gd name="T29" fmla="*/ 334 h 857"/>
                <a:gd name="T30" fmla="*/ 686 w 767"/>
                <a:gd name="T31" fmla="*/ 77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67" h="857">
                  <a:moveTo>
                    <a:pt x="686" y="77"/>
                  </a:moveTo>
                  <a:cubicBezTo>
                    <a:pt x="636" y="24"/>
                    <a:pt x="573" y="0"/>
                    <a:pt x="480" y="0"/>
                  </a:cubicBezTo>
                  <a:cubicBezTo>
                    <a:pt x="388" y="1"/>
                    <a:pt x="281" y="46"/>
                    <a:pt x="231" y="111"/>
                  </a:cubicBezTo>
                  <a:cubicBezTo>
                    <a:pt x="231" y="20"/>
                    <a:pt x="231" y="20"/>
                    <a:pt x="231" y="20"/>
                  </a:cubicBezTo>
                  <a:cubicBezTo>
                    <a:pt x="0" y="20"/>
                    <a:pt x="0" y="20"/>
                    <a:pt x="0" y="20"/>
                  </a:cubicBezTo>
                  <a:cubicBezTo>
                    <a:pt x="0" y="857"/>
                    <a:pt x="0" y="857"/>
                    <a:pt x="0" y="857"/>
                  </a:cubicBezTo>
                  <a:cubicBezTo>
                    <a:pt x="241" y="857"/>
                    <a:pt x="241" y="857"/>
                    <a:pt x="241" y="857"/>
                  </a:cubicBezTo>
                  <a:cubicBezTo>
                    <a:pt x="241" y="402"/>
                    <a:pt x="241" y="402"/>
                    <a:pt x="241" y="402"/>
                  </a:cubicBezTo>
                  <a:cubicBezTo>
                    <a:pt x="241" y="343"/>
                    <a:pt x="257" y="299"/>
                    <a:pt x="285" y="268"/>
                  </a:cubicBezTo>
                  <a:cubicBezTo>
                    <a:pt x="309" y="241"/>
                    <a:pt x="345" y="224"/>
                    <a:pt x="390" y="221"/>
                  </a:cubicBezTo>
                  <a:cubicBezTo>
                    <a:pt x="444" y="218"/>
                    <a:pt x="473" y="242"/>
                    <a:pt x="494" y="268"/>
                  </a:cubicBezTo>
                  <a:cubicBezTo>
                    <a:pt x="520" y="300"/>
                    <a:pt x="527" y="357"/>
                    <a:pt x="527" y="434"/>
                  </a:cubicBezTo>
                  <a:cubicBezTo>
                    <a:pt x="527" y="857"/>
                    <a:pt x="527" y="857"/>
                    <a:pt x="527" y="857"/>
                  </a:cubicBezTo>
                  <a:cubicBezTo>
                    <a:pt x="767" y="857"/>
                    <a:pt x="767" y="857"/>
                    <a:pt x="767" y="857"/>
                  </a:cubicBezTo>
                  <a:cubicBezTo>
                    <a:pt x="767" y="334"/>
                    <a:pt x="767" y="334"/>
                    <a:pt x="767" y="334"/>
                  </a:cubicBezTo>
                  <a:cubicBezTo>
                    <a:pt x="767" y="232"/>
                    <a:pt x="754" y="147"/>
                    <a:pt x="686" y="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Freeform 36">
              <a:extLst>
                <a:ext uri="{FF2B5EF4-FFF2-40B4-BE49-F238E27FC236}">
                  <a16:creationId xmlns:a16="http://schemas.microsoft.com/office/drawing/2014/main" id="{6D7E342B-147E-9F46-B8ED-31FC05952700}"/>
                </a:ext>
              </a:extLst>
            </p:cNvPr>
            <p:cNvSpPr>
              <a:spLocks noEditPoints="1"/>
            </p:cNvSpPr>
            <p:nvPr userDrawn="1"/>
          </p:nvSpPr>
          <p:spPr bwMode="auto">
            <a:xfrm>
              <a:off x="4170" y="3449"/>
              <a:ext cx="222" cy="306"/>
            </a:xfrm>
            <a:custGeom>
              <a:avLst/>
              <a:gdLst>
                <a:gd name="T0" fmla="*/ 900 w 900"/>
                <a:gd name="T1" fmla="*/ 0 h 1233"/>
                <a:gd name="T2" fmla="*/ 900 w 900"/>
                <a:gd name="T3" fmla="*/ 1214 h 1233"/>
                <a:gd name="T4" fmla="*/ 673 w 900"/>
                <a:gd name="T5" fmla="*/ 1214 h 1233"/>
                <a:gd name="T6" fmla="*/ 673 w 900"/>
                <a:gd name="T7" fmla="*/ 1121 h 1233"/>
                <a:gd name="T8" fmla="*/ 414 w 900"/>
                <a:gd name="T9" fmla="*/ 1233 h 1233"/>
                <a:gd name="T10" fmla="*/ 124 w 900"/>
                <a:gd name="T11" fmla="*/ 1121 h 1233"/>
                <a:gd name="T12" fmla="*/ 0 w 900"/>
                <a:gd name="T13" fmla="*/ 796 h 1233"/>
                <a:gd name="T14" fmla="*/ 406 w 900"/>
                <a:gd name="T15" fmla="*/ 357 h 1233"/>
                <a:gd name="T16" fmla="*/ 659 w 900"/>
                <a:gd name="T17" fmla="*/ 451 h 1233"/>
                <a:gd name="T18" fmla="*/ 659 w 900"/>
                <a:gd name="T19" fmla="*/ 0 h 1233"/>
                <a:gd name="T20" fmla="*/ 900 w 900"/>
                <a:gd name="T21" fmla="*/ 0 h 1233"/>
                <a:gd name="T22" fmla="*/ 666 w 900"/>
                <a:gd name="T23" fmla="*/ 796 h 1233"/>
                <a:gd name="T24" fmla="*/ 453 w 900"/>
                <a:gd name="T25" fmla="*/ 569 h 1233"/>
                <a:gd name="T26" fmla="*/ 241 w 900"/>
                <a:gd name="T27" fmla="*/ 796 h 1233"/>
                <a:gd name="T28" fmla="*/ 453 w 900"/>
                <a:gd name="T29" fmla="*/ 1022 h 1233"/>
                <a:gd name="T30" fmla="*/ 666 w 900"/>
                <a:gd name="T31" fmla="*/ 796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0" h="1233">
                  <a:moveTo>
                    <a:pt x="900" y="0"/>
                  </a:moveTo>
                  <a:cubicBezTo>
                    <a:pt x="900" y="1214"/>
                    <a:pt x="900" y="1214"/>
                    <a:pt x="900" y="1214"/>
                  </a:cubicBezTo>
                  <a:cubicBezTo>
                    <a:pt x="673" y="1214"/>
                    <a:pt x="673" y="1214"/>
                    <a:pt x="673" y="1214"/>
                  </a:cubicBezTo>
                  <a:cubicBezTo>
                    <a:pt x="673" y="1121"/>
                    <a:pt x="673" y="1121"/>
                    <a:pt x="673" y="1121"/>
                  </a:cubicBezTo>
                  <a:cubicBezTo>
                    <a:pt x="620" y="1182"/>
                    <a:pt x="534" y="1233"/>
                    <a:pt x="414" y="1233"/>
                  </a:cubicBezTo>
                  <a:cubicBezTo>
                    <a:pt x="298" y="1233"/>
                    <a:pt x="198" y="1195"/>
                    <a:pt x="124" y="1121"/>
                  </a:cubicBezTo>
                  <a:cubicBezTo>
                    <a:pt x="44" y="1041"/>
                    <a:pt x="0" y="926"/>
                    <a:pt x="0" y="796"/>
                  </a:cubicBezTo>
                  <a:cubicBezTo>
                    <a:pt x="0" y="541"/>
                    <a:pt x="171" y="357"/>
                    <a:pt x="406" y="357"/>
                  </a:cubicBezTo>
                  <a:cubicBezTo>
                    <a:pt x="508" y="357"/>
                    <a:pt x="594" y="389"/>
                    <a:pt x="659" y="451"/>
                  </a:cubicBezTo>
                  <a:cubicBezTo>
                    <a:pt x="659" y="0"/>
                    <a:pt x="659" y="0"/>
                    <a:pt x="659" y="0"/>
                  </a:cubicBezTo>
                  <a:lnTo>
                    <a:pt x="900" y="0"/>
                  </a:lnTo>
                  <a:close/>
                  <a:moveTo>
                    <a:pt x="666" y="796"/>
                  </a:moveTo>
                  <a:cubicBezTo>
                    <a:pt x="666" y="683"/>
                    <a:pt x="593" y="569"/>
                    <a:pt x="453" y="569"/>
                  </a:cubicBezTo>
                  <a:cubicBezTo>
                    <a:pt x="314" y="569"/>
                    <a:pt x="241" y="683"/>
                    <a:pt x="241" y="796"/>
                  </a:cubicBezTo>
                  <a:cubicBezTo>
                    <a:pt x="241" y="908"/>
                    <a:pt x="314" y="1022"/>
                    <a:pt x="453" y="1022"/>
                  </a:cubicBezTo>
                  <a:cubicBezTo>
                    <a:pt x="593" y="1022"/>
                    <a:pt x="666" y="908"/>
                    <a:pt x="666" y="79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Freeform 37">
              <a:extLst>
                <a:ext uri="{FF2B5EF4-FFF2-40B4-BE49-F238E27FC236}">
                  <a16:creationId xmlns:a16="http://schemas.microsoft.com/office/drawing/2014/main" id="{BC4714C2-C589-7440-8B2D-CDE7ECF95AB1}"/>
                </a:ext>
              </a:extLst>
            </p:cNvPr>
            <p:cNvSpPr>
              <a:spLocks noEditPoints="1"/>
            </p:cNvSpPr>
            <p:nvPr userDrawn="1"/>
          </p:nvSpPr>
          <p:spPr bwMode="auto">
            <a:xfrm>
              <a:off x="3269" y="3538"/>
              <a:ext cx="224" cy="217"/>
            </a:xfrm>
            <a:custGeom>
              <a:avLst/>
              <a:gdLst>
                <a:gd name="T0" fmla="*/ 905 w 905"/>
                <a:gd name="T1" fmla="*/ 438 h 877"/>
                <a:gd name="T2" fmla="*/ 453 w 905"/>
                <a:gd name="T3" fmla="*/ 877 h 877"/>
                <a:gd name="T4" fmla="*/ 0 w 905"/>
                <a:gd name="T5" fmla="*/ 438 h 877"/>
                <a:gd name="T6" fmla="*/ 453 w 905"/>
                <a:gd name="T7" fmla="*/ 0 h 877"/>
                <a:gd name="T8" fmla="*/ 905 w 905"/>
                <a:gd name="T9" fmla="*/ 438 h 877"/>
                <a:gd name="T10" fmla="*/ 453 w 905"/>
                <a:gd name="T11" fmla="*/ 212 h 877"/>
                <a:gd name="T12" fmla="*/ 241 w 905"/>
                <a:gd name="T13" fmla="*/ 438 h 877"/>
                <a:gd name="T14" fmla="*/ 453 w 905"/>
                <a:gd name="T15" fmla="*/ 664 h 877"/>
                <a:gd name="T16" fmla="*/ 665 w 905"/>
                <a:gd name="T17" fmla="*/ 438 h 877"/>
                <a:gd name="T18" fmla="*/ 453 w 905"/>
                <a:gd name="T19" fmla="*/ 21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5" h="877">
                  <a:moveTo>
                    <a:pt x="905" y="438"/>
                  </a:moveTo>
                  <a:cubicBezTo>
                    <a:pt x="905" y="692"/>
                    <a:pt x="715" y="877"/>
                    <a:pt x="453" y="877"/>
                  </a:cubicBezTo>
                  <a:cubicBezTo>
                    <a:pt x="190" y="877"/>
                    <a:pt x="0" y="692"/>
                    <a:pt x="0" y="438"/>
                  </a:cubicBezTo>
                  <a:cubicBezTo>
                    <a:pt x="0" y="184"/>
                    <a:pt x="190" y="0"/>
                    <a:pt x="453" y="0"/>
                  </a:cubicBezTo>
                  <a:cubicBezTo>
                    <a:pt x="715" y="0"/>
                    <a:pt x="905" y="184"/>
                    <a:pt x="905" y="438"/>
                  </a:cubicBezTo>
                  <a:moveTo>
                    <a:pt x="453" y="212"/>
                  </a:moveTo>
                  <a:cubicBezTo>
                    <a:pt x="313" y="212"/>
                    <a:pt x="241" y="326"/>
                    <a:pt x="241" y="438"/>
                  </a:cubicBezTo>
                  <a:cubicBezTo>
                    <a:pt x="241" y="551"/>
                    <a:pt x="313" y="664"/>
                    <a:pt x="453" y="664"/>
                  </a:cubicBezTo>
                  <a:cubicBezTo>
                    <a:pt x="592" y="664"/>
                    <a:pt x="665" y="551"/>
                    <a:pt x="665" y="438"/>
                  </a:cubicBezTo>
                  <a:cubicBezTo>
                    <a:pt x="665" y="326"/>
                    <a:pt x="592" y="212"/>
                    <a:pt x="453" y="2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Freeform 38">
              <a:extLst>
                <a:ext uri="{FF2B5EF4-FFF2-40B4-BE49-F238E27FC236}">
                  <a16:creationId xmlns:a16="http://schemas.microsoft.com/office/drawing/2014/main" id="{756C9AE0-AC13-5044-BB09-DE4242EA4E39}"/>
                </a:ext>
              </a:extLst>
            </p:cNvPr>
            <p:cNvSpPr>
              <a:spLocks noEditPoints="1"/>
            </p:cNvSpPr>
            <p:nvPr userDrawn="1"/>
          </p:nvSpPr>
          <p:spPr bwMode="auto">
            <a:xfrm>
              <a:off x="4636" y="3449"/>
              <a:ext cx="95" cy="95"/>
            </a:xfrm>
            <a:custGeom>
              <a:avLst/>
              <a:gdLst>
                <a:gd name="T0" fmla="*/ 118 w 383"/>
                <a:gd name="T1" fmla="*/ 299 h 382"/>
                <a:gd name="T2" fmla="*/ 158 w 383"/>
                <a:gd name="T3" fmla="*/ 299 h 382"/>
                <a:gd name="T4" fmla="*/ 158 w 383"/>
                <a:gd name="T5" fmla="*/ 209 h 382"/>
                <a:gd name="T6" fmla="*/ 187 w 383"/>
                <a:gd name="T7" fmla="*/ 209 h 382"/>
                <a:gd name="T8" fmla="*/ 242 w 383"/>
                <a:gd name="T9" fmla="*/ 299 h 382"/>
                <a:gd name="T10" fmla="*/ 284 w 383"/>
                <a:gd name="T11" fmla="*/ 299 h 382"/>
                <a:gd name="T12" fmla="*/ 227 w 383"/>
                <a:gd name="T13" fmla="*/ 206 h 382"/>
                <a:gd name="T14" fmla="*/ 279 w 383"/>
                <a:gd name="T15" fmla="*/ 146 h 382"/>
                <a:gd name="T16" fmla="*/ 202 w 383"/>
                <a:gd name="T17" fmla="*/ 80 h 382"/>
                <a:gd name="T18" fmla="*/ 118 w 383"/>
                <a:gd name="T19" fmla="*/ 80 h 382"/>
                <a:gd name="T20" fmla="*/ 118 w 383"/>
                <a:gd name="T21" fmla="*/ 299 h 382"/>
                <a:gd name="T22" fmla="*/ 158 w 383"/>
                <a:gd name="T23" fmla="*/ 114 h 382"/>
                <a:gd name="T24" fmla="*/ 187 w 383"/>
                <a:gd name="T25" fmla="*/ 114 h 382"/>
                <a:gd name="T26" fmla="*/ 239 w 383"/>
                <a:gd name="T27" fmla="*/ 145 h 382"/>
                <a:gd name="T28" fmla="*/ 187 w 383"/>
                <a:gd name="T29" fmla="*/ 176 h 382"/>
                <a:gd name="T30" fmla="*/ 158 w 383"/>
                <a:gd name="T31" fmla="*/ 176 h 382"/>
                <a:gd name="T32" fmla="*/ 158 w 383"/>
                <a:gd name="T33" fmla="*/ 114 h 382"/>
                <a:gd name="T34" fmla="*/ 0 w 383"/>
                <a:gd name="T35" fmla="*/ 191 h 382"/>
                <a:gd name="T36" fmla="*/ 191 w 383"/>
                <a:gd name="T37" fmla="*/ 382 h 382"/>
                <a:gd name="T38" fmla="*/ 383 w 383"/>
                <a:gd name="T39" fmla="*/ 191 h 382"/>
                <a:gd name="T40" fmla="*/ 191 w 383"/>
                <a:gd name="T41" fmla="*/ 0 h 382"/>
                <a:gd name="T42" fmla="*/ 0 w 383"/>
                <a:gd name="T43" fmla="*/ 191 h 382"/>
                <a:gd name="T44" fmla="*/ 34 w 383"/>
                <a:gd name="T45" fmla="*/ 191 h 382"/>
                <a:gd name="T46" fmla="*/ 191 w 383"/>
                <a:gd name="T47" fmla="*/ 34 h 382"/>
                <a:gd name="T48" fmla="*/ 349 w 383"/>
                <a:gd name="T49" fmla="*/ 191 h 382"/>
                <a:gd name="T50" fmla="*/ 191 w 383"/>
                <a:gd name="T51" fmla="*/ 349 h 382"/>
                <a:gd name="T52" fmla="*/ 34 w 383"/>
                <a:gd name="T53" fmla="*/ 191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3" h="382">
                  <a:moveTo>
                    <a:pt x="118" y="299"/>
                  </a:moveTo>
                  <a:cubicBezTo>
                    <a:pt x="158" y="299"/>
                    <a:pt x="158" y="299"/>
                    <a:pt x="158" y="299"/>
                  </a:cubicBezTo>
                  <a:cubicBezTo>
                    <a:pt x="158" y="209"/>
                    <a:pt x="158" y="209"/>
                    <a:pt x="158" y="209"/>
                  </a:cubicBezTo>
                  <a:cubicBezTo>
                    <a:pt x="187" y="209"/>
                    <a:pt x="187" y="209"/>
                    <a:pt x="187" y="209"/>
                  </a:cubicBezTo>
                  <a:cubicBezTo>
                    <a:pt x="242" y="299"/>
                    <a:pt x="242" y="299"/>
                    <a:pt x="242" y="299"/>
                  </a:cubicBezTo>
                  <a:cubicBezTo>
                    <a:pt x="284" y="299"/>
                    <a:pt x="284" y="299"/>
                    <a:pt x="284" y="299"/>
                  </a:cubicBezTo>
                  <a:cubicBezTo>
                    <a:pt x="227" y="206"/>
                    <a:pt x="227" y="206"/>
                    <a:pt x="227" y="206"/>
                  </a:cubicBezTo>
                  <a:cubicBezTo>
                    <a:pt x="257" y="203"/>
                    <a:pt x="279" y="184"/>
                    <a:pt x="279" y="146"/>
                  </a:cubicBezTo>
                  <a:cubicBezTo>
                    <a:pt x="279" y="104"/>
                    <a:pt x="255" y="80"/>
                    <a:pt x="202" y="80"/>
                  </a:cubicBezTo>
                  <a:cubicBezTo>
                    <a:pt x="118" y="80"/>
                    <a:pt x="118" y="80"/>
                    <a:pt x="118" y="80"/>
                  </a:cubicBezTo>
                  <a:lnTo>
                    <a:pt x="118" y="299"/>
                  </a:lnTo>
                  <a:close/>
                  <a:moveTo>
                    <a:pt x="158" y="114"/>
                  </a:moveTo>
                  <a:cubicBezTo>
                    <a:pt x="187" y="114"/>
                    <a:pt x="187" y="114"/>
                    <a:pt x="187" y="114"/>
                  </a:cubicBezTo>
                  <a:cubicBezTo>
                    <a:pt x="212" y="114"/>
                    <a:pt x="239" y="115"/>
                    <a:pt x="239" y="145"/>
                  </a:cubicBezTo>
                  <a:cubicBezTo>
                    <a:pt x="239" y="174"/>
                    <a:pt x="212" y="176"/>
                    <a:pt x="187" y="176"/>
                  </a:cubicBezTo>
                  <a:cubicBezTo>
                    <a:pt x="158" y="176"/>
                    <a:pt x="158" y="176"/>
                    <a:pt x="158" y="176"/>
                  </a:cubicBezTo>
                  <a:lnTo>
                    <a:pt x="158" y="114"/>
                  </a:lnTo>
                  <a:close/>
                  <a:moveTo>
                    <a:pt x="0" y="191"/>
                  </a:moveTo>
                  <a:cubicBezTo>
                    <a:pt x="0" y="296"/>
                    <a:pt x="86" y="382"/>
                    <a:pt x="191" y="382"/>
                  </a:cubicBezTo>
                  <a:cubicBezTo>
                    <a:pt x="297" y="382"/>
                    <a:pt x="383" y="296"/>
                    <a:pt x="383" y="191"/>
                  </a:cubicBezTo>
                  <a:cubicBezTo>
                    <a:pt x="383" y="86"/>
                    <a:pt x="297" y="0"/>
                    <a:pt x="191" y="0"/>
                  </a:cubicBezTo>
                  <a:cubicBezTo>
                    <a:pt x="86" y="0"/>
                    <a:pt x="0" y="86"/>
                    <a:pt x="0" y="191"/>
                  </a:cubicBezTo>
                  <a:moveTo>
                    <a:pt x="34" y="191"/>
                  </a:moveTo>
                  <a:cubicBezTo>
                    <a:pt x="34" y="104"/>
                    <a:pt x="104" y="34"/>
                    <a:pt x="191" y="34"/>
                  </a:cubicBezTo>
                  <a:cubicBezTo>
                    <a:pt x="278" y="34"/>
                    <a:pt x="349" y="104"/>
                    <a:pt x="349" y="191"/>
                  </a:cubicBezTo>
                  <a:cubicBezTo>
                    <a:pt x="349" y="278"/>
                    <a:pt x="278" y="349"/>
                    <a:pt x="191" y="349"/>
                  </a:cubicBezTo>
                  <a:cubicBezTo>
                    <a:pt x="104" y="349"/>
                    <a:pt x="34" y="278"/>
                    <a:pt x="34" y="19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Freeform 39">
              <a:extLst>
                <a:ext uri="{FF2B5EF4-FFF2-40B4-BE49-F238E27FC236}">
                  <a16:creationId xmlns:a16="http://schemas.microsoft.com/office/drawing/2014/main" id="{DE12E4C2-A267-0F4B-96D4-B4D8191D7249}"/>
                </a:ext>
              </a:extLst>
            </p:cNvPr>
            <p:cNvSpPr>
              <a:spLocks/>
            </p:cNvSpPr>
            <p:nvPr userDrawn="1"/>
          </p:nvSpPr>
          <p:spPr bwMode="auto">
            <a:xfrm>
              <a:off x="3768" y="1895"/>
              <a:ext cx="434" cy="1109"/>
            </a:xfrm>
            <a:custGeom>
              <a:avLst/>
              <a:gdLst>
                <a:gd name="T0" fmla="*/ 509 w 1751"/>
                <a:gd name="T1" fmla="*/ 0 h 4481"/>
                <a:gd name="T2" fmla="*/ 509 w 1751"/>
                <a:gd name="T3" fmla="*/ 2792 h 4481"/>
                <a:gd name="T4" fmla="*/ 161 w 1751"/>
                <a:gd name="T5" fmla="*/ 2452 h 4481"/>
                <a:gd name="T6" fmla="*/ 161 w 1751"/>
                <a:gd name="T7" fmla="*/ 3527 h 4481"/>
                <a:gd name="T8" fmla="*/ 19 w 1751"/>
                <a:gd name="T9" fmla="*/ 4087 h 4481"/>
                <a:gd name="T10" fmla="*/ 17 w 1751"/>
                <a:gd name="T11" fmla="*/ 4090 h 4481"/>
                <a:gd name="T12" fmla="*/ 0 w 1751"/>
                <a:gd name="T13" fmla="*/ 4110 h 4481"/>
                <a:gd name="T14" fmla="*/ 393 w 1751"/>
                <a:gd name="T15" fmla="*/ 4481 h 4481"/>
                <a:gd name="T16" fmla="*/ 1751 w 1751"/>
                <a:gd name="T17" fmla="*/ 4481 h 4481"/>
                <a:gd name="T18" fmla="*/ 1751 w 1751"/>
                <a:gd name="T19" fmla="*/ 0 h 4481"/>
                <a:gd name="T20" fmla="*/ 509 w 1751"/>
                <a:gd name="T21" fmla="*/ 0 h 4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51" h="4481">
                  <a:moveTo>
                    <a:pt x="509" y="0"/>
                  </a:moveTo>
                  <a:cubicBezTo>
                    <a:pt x="509" y="2792"/>
                    <a:pt x="509" y="2792"/>
                    <a:pt x="509" y="2792"/>
                  </a:cubicBezTo>
                  <a:cubicBezTo>
                    <a:pt x="161" y="2452"/>
                    <a:pt x="161" y="2452"/>
                    <a:pt x="161" y="2452"/>
                  </a:cubicBezTo>
                  <a:cubicBezTo>
                    <a:pt x="161" y="3527"/>
                    <a:pt x="161" y="3527"/>
                    <a:pt x="161" y="3527"/>
                  </a:cubicBezTo>
                  <a:cubicBezTo>
                    <a:pt x="161" y="3775"/>
                    <a:pt x="139" y="3938"/>
                    <a:pt x="19" y="4087"/>
                  </a:cubicBezTo>
                  <a:cubicBezTo>
                    <a:pt x="17" y="4090"/>
                    <a:pt x="17" y="4090"/>
                    <a:pt x="17" y="4090"/>
                  </a:cubicBezTo>
                  <a:cubicBezTo>
                    <a:pt x="11" y="4097"/>
                    <a:pt x="5" y="4103"/>
                    <a:pt x="0" y="4110"/>
                  </a:cubicBezTo>
                  <a:cubicBezTo>
                    <a:pt x="393" y="4481"/>
                    <a:pt x="393" y="4481"/>
                    <a:pt x="393" y="4481"/>
                  </a:cubicBezTo>
                  <a:cubicBezTo>
                    <a:pt x="1751" y="4481"/>
                    <a:pt x="1751" y="4481"/>
                    <a:pt x="1751" y="4481"/>
                  </a:cubicBezTo>
                  <a:cubicBezTo>
                    <a:pt x="1751" y="0"/>
                    <a:pt x="1751" y="0"/>
                    <a:pt x="1751" y="0"/>
                  </a:cubicBezTo>
                  <a:lnTo>
                    <a:pt x="50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Freeform 40">
              <a:extLst>
                <a:ext uri="{FF2B5EF4-FFF2-40B4-BE49-F238E27FC236}">
                  <a16:creationId xmlns:a16="http://schemas.microsoft.com/office/drawing/2014/main" id="{F5F7AF99-A6E7-8E44-B8C3-C6EA336293D4}"/>
                </a:ext>
              </a:extLst>
            </p:cNvPr>
            <p:cNvSpPr>
              <a:spLocks/>
            </p:cNvSpPr>
            <p:nvPr userDrawn="1"/>
          </p:nvSpPr>
          <p:spPr bwMode="auto">
            <a:xfrm>
              <a:off x="2850" y="1895"/>
              <a:ext cx="523" cy="1109"/>
            </a:xfrm>
            <a:custGeom>
              <a:avLst/>
              <a:gdLst>
                <a:gd name="T0" fmla="*/ 1242 w 2112"/>
                <a:gd name="T1" fmla="*/ 1773 h 4481"/>
                <a:gd name="T2" fmla="*/ 1839 w 2112"/>
                <a:gd name="T3" fmla="*/ 2338 h 4481"/>
                <a:gd name="T4" fmla="*/ 1856 w 2112"/>
                <a:gd name="T5" fmla="*/ 1719 h 4481"/>
                <a:gd name="T6" fmla="*/ 1912 w 2112"/>
                <a:gd name="T7" fmla="*/ 1629 h 4481"/>
                <a:gd name="T8" fmla="*/ 2062 w 2112"/>
                <a:gd name="T9" fmla="*/ 795 h 4481"/>
                <a:gd name="T10" fmla="*/ 2112 w 2112"/>
                <a:gd name="T11" fmla="*/ 740 h 4481"/>
                <a:gd name="T12" fmla="*/ 1354 w 2112"/>
                <a:gd name="T13" fmla="*/ 0 h 4481"/>
                <a:gd name="T14" fmla="*/ 0 w 2112"/>
                <a:gd name="T15" fmla="*/ 0 h 4481"/>
                <a:gd name="T16" fmla="*/ 0 w 2112"/>
                <a:gd name="T17" fmla="*/ 4481 h 4481"/>
                <a:gd name="T18" fmla="*/ 1242 w 2112"/>
                <a:gd name="T19" fmla="*/ 4481 h 4481"/>
                <a:gd name="T20" fmla="*/ 1242 w 2112"/>
                <a:gd name="T21" fmla="*/ 1773 h 4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2" h="4481">
                  <a:moveTo>
                    <a:pt x="1242" y="1773"/>
                  </a:moveTo>
                  <a:cubicBezTo>
                    <a:pt x="1242" y="1773"/>
                    <a:pt x="1790" y="2292"/>
                    <a:pt x="1839" y="2338"/>
                  </a:cubicBezTo>
                  <a:cubicBezTo>
                    <a:pt x="1787" y="2144"/>
                    <a:pt x="1751" y="1887"/>
                    <a:pt x="1856" y="1719"/>
                  </a:cubicBezTo>
                  <a:cubicBezTo>
                    <a:pt x="1912" y="1629"/>
                    <a:pt x="1912" y="1629"/>
                    <a:pt x="1912" y="1629"/>
                  </a:cubicBezTo>
                  <a:cubicBezTo>
                    <a:pt x="1855" y="1323"/>
                    <a:pt x="1869" y="1006"/>
                    <a:pt x="2062" y="795"/>
                  </a:cubicBezTo>
                  <a:cubicBezTo>
                    <a:pt x="2112" y="740"/>
                    <a:pt x="2112" y="740"/>
                    <a:pt x="2112" y="740"/>
                  </a:cubicBezTo>
                  <a:cubicBezTo>
                    <a:pt x="1354" y="0"/>
                    <a:pt x="1354" y="0"/>
                    <a:pt x="1354" y="0"/>
                  </a:cubicBezTo>
                  <a:cubicBezTo>
                    <a:pt x="0" y="0"/>
                    <a:pt x="0" y="0"/>
                    <a:pt x="0" y="0"/>
                  </a:cubicBezTo>
                  <a:cubicBezTo>
                    <a:pt x="0" y="4481"/>
                    <a:pt x="0" y="4481"/>
                    <a:pt x="0" y="4481"/>
                  </a:cubicBezTo>
                  <a:cubicBezTo>
                    <a:pt x="1242" y="4481"/>
                    <a:pt x="1242" y="4481"/>
                    <a:pt x="1242" y="4481"/>
                  </a:cubicBezTo>
                  <a:lnTo>
                    <a:pt x="1242" y="17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Freeform 41">
              <a:extLst>
                <a:ext uri="{FF2B5EF4-FFF2-40B4-BE49-F238E27FC236}">
                  <a16:creationId xmlns:a16="http://schemas.microsoft.com/office/drawing/2014/main" id="{BA6B4724-173F-A148-A58A-7BD739179432}"/>
                </a:ext>
              </a:extLst>
            </p:cNvPr>
            <p:cNvSpPr>
              <a:spLocks/>
            </p:cNvSpPr>
            <p:nvPr userDrawn="1"/>
          </p:nvSpPr>
          <p:spPr bwMode="auto">
            <a:xfrm>
              <a:off x="3792" y="3082"/>
              <a:ext cx="352" cy="210"/>
            </a:xfrm>
            <a:custGeom>
              <a:avLst/>
              <a:gdLst>
                <a:gd name="T0" fmla="*/ 264 w 1420"/>
                <a:gd name="T1" fmla="*/ 22 h 850"/>
                <a:gd name="T2" fmla="*/ 977 w 1420"/>
                <a:gd name="T3" fmla="*/ 90 h 850"/>
                <a:gd name="T4" fmla="*/ 1098 w 1420"/>
                <a:gd name="T5" fmla="*/ 235 h 850"/>
                <a:gd name="T6" fmla="*/ 839 w 1420"/>
                <a:gd name="T7" fmla="*/ 204 h 850"/>
                <a:gd name="T8" fmla="*/ 830 w 1420"/>
                <a:gd name="T9" fmla="*/ 299 h 850"/>
                <a:gd name="T10" fmla="*/ 1115 w 1420"/>
                <a:gd name="T11" fmla="*/ 258 h 850"/>
                <a:gd name="T12" fmla="*/ 1406 w 1420"/>
                <a:gd name="T13" fmla="*/ 463 h 850"/>
                <a:gd name="T14" fmla="*/ 1104 w 1420"/>
                <a:gd name="T15" fmla="*/ 436 h 850"/>
                <a:gd name="T16" fmla="*/ 636 w 1420"/>
                <a:gd name="T17" fmla="*/ 622 h 850"/>
                <a:gd name="T18" fmla="*/ 120 w 1420"/>
                <a:gd name="T19" fmla="*/ 850 h 850"/>
                <a:gd name="T20" fmla="*/ 429 w 1420"/>
                <a:gd name="T21" fmla="*/ 520 h 850"/>
                <a:gd name="T22" fmla="*/ 131 w 1420"/>
                <a:gd name="T23" fmla="*/ 416 h 850"/>
                <a:gd name="T24" fmla="*/ 375 w 1420"/>
                <a:gd name="T25" fmla="*/ 203 h 850"/>
                <a:gd name="T26" fmla="*/ 0 w 1420"/>
                <a:gd name="T27" fmla="*/ 0 h 850"/>
                <a:gd name="T28" fmla="*/ 264 w 1420"/>
                <a:gd name="T29" fmla="*/ 22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20" h="850">
                  <a:moveTo>
                    <a:pt x="264" y="22"/>
                  </a:moveTo>
                  <a:cubicBezTo>
                    <a:pt x="558" y="44"/>
                    <a:pt x="767" y="64"/>
                    <a:pt x="977" y="90"/>
                  </a:cubicBezTo>
                  <a:cubicBezTo>
                    <a:pt x="1057" y="100"/>
                    <a:pt x="1088" y="192"/>
                    <a:pt x="1098" y="235"/>
                  </a:cubicBezTo>
                  <a:cubicBezTo>
                    <a:pt x="998" y="210"/>
                    <a:pt x="839" y="204"/>
                    <a:pt x="839" y="204"/>
                  </a:cubicBezTo>
                  <a:cubicBezTo>
                    <a:pt x="830" y="299"/>
                    <a:pt x="830" y="299"/>
                    <a:pt x="830" y="299"/>
                  </a:cubicBezTo>
                  <a:cubicBezTo>
                    <a:pt x="830" y="299"/>
                    <a:pt x="966" y="260"/>
                    <a:pt x="1115" y="258"/>
                  </a:cubicBezTo>
                  <a:cubicBezTo>
                    <a:pt x="1115" y="258"/>
                    <a:pt x="1420" y="257"/>
                    <a:pt x="1406" y="463"/>
                  </a:cubicBezTo>
                  <a:cubicBezTo>
                    <a:pt x="1322" y="405"/>
                    <a:pt x="1152" y="428"/>
                    <a:pt x="1104" y="436"/>
                  </a:cubicBezTo>
                  <a:cubicBezTo>
                    <a:pt x="951" y="461"/>
                    <a:pt x="805" y="532"/>
                    <a:pt x="636" y="622"/>
                  </a:cubicBezTo>
                  <a:cubicBezTo>
                    <a:pt x="482" y="703"/>
                    <a:pt x="315" y="791"/>
                    <a:pt x="120" y="850"/>
                  </a:cubicBezTo>
                  <a:cubicBezTo>
                    <a:pt x="206" y="767"/>
                    <a:pt x="429" y="520"/>
                    <a:pt x="429" y="520"/>
                  </a:cubicBezTo>
                  <a:cubicBezTo>
                    <a:pt x="131" y="416"/>
                    <a:pt x="131" y="416"/>
                    <a:pt x="131" y="416"/>
                  </a:cubicBezTo>
                  <a:cubicBezTo>
                    <a:pt x="375" y="203"/>
                    <a:pt x="375" y="203"/>
                    <a:pt x="375" y="203"/>
                  </a:cubicBezTo>
                  <a:cubicBezTo>
                    <a:pt x="0" y="0"/>
                    <a:pt x="0" y="0"/>
                    <a:pt x="0" y="0"/>
                  </a:cubicBezTo>
                  <a:cubicBezTo>
                    <a:pt x="93" y="8"/>
                    <a:pt x="182" y="15"/>
                    <a:pt x="264" y="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Freeform 42">
              <a:extLst>
                <a:ext uri="{FF2B5EF4-FFF2-40B4-BE49-F238E27FC236}">
                  <a16:creationId xmlns:a16="http://schemas.microsoft.com/office/drawing/2014/main" id="{73690B43-7688-2046-B603-45F20CD5DA0C}"/>
                </a:ext>
              </a:extLst>
            </p:cNvPr>
            <p:cNvSpPr>
              <a:spLocks/>
            </p:cNvSpPr>
            <p:nvPr userDrawn="1"/>
          </p:nvSpPr>
          <p:spPr bwMode="auto">
            <a:xfrm>
              <a:off x="3750" y="1503"/>
              <a:ext cx="59" cy="1386"/>
            </a:xfrm>
            <a:custGeom>
              <a:avLst/>
              <a:gdLst>
                <a:gd name="T0" fmla="*/ 236 w 236"/>
                <a:gd name="T1" fmla="*/ 0 h 5594"/>
                <a:gd name="T2" fmla="*/ 116 w 236"/>
                <a:gd name="T3" fmla="*/ 1792 h 5594"/>
                <a:gd name="T4" fmla="*/ 116 w 236"/>
                <a:gd name="T5" fmla="*/ 5108 h 5594"/>
                <a:gd name="T6" fmla="*/ 0 w 236"/>
                <a:gd name="T7" fmla="*/ 5594 h 5594"/>
              </a:gdLst>
              <a:ahLst/>
              <a:cxnLst>
                <a:cxn ang="0">
                  <a:pos x="T0" y="T1"/>
                </a:cxn>
                <a:cxn ang="0">
                  <a:pos x="T2" y="T3"/>
                </a:cxn>
                <a:cxn ang="0">
                  <a:pos x="T4" y="T5"/>
                </a:cxn>
                <a:cxn ang="0">
                  <a:pos x="T6" y="T7"/>
                </a:cxn>
              </a:cxnLst>
              <a:rect l="0" t="0" r="r" b="b"/>
              <a:pathLst>
                <a:path w="236" h="5594">
                  <a:moveTo>
                    <a:pt x="236" y="0"/>
                  </a:moveTo>
                  <a:cubicBezTo>
                    <a:pt x="236" y="0"/>
                    <a:pt x="116" y="644"/>
                    <a:pt x="116" y="1792"/>
                  </a:cubicBezTo>
                  <a:cubicBezTo>
                    <a:pt x="116" y="5108"/>
                    <a:pt x="116" y="5108"/>
                    <a:pt x="116" y="5108"/>
                  </a:cubicBezTo>
                  <a:cubicBezTo>
                    <a:pt x="116" y="5337"/>
                    <a:pt x="96" y="5474"/>
                    <a:pt x="0" y="559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Freeform 43">
              <a:extLst>
                <a:ext uri="{FF2B5EF4-FFF2-40B4-BE49-F238E27FC236}">
                  <a16:creationId xmlns:a16="http://schemas.microsoft.com/office/drawing/2014/main" id="{A01F9FB1-2BA6-E94F-BB12-01CB2F12C7BC}"/>
                </a:ext>
              </a:extLst>
            </p:cNvPr>
            <p:cNvSpPr>
              <a:spLocks/>
            </p:cNvSpPr>
            <p:nvPr userDrawn="1"/>
          </p:nvSpPr>
          <p:spPr bwMode="auto">
            <a:xfrm>
              <a:off x="2919" y="1494"/>
              <a:ext cx="934" cy="1816"/>
            </a:xfrm>
            <a:custGeom>
              <a:avLst/>
              <a:gdLst>
                <a:gd name="T0" fmla="*/ 3358 w 3774"/>
                <a:gd name="T1" fmla="*/ 5632 h 7335"/>
                <a:gd name="T2" fmla="*/ 3079 w 3774"/>
                <a:gd name="T3" fmla="*/ 6187 h 7335"/>
                <a:gd name="T4" fmla="*/ 3079 w 3774"/>
                <a:gd name="T5" fmla="*/ 6187 h 7335"/>
                <a:gd name="T6" fmla="*/ 3302 w 3774"/>
                <a:gd name="T7" fmla="*/ 6410 h 7335"/>
                <a:gd name="T8" fmla="*/ 3720 w 3774"/>
                <a:gd name="T9" fmla="*/ 6636 h 7335"/>
                <a:gd name="T10" fmla="*/ 3449 w 3774"/>
                <a:gd name="T11" fmla="*/ 6873 h 7335"/>
                <a:gd name="T12" fmla="*/ 3774 w 3774"/>
                <a:gd name="T13" fmla="*/ 6975 h 7335"/>
                <a:gd name="T14" fmla="*/ 3441 w 3774"/>
                <a:gd name="T15" fmla="*/ 7312 h 7335"/>
                <a:gd name="T16" fmla="*/ 3169 w 3774"/>
                <a:gd name="T17" fmla="*/ 7335 h 7335"/>
                <a:gd name="T18" fmla="*/ 1281 w 3774"/>
                <a:gd name="T19" fmla="*/ 6924 h 7335"/>
                <a:gd name="T20" fmla="*/ 636 w 3774"/>
                <a:gd name="T21" fmla="*/ 7086 h 7335"/>
                <a:gd name="T22" fmla="*/ 823 w 3774"/>
                <a:gd name="T23" fmla="*/ 6882 h 7335"/>
                <a:gd name="T24" fmla="*/ 339 w 3774"/>
                <a:gd name="T25" fmla="*/ 6912 h 7335"/>
                <a:gd name="T26" fmla="*/ 675 w 3774"/>
                <a:gd name="T27" fmla="*/ 6684 h 7335"/>
                <a:gd name="T28" fmla="*/ 0 w 3774"/>
                <a:gd name="T29" fmla="*/ 6500 h 7335"/>
                <a:gd name="T30" fmla="*/ 1280 w 3774"/>
                <a:gd name="T31" fmla="*/ 6465 h 7335"/>
                <a:gd name="T32" fmla="*/ 2083 w 3774"/>
                <a:gd name="T33" fmla="*/ 6498 h 7335"/>
                <a:gd name="T34" fmla="*/ 1500 w 3774"/>
                <a:gd name="T35" fmla="*/ 6006 h 7335"/>
                <a:gd name="T36" fmla="*/ 1976 w 3774"/>
                <a:gd name="T37" fmla="*/ 6078 h 7335"/>
                <a:gd name="T38" fmla="*/ 1432 w 3774"/>
                <a:gd name="T39" fmla="*/ 5412 h 7335"/>
                <a:gd name="T40" fmla="*/ 1964 w 3774"/>
                <a:gd name="T41" fmla="*/ 5598 h 7335"/>
                <a:gd name="T42" fmla="*/ 1482 w 3774"/>
                <a:gd name="T43" fmla="*/ 4831 h 7335"/>
                <a:gd name="T44" fmla="*/ 1902 w 3774"/>
                <a:gd name="T45" fmla="*/ 5096 h 7335"/>
                <a:gd name="T46" fmla="*/ 1544 w 3774"/>
                <a:gd name="T47" fmla="*/ 4223 h 7335"/>
                <a:gd name="T48" fmla="*/ 1936 w 3774"/>
                <a:gd name="T49" fmla="*/ 4487 h 7335"/>
                <a:gd name="T50" fmla="*/ 1678 w 3774"/>
                <a:gd name="T51" fmla="*/ 3401 h 7335"/>
                <a:gd name="T52" fmla="*/ 2063 w 3774"/>
                <a:gd name="T53" fmla="*/ 4032 h 7335"/>
                <a:gd name="T54" fmla="*/ 1872 w 3774"/>
                <a:gd name="T55" fmla="*/ 2493 h 7335"/>
                <a:gd name="T56" fmla="*/ 2345 w 3774"/>
                <a:gd name="T57" fmla="*/ 3685 h 7335"/>
                <a:gd name="T58" fmla="*/ 2340 w 3774"/>
                <a:gd name="T59" fmla="*/ 1341 h 7335"/>
                <a:gd name="T60" fmla="*/ 2525 w 3774"/>
                <a:gd name="T61" fmla="*/ 2863 h 7335"/>
                <a:gd name="T62" fmla="*/ 3007 w 3774"/>
                <a:gd name="T63" fmla="*/ 550 h 7335"/>
                <a:gd name="T64" fmla="*/ 2911 w 3774"/>
                <a:gd name="T65" fmla="*/ 2268 h 7335"/>
                <a:gd name="T66" fmla="*/ 3594 w 3774"/>
                <a:gd name="T67" fmla="*/ 38 h 7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74" h="7335">
                  <a:moveTo>
                    <a:pt x="3358" y="5632"/>
                  </a:moveTo>
                  <a:cubicBezTo>
                    <a:pt x="3219" y="5793"/>
                    <a:pt x="3040" y="6021"/>
                    <a:pt x="3079" y="6187"/>
                  </a:cubicBezTo>
                  <a:cubicBezTo>
                    <a:pt x="3079" y="6187"/>
                    <a:pt x="3079" y="6187"/>
                    <a:pt x="3079" y="6187"/>
                  </a:cubicBezTo>
                  <a:cubicBezTo>
                    <a:pt x="3107" y="6325"/>
                    <a:pt x="3302" y="6410"/>
                    <a:pt x="3302" y="6410"/>
                  </a:cubicBezTo>
                  <a:cubicBezTo>
                    <a:pt x="3720" y="6636"/>
                    <a:pt x="3720" y="6636"/>
                    <a:pt x="3720" y="6636"/>
                  </a:cubicBezTo>
                  <a:cubicBezTo>
                    <a:pt x="3449" y="6873"/>
                    <a:pt x="3449" y="6873"/>
                    <a:pt x="3449" y="6873"/>
                  </a:cubicBezTo>
                  <a:cubicBezTo>
                    <a:pt x="3774" y="6975"/>
                    <a:pt x="3774" y="6975"/>
                    <a:pt x="3774" y="6975"/>
                  </a:cubicBezTo>
                  <a:cubicBezTo>
                    <a:pt x="3774" y="6975"/>
                    <a:pt x="3476" y="7281"/>
                    <a:pt x="3441" y="7312"/>
                  </a:cubicBezTo>
                  <a:cubicBezTo>
                    <a:pt x="3356" y="7326"/>
                    <a:pt x="3266" y="7335"/>
                    <a:pt x="3169" y="7335"/>
                  </a:cubicBezTo>
                  <a:cubicBezTo>
                    <a:pt x="2479" y="7335"/>
                    <a:pt x="1519" y="6927"/>
                    <a:pt x="1281" y="6924"/>
                  </a:cubicBezTo>
                  <a:cubicBezTo>
                    <a:pt x="995" y="6921"/>
                    <a:pt x="636" y="7086"/>
                    <a:pt x="636" y="7086"/>
                  </a:cubicBezTo>
                  <a:cubicBezTo>
                    <a:pt x="823" y="6882"/>
                    <a:pt x="823" y="6882"/>
                    <a:pt x="823" y="6882"/>
                  </a:cubicBezTo>
                  <a:cubicBezTo>
                    <a:pt x="823" y="6882"/>
                    <a:pt x="577" y="6932"/>
                    <a:pt x="339" y="6912"/>
                  </a:cubicBezTo>
                  <a:cubicBezTo>
                    <a:pt x="675" y="6684"/>
                    <a:pt x="675" y="6684"/>
                    <a:pt x="675" y="6684"/>
                  </a:cubicBezTo>
                  <a:cubicBezTo>
                    <a:pt x="380" y="6674"/>
                    <a:pt x="122" y="6586"/>
                    <a:pt x="0" y="6500"/>
                  </a:cubicBezTo>
                  <a:cubicBezTo>
                    <a:pt x="0" y="6500"/>
                    <a:pt x="543" y="6457"/>
                    <a:pt x="1280" y="6465"/>
                  </a:cubicBezTo>
                  <a:cubicBezTo>
                    <a:pt x="1578" y="6468"/>
                    <a:pt x="2083" y="6498"/>
                    <a:pt x="2083" y="6498"/>
                  </a:cubicBezTo>
                  <a:cubicBezTo>
                    <a:pt x="1834" y="6392"/>
                    <a:pt x="1600" y="6252"/>
                    <a:pt x="1500" y="6006"/>
                  </a:cubicBezTo>
                  <a:cubicBezTo>
                    <a:pt x="1976" y="6078"/>
                    <a:pt x="1976" y="6078"/>
                    <a:pt x="1976" y="6078"/>
                  </a:cubicBezTo>
                  <a:cubicBezTo>
                    <a:pt x="1776" y="5956"/>
                    <a:pt x="1486" y="5649"/>
                    <a:pt x="1432" y="5412"/>
                  </a:cubicBezTo>
                  <a:cubicBezTo>
                    <a:pt x="1964" y="5598"/>
                    <a:pt x="1964" y="5598"/>
                    <a:pt x="1964" y="5598"/>
                  </a:cubicBezTo>
                  <a:cubicBezTo>
                    <a:pt x="1869" y="5496"/>
                    <a:pt x="1541" y="5188"/>
                    <a:pt x="1482" y="4831"/>
                  </a:cubicBezTo>
                  <a:cubicBezTo>
                    <a:pt x="1902" y="5096"/>
                    <a:pt x="1902" y="5096"/>
                    <a:pt x="1902" y="5096"/>
                  </a:cubicBezTo>
                  <a:cubicBezTo>
                    <a:pt x="1792" y="4985"/>
                    <a:pt x="1493" y="4396"/>
                    <a:pt x="1544" y="4223"/>
                  </a:cubicBezTo>
                  <a:cubicBezTo>
                    <a:pt x="1936" y="4487"/>
                    <a:pt x="1936" y="4487"/>
                    <a:pt x="1936" y="4487"/>
                  </a:cubicBezTo>
                  <a:cubicBezTo>
                    <a:pt x="1748" y="4255"/>
                    <a:pt x="1529" y="3640"/>
                    <a:pt x="1678" y="3401"/>
                  </a:cubicBezTo>
                  <a:cubicBezTo>
                    <a:pt x="1797" y="3864"/>
                    <a:pt x="2063" y="4032"/>
                    <a:pt x="2063" y="4032"/>
                  </a:cubicBezTo>
                  <a:cubicBezTo>
                    <a:pt x="1889" y="3780"/>
                    <a:pt x="1513" y="2887"/>
                    <a:pt x="1872" y="2493"/>
                  </a:cubicBezTo>
                  <a:cubicBezTo>
                    <a:pt x="1966" y="3384"/>
                    <a:pt x="2345" y="3685"/>
                    <a:pt x="2345" y="3685"/>
                  </a:cubicBezTo>
                  <a:cubicBezTo>
                    <a:pt x="2031" y="3186"/>
                    <a:pt x="1674" y="1652"/>
                    <a:pt x="2340" y="1341"/>
                  </a:cubicBezTo>
                  <a:cubicBezTo>
                    <a:pt x="2210" y="2327"/>
                    <a:pt x="2525" y="2863"/>
                    <a:pt x="2525" y="2863"/>
                  </a:cubicBezTo>
                  <a:cubicBezTo>
                    <a:pt x="2326" y="1955"/>
                    <a:pt x="2332" y="668"/>
                    <a:pt x="3007" y="550"/>
                  </a:cubicBezTo>
                  <a:cubicBezTo>
                    <a:pt x="2676" y="1520"/>
                    <a:pt x="2911" y="2268"/>
                    <a:pt x="2911" y="2268"/>
                  </a:cubicBezTo>
                  <a:cubicBezTo>
                    <a:pt x="2863" y="0"/>
                    <a:pt x="3594" y="38"/>
                    <a:pt x="3594"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5" name="Title ">
            <a:extLst>
              <a:ext uri="{FF2B5EF4-FFF2-40B4-BE49-F238E27FC236}">
                <a16:creationId xmlns:a16="http://schemas.microsoft.com/office/drawing/2014/main" id="{AF7DE4F0-2CFA-574F-AAAF-6305AD1421A1}"/>
              </a:ext>
            </a:extLst>
          </p:cNvPr>
          <p:cNvSpPr>
            <a:spLocks noGrp="1"/>
          </p:cNvSpPr>
          <p:nvPr>
            <p:ph type="title"/>
          </p:nvPr>
        </p:nvSpPr>
        <p:spPr>
          <a:xfrm>
            <a:off x="504825" y="549275"/>
            <a:ext cx="5770563" cy="1653686"/>
          </a:xfrm>
        </p:spPr>
        <p:txBody>
          <a:bodyPr/>
          <a:lstStyle>
            <a:lvl1pPr>
              <a:defRPr>
                <a:solidFill>
                  <a:schemeClr val="bg1"/>
                </a:solidFill>
              </a:defRPr>
            </a:lvl1pPr>
          </a:lstStyle>
          <a:p>
            <a:r>
              <a:rPr lang="en-US"/>
              <a:t>Click to edit Master title style</a:t>
            </a:r>
            <a:endParaRPr lang="en-GB" dirty="0"/>
          </a:p>
        </p:txBody>
      </p:sp>
      <p:sp>
        <p:nvSpPr>
          <p:cNvPr id="45" name="Subtitle or Presenter">
            <a:extLst>
              <a:ext uri="{FF2B5EF4-FFF2-40B4-BE49-F238E27FC236}">
                <a16:creationId xmlns:a16="http://schemas.microsoft.com/office/drawing/2014/main" id="{D9636366-842F-6746-91E5-B98A25227510}"/>
              </a:ext>
            </a:extLst>
          </p:cNvPr>
          <p:cNvSpPr>
            <a:spLocks noGrp="1"/>
          </p:cNvSpPr>
          <p:nvPr>
            <p:ph type="body" sz="quarter" idx="12" hasCustomPrompt="1"/>
          </p:nvPr>
        </p:nvSpPr>
        <p:spPr>
          <a:xfrm>
            <a:off x="504824" y="2442194"/>
            <a:ext cx="2726056" cy="986806"/>
          </a:xfrm>
        </p:spPr>
        <p:txBody>
          <a:bodyPr/>
          <a:lstStyle>
            <a:lvl1pPr>
              <a:lnSpc>
                <a:spcPct val="112000"/>
              </a:lnSpc>
              <a:spcAft>
                <a:spcPts val="0"/>
              </a:spcAft>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 or Presenter</a:t>
            </a:r>
          </a:p>
        </p:txBody>
      </p:sp>
      <p:sp>
        <p:nvSpPr>
          <p:cNvPr id="46" name="Date">
            <a:extLst>
              <a:ext uri="{FF2B5EF4-FFF2-40B4-BE49-F238E27FC236}">
                <a16:creationId xmlns:a16="http://schemas.microsoft.com/office/drawing/2014/main" id="{F1304CE5-D1B1-A34F-B482-6E13A01C7F1B}"/>
              </a:ext>
            </a:extLst>
          </p:cNvPr>
          <p:cNvSpPr>
            <a:spLocks noGrp="1"/>
          </p:cNvSpPr>
          <p:nvPr>
            <p:ph type="body" sz="quarter" idx="13" hasCustomPrompt="1"/>
          </p:nvPr>
        </p:nvSpPr>
        <p:spPr>
          <a:xfrm>
            <a:off x="3549332" y="2442194"/>
            <a:ext cx="2726056" cy="986806"/>
          </a:xfrm>
        </p:spPr>
        <p:txBody>
          <a:bodyPr/>
          <a:lstStyle>
            <a:lvl1pPr>
              <a:lnSpc>
                <a:spcPct val="112000"/>
              </a:lnSpc>
              <a:spcAft>
                <a:spcPts val="0"/>
              </a:spcAft>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Date</a:t>
            </a:r>
          </a:p>
        </p:txBody>
      </p:sp>
    </p:spTree>
    <p:extLst>
      <p:ext uri="{BB962C8B-B14F-4D97-AF65-F5344CB8AC3E}">
        <p14:creationId xmlns:p14="http://schemas.microsoft.com/office/powerpoint/2010/main" val="23812932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735DB-3EE5-7747-95B1-0A4A155EED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909EB93-8A21-6141-8C70-D92CD5FF81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41EE9A-1688-9D48-91DC-D2D8450EC11D}"/>
              </a:ext>
            </a:extLst>
          </p:cNvPr>
          <p:cNvSpPr>
            <a:spLocks noGrp="1"/>
          </p:cNvSpPr>
          <p:nvPr>
            <p:ph type="dt" sz="half" idx="10"/>
          </p:nvPr>
        </p:nvSpPr>
        <p:spPr/>
        <p:txBody>
          <a:bodyPr/>
          <a:lstStyle/>
          <a:p>
            <a:fld id="{65E9A203-444C-9B4B-8E1D-CB4391A60461}" type="datetimeFigureOut">
              <a:rPr lang="en-US" smtClean="0"/>
              <a:t>9/28/2021</a:t>
            </a:fld>
            <a:endParaRPr lang="en-US"/>
          </a:p>
        </p:txBody>
      </p:sp>
      <p:sp>
        <p:nvSpPr>
          <p:cNvPr id="5" name="Footer Placeholder 4">
            <a:extLst>
              <a:ext uri="{FF2B5EF4-FFF2-40B4-BE49-F238E27FC236}">
                <a16:creationId xmlns:a16="http://schemas.microsoft.com/office/drawing/2014/main" id="{88D0F38A-39CA-9B4D-959E-88923F5651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6CB3EA-04D3-3541-8A5E-F60557D1A909}"/>
              </a:ext>
            </a:extLst>
          </p:cNvPr>
          <p:cNvSpPr>
            <a:spLocks noGrp="1"/>
          </p:cNvSpPr>
          <p:nvPr>
            <p:ph type="sldNum" sz="quarter" idx="12"/>
          </p:nvPr>
        </p:nvSpPr>
        <p:spPr/>
        <p:txBody>
          <a:bodyPr/>
          <a:lstStyle/>
          <a:p>
            <a:fld id="{14084D56-1966-B443-B90D-30669812D499}" type="slidenum">
              <a:rPr lang="en-US" smtClean="0"/>
              <a:t>‹#›</a:t>
            </a:fld>
            <a:endParaRPr lang="en-US"/>
          </a:p>
        </p:txBody>
      </p:sp>
    </p:spTree>
    <p:extLst>
      <p:ext uri="{BB962C8B-B14F-4D97-AF65-F5344CB8AC3E}">
        <p14:creationId xmlns:p14="http://schemas.microsoft.com/office/powerpoint/2010/main" val="17927776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FFA117-E8A9-B24E-8662-0B659D12306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BA4B717-0DD1-C54D-A67F-BBBCCC66F3A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EE333D-736E-1040-AFDC-F981C710A0AB}"/>
              </a:ext>
            </a:extLst>
          </p:cNvPr>
          <p:cNvSpPr>
            <a:spLocks noGrp="1"/>
          </p:cNvSpPr>
          <p:nvPr>
            <p:ph type="dt" sz="half" idx="10"/>
          </p:nvPr>
        </p:nvSpPr>
        <p:spPr/>
        <p:txBody>
          <a:bodyPr/>
          <a:lstStyle/>
          <a:p>
            <a:fld id="{65E9A203-444C-9B4B-8E1D-CB4391A60461}" type="datetimeFigureOut">
              <a:rPr lang="en-US" smtClean="0"/>
              <a:t>9/28/2021</a:t>
            </a:fld>
            <a:endParaRPr lang="en-US"/>
          </a:p>
        </p:txBody>
      </p:sp>
      <p:sp>
        <p:nvSpPr>
          <p:cNvPr id="5" name="Footer Placeholder 4">
            <a:extLst>
              <a:ext uri="{FF2B5EF4-FFF2-40B4-BE49-F238E27FC236}">
                <a16:creationId xmlns:a16="http://schemas.microsoft.com/office/drawing/2014/main" id="{84448F33-B600-4349-9D79-791C8FA33A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66E215-D573-8E44-B5D1-04D831DB558F}"/>
              </a:ext>
            </a:extLst>
          </p:cNvPr>
          <p:cNvSpPr>
            <a:spLocks noGrp="1"/>
          </p:cNvSpPr>
          <p:nvPr>
            <p:ph type="sldNum" sz="quarter" idx="12"/>
          </p:nvPr>
        </p:nvSpPr>
        <p:spPr/>
        <p:txBody>
          <a:bodyPr/>
          <a:lstStyle/>
          <a:p>
            <a:fld id="{14084D56-1966-B443-B90D-30669812D499}" type="slidenum">
              <a:rPr lang="en-US" smtClean="0"/>
              <a:t>‹#›</a:t>
            </a:fld>
            <a:endParaRPr lang="en-US"/>
          </a:p>
        </p:txBody>
      </p:sp>
    </p:spTree>
    <p:extLst>
      <p:ext uri="{BB962C8B-B14F-4D97-AF65-F5344CB8AC3E}">
        <p14:creationId xmlns:p14="http://schemas.microsoft.com/office/powerpoint/2010/main" val="2721822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Slide">
    <p:bg>
      <p:bgPr>
        <a:solidFill>
          <a:schemeClr val="tx2"/>
        </a:solidFill>
        <a:effectLst/>
      </p:bgPr>
    </p:bg>
    <p:spTree>
      <p:nvGrpSpPr>
        <p:cNvPr id="1" name=""/>
        <p:cNvGrpSpPr/>
        <p:nvPr/>
      </p:nvGrpSpPr>
      <p:grpSpPr>
        <a:xfrm>
          <a:off x="0" y="0"/>
          <a:ext cx="0" cy="0"/>
          <a:chOff x="0" y="0"/>
          <a:chExt cx="0" cy="0"/>
        </a:xfrm>
      </p:grpSpPr>
      <p:pic>
        <p:nvPicPr>
          <p:cNvPr id="5" name="Background">
            <a:extLst>
              <a:ext uri="{FF2B5EF4-FFF2-40B4-BE49-F238E27FC236}">
                <a16:creationId xmlns:a16="http://schemas.microsoft.com/office/drawing/2014/main" id="{6A3F484B-733E-DD40-9856-D3480EB05B82}"/>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5" name="Nationwide logo" descr="Nationwide is on your side">
            <a:extLst>
              <a:ext uri="{FF2B5EF4-FFF2-40B4-BE49-F238E27FC236}">
                <a16:creationId xmlns:a16="http://schemas.microsoft.com/office/drawing/2014/main" id="{958F4D21-EEDA-41F1-870B-3790AF38A4D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26800" y="2369017"/>
            <a:ext cx="2138400" cy="2334271"/>
          </a:xfrm>
          <a:prstGeom prst="rect">
            <a:avLst/>
          </a:prstGeom>
        </p:spPr>
      </p:pic>
    </p:spTree>
    <p:extLst>
      <p:ext uri="{BB962C8B-B14F-4D97-AF65-F5344CB8AC3E}">
        <p14:creationId xmlns:p14="http://schemas.microsoft.com/office/powerpoint/2010/main" val="3949867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6" name="Title ">
            <a:extLst>
              <a:ext uri="{FF2B5EF4-FFF2-40B4-BE49-F238E27FC236}">
                <a16:creationId xmlns:a16="http://schemas.microsoft.com/office/drawing/2014/main" id="{136940F4-4C25-4D67-9351-D7D2C1C1BDA3}"/>
              </a:ext>
            </a:extLst>
          </p:cNvPr>
          <p:cNvSpPr>
            <a:spLocks noGrp="1"/>
          </p:cNvSpPr>
          <p:nvPr>
            <p:ph type="title"/>
          </p:nvPr>
        </p:nvSpPr>
        <p:spPr>
          <a:xfrm>
            <a:off x="504000" y="550798"/>
            <a:ext cx="11183175" cy="932562"/>
          </a:xfrm>
        </p:spPr>
        <p:txBody>
          <a:bodyPr/>
          <a:lstStyle/>
          <a:p>
            <a:r>
              <a:rPr lang="en-US"/>
              <a:t>Click to edit Master title style</a:t>
            </a:r>
            <a:endParaRPr lang="en-GB" dirty="0"/>
          </a:p>
        </p:txBody>
      </p:sp>
      <p:sp>
        <p:nvSpPr>
          <p:cNvPr id="9" name="Text Placeholder 1">
            <a:extLst>
              <a:ext uri="{FF2B5EF4-FFF2-40B4-BE49-F238E27FC236}">
                <a16:creationId xmlns:a16="http://schemas.microsoft.com/office/drawing/2014/main" id="{CFD3E70C-B524-482C-8CA3-D6F041003102}"/>
              </a:ext>
            </a:extLst>
          </p:cNvPr>
          <p:cNvSpPr>
            <a:spLocks noGrp="1"/>
          </p:cNvSpPr>
          <p:nvPr>
            <p:ph type="body" sz="quarter" idx="13"/>
          </p:nvPr>
        </p:nvSpPr>
        <p:spPr>
          <a:xfrm>
            <a:off x="503237" y="1595121"/>
            <a:ext cx="3442833" cy="4365413"/>
          </a:xfrm>
        </p:spPr>
        <p:txBody>
          <a:bodyPr numCol="1" spcCol="432000"/>
          <a:lstStyle>
            <a:lvl1pPr>
              <a:spcAft>
                <a:spcPts val="567"/>
              </a:spcAft>
              <a:tabLst>
                <a:tab pos="378000" algn="l"/>
              </a:tabLst>
              <a:defRPr sz="1200"/>
            </a:lvl1pPr>
            <a:lvl2pPr>
              <a:spcBef>
                <a:spcPts val="1984"/>
              </a:spcBef>
              <a:spcAft>
                <a:spcPts val="567"/>
              </a:spcAft>
              <a:tabLst>
                <a:tab pos="378000" algn="l"/>
              </a:tabLst>
              <a:defRPr sz="1200"/>
            </a:lvl2pPr>
            <a:lvl3pPr>
              <a:defRPr sz="1000"/>
            </a:lvl3pPr>
            <a:lvl4pPr>
              <a:defRPr sz="1000"/>
            </a:lvl4pPr>
            <a:lvl5pPr>
              <a:defRPr sz="1000"/>
            </a:lvl5pPr>
          </a:lstStyle>
          <a:p>
            <a:pPr lvl="0"/>
            <a:r>
              <a:rPr lang="en-US"/>
              <a:t>Click to edit Master text styles</a:t>
            </a:r>
          </a:p>
          <a:p>
            <a:pPr lvl="1"/>
            <a:r>
              <a:rPr lang="en-US"/>
              <a:t>Second level</a:t>
            </a:r>
          </a:p>
        </p:txBody>
      </p:sp>
      <p:sp>
        <p:nvSpPr>
          <p:cNvPr id="14" name="Text Placeholder 2">
            <a:extLst>
              <a:ext uri="{FF2B5EF4-FFF2-40B4-BE49-F238E27FC236}">
                <a16:creationId xmlns:a16="http://schemas.microsoft.com/office/drawing/2014/main" id="{C137E720-7C19-45D8-93AC-F3C347EBF28C}"/>
              </a:ext>
            </a:extLst>
          </p:cNvPr>
          <p:cNvSpPr>
            <a:spLocks noGrp="1"/>
          </p:cNvSpPr>
          <p:nvPr>
            <p:ph type="body" sz="quarter" idx="14"/>
          </p:nvPr>
        </p:nvSpPr>
        <p:spPr>
          <a:xfrm>
            <a:off x="4374584" y="1595120"/>
            <a:ext cx="3442833" cy="4365413"/>
          </a:xfrm>
        </p:spPr>
        <p:txBody>
          <a:bodyPr numCol="1" spcCol="432000"/>
          <a:lstStyle>
            <a:lvl1pPr>
              <a:spcAft>
                <a:spcPts val="567"/>
              </a:spcAft>
              <a:tabLst>
                <a:tab pos="378000" algn="l"/>
              </a:tabLst>
              <a:defRPr sz="1200"/>
            </a:lvl1pPr>
            <a:lvl2pPr>
              <a:spcBef>
                <a:spcPts val="1984"/>
              </a:spcBef>
              <a:spcAft>
                <a:spcPts val="567"/>
              </a:spcAft>
              <a:tabLst>
                <a:tab pos="378000" algn="l"/>
              </a:tabLst>
              <a:defRPr sz="1200"/>
            </a:lvl2pPr>
            <a:lvl3pPr>
              <a:defRPr sz="1000"/>
            </a:lvl3pPr>
            <a:lvl4pPr>
              <a:defRPr sz="1000"/>
            </a:lvl4pPr>
            <a:lvl5pPr>
              <a:defRPr sz="1000"/>
            </a:lvl5pPr>
          </a:lstStyle>
          <a:p>
            <a:pPr lvl="0"/>
            <a:r>
              <a:rPr lang="en-US"/>
              <a:t>Click to edit Master text styles</a:t>
            </a:r>
          </a:p>
          <a:p>
            <a:pPr lvl="1"/>
            <a:r>
              <a:rPr lang="en-US"/>
              <a:t>Second level</a:t>
            </a:r>
          </a:p>
        </p:txBody>
      </p:sp>
      <p:sp>
        <p:nvSpPr>
          <p:cNvPr id="15" name="Text Placeholder 3">
            <a:extLst>
              <a:ext uri="{FF2B5EF4-FFF2-40B4-BE49-F238E27FC236}">
                <a16:creationId xmlns:a16="http://schemas.microsoft.com/office/drawing/2014/main" id="{AAE46DAB-D2A9-4816-A4C7-0D70ED515CDD}"/>
              </a:ext>
            </a:extLst>
          </p:cNvPr>
          <p:cNvSpPr>
            <a:spLocks noGrp="1"/>
          </p:cNvSpPr>
          <p:nvPr>
            <p:ph type="body" sz="quarter" idx="15"/>
          </p:nvPr>
        </p:nvSpPr>
        <p:spPr>
          <a:xfrm>
            <a:off x="8244342" y="1595121"/>
            <a:ext cx="3442833" cy="4365413"/>
          </a:xfrm>
        </p:spPr>
        <p:txBody>
          <a:bodyPr numCol="1" spcCol="432000"/>
          <a:lstStyle>
            <a:lvl1pPr>
              <a:spcAft>
                <a:spcPts val="567"/>
              </a:spcAft>
              <a:tabLst>
                <a:tab pos="378000" algn="l"/>
              </a:tabLst>
              <a:defRPr sz="1200"/>
            </a:lvl1pPr>
            <a:lvl2pPr>
              <a:spcBef>
                <a:spcPts val="1984"/>
              </a:spcBef>
              <a:spcAft>
                <a:spcPts val="567"/>
              </a:spcAft>
              <a:tabLst>
                <a:tab pos="378000" algn="l"/>
              </a:tabLst>
              <a:defRPr sz="1200"/>
            </a:lvl2pPr>
            <a:lvl3pPr>
              <a:defRPr sz="1000"/>
            </a:lvl3pPr>
            <a:lvl4pPr>
              <a:defRPr sz="1000"/>
            </a:lvl4pPr>
            <a:lvl5pPr>
              <a:defRPr sz="1000"/>
            </a:lvl5pPr>
          </a:lstStyle>
          <a:p>
            <a:pPr lvl="0"/>
            <a:r>
              <a:rPr lang="en-US"/>
              <a:t>Click to edit Master text styles</a:t>
            </a:r>
          </a:p>
          <a:p>
            <a:pPr lvl="1"/>
            <a:r>
              <a:rPr lang="en-US"/>
              <a:t>Second level</a:t>
            </a:r>
          </a:p>
        </p:txBody>
      </p:sp>
      <p:pic>
        <p:nvPicPr>
          <p:cNvPr id="11" name="Picture 10">
            <a:extLst>
              <a:ext uri="{FF2B5EF4-FFF2-40B4-BE49-F238E27FC236}">
                <a16:creationId xmlns:a16="http://schemas.microsoft.com/office/drawing/2014/main" id="{186B0371-53BA-4248-A3C2-8991D5AC4BA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6537" y="6416258"/>
            <a:ext cx="252982" cy="314133"/>
          </a:xfrm>
          <a:prstGeom prst="rect">
            <a:avLst/>
          </a:prstGeom>
        </p:spPr>
      </p:pic>
      <p:sp>
        <p:nvSpPr>
          <p:cNvPr id="12" name="Slide Number Placeholder 5">
            <a:extLst>
              <a:ext uri="{FF2B5EF4-FFF2-40B4-BE49-F238E27FC236}">
                <a16:creationId xmlns:a16="http://schemas.microsoft.com/office/drawing/2014/main" id="{5BDFB651-EEB3-4F19-919E-913AB65E874E}"/>
              </a:ext>
            </a:extLst>
          </p:cNvPr>
          <p:cNvSpPr>
            <a:spLocks noGrp="1"/>
          </p:cNvSpPr>
          <p:nvPr>
            <p:ph type="sldNum" sz="quarter" idx="12"/>
          </p:nvPr>
        </p:nvSpPr>
        <p:spPr>
          <a:xfrm>
            <a:off x="11112274" y="6541613"/>
            <a:ext cx="762000" cy="194297"/>
          </a:xfrm>
          <a:prstGeom prst="rect">
            <a:avLst/>
          </a:prstGeom>
        </p:spPr>
        <p:txBody>
          <a:bodyPr anchor="t" anchorCtr="0"/>
          <a:lstStyle>
            <a:lvl1pPr algn="r">
              <a:defRPr sz="1200" b="0">
                <a:solidFill>
                  <a:srgbClr val="747678"/>
                </a:solidFill>
                <a:latin typeface="Arial" pitchFamily="34" charset="0"/>
                <a:cs typeface="Arial" pitchFamily="34" charset="0"/>
              </a:defRPr>
            </a:lvl1pPr>
          </a:lstStyle>
          <a:p>
            <a:fld id="{23B99C07-6774-7B4C-A880-8CAF4048FB67}" type="slidenum">
              <a:rPr lang="en-US" smtClean="0"/>
              <a:pPr/>
              <a:t>‹#›</a:t>
            </a:fld>
            <a:endParaRPr lang="en-US" dirty="0"/>
          </a:p>
        </p:txBody>
      </p:sp>
    </p:spTree>
    <p:extLst>
      <p:ext uri="{BB962C8B-B14F-4D97-AF65-F5344CB8AC3E}">
        <p14:creationId xmlns:p14="http://schemas.microsoft.com/office/powerpoint/2010/main" val="2626658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
            <a:extLst>
              <a:ext uri="{FF2B5EF4-FFF2-40B4-BE49-F238E27FC236}">
                <a16:creationId xmlns:a16="http://schemas.microsoft.com/office/drawing/2014/main" id="{2627417E-3B96-499C-AC3A-CDF07AEF4BCB}"/>
              </a:ext>
            </a:extLst>
          </p:cNvPr>
          <p:cNvSpPr>
            <a:spLocks noGrp="1"/>
          </p:cNvSpPr>
          <p:nvPr>
            <p:ph type="title"/>
          </p:nvPr>
        </p:nvSpPr>
        <p:spPr>
          <a:xfrm>
            <a:off x="504000" y="550798"/>
            <a:ext cx="11183175" cy="932562"/>
          </a:xfrm>
        </p:spPr>
        <p:txBody>
          <a:bodyPr/>
          <a:lstStyle/>
          <a:p>
            <a:r>
              <a:rPr lang="en-US"/>
              <a:t>Click to edit Master title style</a:t>
            </a:r>
            <a:endParaRPr lang="en-GB" dirty="0"/>
          </a:p>
        </p:txBody>
      </p:sp>
      <p:sp>
        <p:nvSpPr>
          <p:cNvPr id="3" name="Content Placeholder 1">
            <a:extLst>
              <a:ext uri="{FF2B5EF4-FFF2-40B4-BE49-F238E27FC236}">
                <a16:creationId xmlns:a16="http://schemas.microsoft.com/office/drawing/2014/main" id="{2C92A555-CEFA-4D21-902E-3F719B31B369}"/>
              </a:ext>
            </a:extLst>
          </p:cNvPr>
          <p:cNvSpPr>
            <a:spLocks noGrp="1"/>
          </p:cNvSpPr>
          <p:nvPr>
            <p:ph idx="1"/>
          </p:nvPr>
        </p:nvSpPr>
        <p:spPr>
          <a:xfrm>
            <a:off x="504825" y="1595121"/>
            <a:ext cx="11182350" cy="43484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12" name="Picture 11">
            <a:extLst>
              <a:ext uri="{FF2B5EF4-FFF2-40B4-BE49-F238E27FC236}">
                <a16:creationId xmlns:a16="http://schemas.microsoft.com/office/drawing/2014/main" id="{9DF7C116-2789-4A97-9421-1D21F37D9E0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6537" y="6416258"/>
            <a:ext cx="252982" cy="314133"/>
          </a:xfrm>
          <a:prstGeom prst="rect">
            <a:avLst/>
          </a:prstGeom>
        </p:spPr>
      </p:pic>
      <p:sp>
        <p:nvSpPr>
          <p:cNvPr id="13" name="Slide Number Placeholder 5">
            <a:extLst>
              <a:ext uri="{FF2B5EF4-FFF2-40B4-BE49-F238E27FC236}">
                <a16:creationId xmlns:a16="http://schemas.microsoft.com/office/drawing/2014/main" id="{E1AE6DE7-A2EE-48E1-AE99-45383BA86F24}"/>
              </a:ext>
            </a:extLst>
          </p:cNvPr>
          <p:cNvSpPr>
            <a:spLocks noGrp="1"/>
          </p:cNvSpPr>
          <p:nvPr>
            <p:ph type="sldNum" sz="quarter" idx="12"/>
          </p:nvPr>
        </p:nvSpPr>
        <p:spPr>
          <a:xfrm>
            <a:off x="11112274" y="6541613"/>
            <a:ext cx="762000" cy="194297"/>
          </a:xfrm>
          <a:prstGeom prst="rect">
            <a:avLst/>
          </a:prstGeom>
        </p:spPr>
        <p:txBody>
          <a:bodyPr anchor="t" anchorCtr="0"/>
          <a:lstStyle>
            <a:lvl1pPr algn="r">
              <a:defRPr sz="1200" b="0">
                <a:solidFill>
                  <a:srgbClr val="747678"/>
                </a:solidFill>
                <a:latin typeface="Arial" pitchFamily="34" charset="0"/>
                <a:cs typeface="Arial" pitchFamily="34" charset="0"/>
              </a:defRPr>
            </a:lvl1pPr>
          </a:lstStyle>
          <a:p>
            <a:fld id="{23B99C07-6774-7B4C-A880-8CAF4048FB67}" type="slidenum">
              <a:rPr lang="en-US" smtClean="0"/>
              <a:pPr/>
              <a:t>‹#›</a:t>
            </a:fld>
            <a:endParaRPr lang="en-US" dirty="0"/>
          </a:p>
        </p:txBody>
      </p:sp>
    </p:spTree>
    <p:extLst>
      <p:ext uri="{BB962C8B-B14F-4D97-AF65-F5344CB8AC3E}">
        <p14:creationId xmlns:p14="http://schemas.microsoft.com/office/powerpoint/2010/main" val="3990185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Blocks of Content">
    <p:spTree>
      <p:nvGrpSpPr>
        <p:cNvPr id="1" name=""/>
        <p:cNvGrpSpPr/>
        <p:nvPr/>
      </p:nvGrpSpPr>
      <p:grpSpPr>
        <a:xfrm>
          <a:off x="0" y="0"/>
          <a:ext cx="0" cy="0"/>
          <a:chOff x="0" y="0"/>
          <a:chExt cx="0" cy="0"/>
        </a:xfrm>
      </p:grpSpPr>
      <p:sp>
        <p:nvSpPr>
          <p:cNvPr id="2" name="Title ">
            <a:extLst>
              <a:ext uri="{FF2B5EF4-FFF2-40B4-BE49-F238E27FC236}">
                <a16:creationId xmlns:a16="http://schemas.microsoft.com/office/drawing/2014/main" id="{603F0A54-5B28-4308-9F4C-A89070E90C66}"/>
              </a:ext>
            </a:extLst>
          </p:cNvPr>
          <p:cNvSpPr>
            <a:spLocks noGrp="1"/>
          </p:cNvSpPr>
          <p:nvPr>
            <p:ph type="title"/>
          </p:nvPr>
        </p:nvSpPr>
        <p:spPr>
          <a:xfrm>
            <a:off x="504000" y="550798"/>
            <a:ext cx="11183175" cy="932562"/>
          </a:xfrm>
        </p:spPr>
        <p:txBody>
          <a:bodyPr/>
          <a:lstStyle/>
          <a:p>
            <a:r>
              <a:rPr lang="en-US"/>
              <a:t>Click to edit Master title style</a:t>
            </a:r>
            <a:endParaRPr lang="en-GB" dirty="0"/>
          </a:p>
        </p:txBody>
      </p:sp>
      <p:sp>
        <p:nvSpPr>
          <p:cNvPr id="3" name="Content Placeholder 1">
            <a:extLst>
              <a:ext uri="{FF2B5EF4-FFF2-40B4-BE49-F238E27FC236}">
                <a16:creationId xmlns:a16="http://schemas.microsoft.com/office/drawing/2014/main" id="{0B02CCA4-3CB8-459B-8F0C-82B1623A942F}"/>
              </a:ext>
            </a:extLst>
          </p:cNvPr>
          <p:cNvSpPr>
            <a:spLocks noGrp="1"/>
          </p:cNvSpPr>
          <p:nvPr>
            <p:ph sz="half" idx="1"/>
          </p:nvPr>
        </p:nvSpPr>
        <p:spPr>
          <a:xfrm>
            <a:off x="504000" y="1595120"/>
            <a:ext cx="5410800" cy="43542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2">
            <a:extLst>
              <a:ext uri="{FF2B5EF4-FFF2-40B4-BE49-F238E27FC236}">
                <a16:creationId xmlns:a16="http://schemas.microsoft.com/office/drawing/2014/main" id="{257DC9AC-5058-43F9-9D95-42D4C6DCD43E}"/>
              </a:ext>
            </a:extLst>
          </p:cNvPr>
          <p:cNvSpPr>
            <a:spLocks noGrp="1"/>
          </p:cNvSpPr>
          <p:nvPr>
            <p:ph sz="half" idx="2"/>
          </p:nvPr>
        </p:nvSpPr>
        <p:spPr>
          <a:xfrm>
            <a:off x="6275388" y="1595120"/>
            <a:ext cx="5410800" cy="43542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11" name="Picture 10">
            <a:extLst>
              <a:ext uri="{FF2B5EF4-FFF2-40B4-BE49-F238E27FC236}">
                <a16:creationId xmlns:a16="http://schemas.microsoft.com/office/drawing/2014/main" id="{919DCC40-FF13-4D48-AFF4-006C676DED2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6537" y="6416258"/>
            <a:ext cx="252982" cy="314133"/>
          </a:xfrm>
          <a:prstGeom prst="rect">
            <a:avLst/>
          </a:prstGeom>
        </p:spPr>
      </p:pic>
      <p:sp>
        <p:nvSpPr>
          <p:cNvPr id="12" name="Slide Number Placeholder 5">
            <a:extLst>
              <a:ext uri="{FF2B5EF4-FFF2-40B4-BE49-F238E27FC236}">
                <a16:creationId xmlns:a16="http://schemas.microsoft.com/office/drawing/2014/main" id="{6EEFE192-7353-40F5-A8BF-857AFEBC94FA}"/>
              </a:ext>
            </a:extLst>
          </p:cNvPr>
          <p:cNvSpPr>
            <a:spLocks noGrp="1"/>
          </p:cNvSpPr>
          <p:nvPr>
            <p:ph type="sldNum" sz="quarter" idx="12"/>
          </p:nvPr>
        </p:nvSpPr>
        <p:spPr>
          <a:xfrm>
            <a:off x="11112274" y="6541613"/>
            <a:ext cx="762000" cy="194297"/>
          </a:xfrm>
          <a:prstGeom prst="rect">
            <a:avLst/>
          </a:prstGeom>
        </p:spPr>
        <p:txBody>
          <a:bodyPr anchor="t" anchorCtr="0"/>
          <a:lstStyle>
            <a:lvl1pPr algn="r">
              <a:defRPr sz="1200" b="0">
                <a:solidFill>
                  <a:srgbClr val="747678"/>
                </a:solidFill>
                <a:latin typeface="Arial" pitchFamily="34" charset="0"/>
                <a:cs typeface="Arial" pitchFamily="34" charset="0"/>
              </a:defRPr>
            </a:lvl1pPr>
          </a:lstStyle>
          <a:p>
            <a:fld id="{23B99C07-6774-7B4C-A880-8CAF4048FB67}" type="slidenum">
              <a:rPr lang="en-US" smtClean="0"/>
              <a:pPr/>
              <a:t>‹#›</a:t>
            </a:fld>
            <a:endParaRPr lang="en-US" dirty="0"/>
          </a:p>
        </p:txBody>
      </p:sp>
    </p:spTree>
    <p:extLst>
      <p:ext uri="{BB962C8B-B14F-4D97-AF65-F5344CB8AC3E}">
        <p14:creationId xmlns:p14="http://schemas.microsoft.com/office/powerpoint/2010/main" val="3691152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Blocks of Content and Subheading">
    <p:spTree>
      <p:nvGrpSpPr>
        <p:cNvPr id="1" name=""/>
        <p:cNvGrpSpPr/>
        <p:nvPr/>
      </p:nvGrpSpPr>
      <p:grpSpPr>
        <a:xfrm>
          <a:off x="0" y="0"/>
          <a:ext cx="0" cy="0"/>
          <a:chOff x="0" y="0"/>
          <a:chExt cx="0" cy="0"/>
        </a:xfrm>
      </p:grpSpPr>
      <p:sp>
        <p:nvSpPr>
          <p:cNvPr id="2" name="Title ">
            <a:extLst>
              <a:ext uri="{FF2B5EF4-FFF2-40B4-BE49-F238E27FC236}">
                <a16:creationId xmlns:a16="http://schemas.microsoft.com/office/drawing/2014/main" id="{603F0A54-5B28-4308-9F4C-A89070E90C66}"/>
              </a:ext>
            </a:extLst>
          </p:cNvPr>
          <p:cNvSpPr>
            <a:spLocks noGrp="1"/>
          </p:cNvSpPr>
          <p:nvPr>
            <p:ph type="title" hasCustomPrompt="1"/>
          </p:nvPr>
        </p:nvSpPr>
        <p:spPr>
          <a:xfrm>
            <a:off x="504000" y="550798"/>
            <a:ext cx="11183175" cy="932562"/>
          </a:xfrm>
        </p:spPr>
        <p:txBody>
          <a:bodyPr/>
          <a:lstStyle/>
          <a:p>
            <a:r>
              <a:rPr lang="en-GB" dirty="0"/>
              <a:t>Click to </a:t>
            </a:r>
            <a:br>
              <a:rPr lang="en-GB" dirty="0"/>
            </a:br>
            <a:r>
              <a:rPr lang="en-GB" dirty="0"/>
              <a:t>edit Master title style</a:t>
            </a:r>
          </a:p>
        </p:txBody>
      </p:sp>
      <p:sp>
        <p:nvSpPr>
          <p:cNvPr id="10" name="Subtitle">
            <a:extLst>
              <a:ext uri="{FF2B5EF4-FFF2-40B4-BE49-F238E27FC236}">
                <a16:creationId xmlns:a16="http://schemas.microsoft.com/office/drawing/2014/main" id="{6C76187D-BF9E-C24D-AE49-F93C909EFA87}"/>
              </a:ext>
            </a:extLst>
          </p:cNvPr>
          <p:cNvSpPr>
            <a:spLocks noGrp="1"/>
          </p:cNvSpPr>
          <p:nvPr>
            <p:ph type="body" sz="quarter" idx="14"/>
          </p:nvPr>
        </p:nvSpPr>
        <p:spPr>
          <a:xfrm>
            <a:off x="504826" y="1595121"/>
            <a:ext cx="11182350" cy="457200"/>
          </a:xfrm>
        </p:spPr>
        <p:txBody>
          <a:bodyPr/>
          <a:lstStyle>
            <a:lvl1pPr>
              <a:defRPr sz="1700" b="1" i="0">
                <a:latin typeface="+mn-lt"/>
                <a:cs typeface="Gotham-Medium" pitchFamily="2" charset="0"/>
              </a:defRPr>
            </a:lvl1pPr>
            <a:lvl2pPr>
              <a:defRPr sz="1500"/>
            </a:lvl2pPr>
            <a:lvl3pPr>
              <a:defRPr sz="1500"/>
            </a:lvl3pPr>
            <a:lvl4pPr>
              <a:defRPr sz="1500"/>
            </a:lvl4pPr>
            <a:lvl5pPr>
              <a:defRPr sz="1500"/>
            </a:lvl5pPr>
          </a:lstStyle>
          <a:p>
            <a:pPr lvl="0"/>
            <a:r>
              <a:rPr lang="en-US"/>
              <a:t>Click to edit Master text styles</a:t>
            </a:r>
          </a:p>
        </p:txBody>
      </p:sp>
      <p:sp>
        <p:nvSpPr>
          <p:cNvPr id="3" name="Content Placeholder 1">
            <a:extLst>
              <a:ext uri="{FF2B5EF4-FFF2-40B4-BE49-F238E27FC236}">
                <a16:creationId xmlns:a16="http://schemas.microsoft.com/office/drawing/2014/main" id="{0B02CCA4-3CB8-459B-8F0C-82B1623A942F}"/>
              </a:ext>
            </a:extLst>
          </p:cNvPr>
          <p:cNvSpPr>
            <a:spLocks noGrp="1"/>
          </p:cNvSpPr>
          <p:nvPr>
            <p:ph sz="half" idx="1"/>
          </p:nvPr>
        </p:nvSpPr>
        <p:spPr>
          <a:xfrm>
            <a:off x="504000" y="2164083"/>
            <a:ext cx="3384000" cy="37144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2">
            <a:extLst>
              <a:ext uri="{FF2B5EF4-FFF2-40B4-BE49-F238E27FC236}">
                <a16:creationId xmlns:a16="http://schemas.microsoft.com/office/drawing/2014/main" id="{257DC9AC-5058-43F9-9D95-42D4C6DCD43E}"/>
              </a:ext>
            </a:extLst>
          </p:cNvPr>
          <p:cNvSpPr>
            <a:spLocks noGrp="1"/>
          </p:cNvSpPr>
          <p:nvPr>
            <p:ph sz="half" idx="2"/>
          </p:nvPr>
        </p:nvSpPr>
        <p:spPr>
          <a:xfrm>
            <a:off x="4404000" y="2164083"/>
            <a:ext cx="3384000" cy="37144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Content Placeholder 3">
            <a:extLst>
              <a:ext uri="{FF2B5EF4-FFF2-40B4-BE49-F238E27FC236}">
                <a16:creationId xmlns:a16="http://schemas.microsoft.com/office/drawing/2014/main" id="{49180339-D40B-3C49-9210-4319F4484A6D}"/>
              </a:ext>
            </a:extLst>
          </p:cNvPr>
          <p:cNvSpPr>
            <a:spLocks noGrp="1"/>
          </p:cNvSpPr>
          <p:nvPr>
            <p:ph sz="half" idx="13"/>
          </p:nvPr>
        </p:nvSpPr>
        <p:spPr>
          <a:xfrm>
            <a:off x="8295322" y="2164083"/>
            <a:ext cx="3384000" cy="37144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14" name="Picture 13">
            <a:extLst>
              <a:ext uri="{FF2B5EF4-FFF2-40B4-BE49-F238E27FC236}">
                <a16:creationId xmlns:a16="http://schemas.microsoft.com/office/drawing/2014/main" id="{50E1AD81-5355-4498-96B8-CEC4264B13C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6537" y="6416258"/>
            <a:ext cx="252982" cy="314133"/>
          </a:xfrm>
          <a:prstGeom prst="rect">
            <a:avLst/>
          </a:prstGeom>
        </p:spPr>
      </p:pic>
      <p:sp>
        <p:nvSpPr>
          <p:cNvPr id="15" name="Slide Number Placeholder 5">
            <a:extLst>
              <a:ext uri="{FF2B5EF4-FFF2-40B4-BE49-F238E27FC236}">
                <a16:creationId xmlns:a16="http://schemas.microsoft.com/office/drawing/2014/main" id="{4EFEEDBE-8782-4C66-9A51-02858D661FC3}"/>
              </a:ext>
            </a:extLst>
          </p:cNvPr>
          <p:cNvSpPr>
            <a:spLocks noGrp="1"/>
          </p:cNvSpPr>
          <p:nvPr>
            <p:ph type="sldNum" sz="quarter" idx="12"/>
          </p:nvPr>
        </p:nvSpPr>
        <p:spPr>
          <a:xfrm>
            <a:off x="11112274" y="6541613"/>
            <a:ext cx="762000" cy="194297"/>
          </a:xfrm>
          <a:prstGeom prst="rect">
            <a:avLst/>
          </a:prstGeom>
        </p:spPr>
        <p:txBody>
          <a:bodyPr anchor="t" anchorCtr="0"/>
          <a:lstStyle>
            <a:lvl1pPr algn="r">
              <a:defRPr sz="1200" b="0">
                <a:solidFill>
                  <a:srgbClr val="747678"/>
                </a:solidFill>
                <a:latin typeface="Arial" pitchFamily="34" charset="0"/>
                <a:cs typeface="Arial" pitchFamily="34" charset="0"/>
              </a:defRPr>
            </a:lvl1pPr>
          </a:lstStyle>
          <a:p>
            <a:fld id="{23B99C07-6774-7B4C-A880-8CAF4048FB67}" type="slidenum">
              <a:rPr lang="en-US" smtClean="0"/>
              <a:pPr/>
              <a:t>‹#›</a:t>
            </a:fld>
            <a:endParaRPr lang="en-US" dirty="0"/>
          </a:p>
        </p:txBody>
      </p:sp>
    </p:spTree>
    <p:extLst>
      <p:ext uri="{BB962C8B-B14F-4D97-AF65-F5344CB8AC3E}">
        <p14:creationId xmlns:p14="http://schemas.microsoft.com/office/powerpoint/2010/main" val="3018340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and Image">
    <p:spTree>
      <p:nvGrpSpPr>
        <p:cNvPr id="1" name=""/>
        <p:cNvGrpSpPr/>
        <p:nvPr/>
      </p:nvGrpSpPr>
      <p:grpSpPr>
        <a:xfrm>
          <a:off x="0" y="0"/>
          <a:ext cx="0" cy="0"/>
          <a:chOff x="0" y="0"/>
          <a:chExt cx="0" cy="0"/>
        </a:xfrm>
      </p:grpSpPr>
      <p:sp>
        <p:nvSpPr>
          <p:cNvPr id="2" name="Title ">
            <a:extLst>
              <a:ext uri="{FF2B5EF4-FFF2-40B4-BE49-F238E27FC236}">
                <a16:creationId xmlns:a16="http://schemas.microsoft.com/office/drawing/2014/main" id="{2627417E-3B96-499C-AC3A-CDF07AEF4BCB}"/>
              </a:ext>
            </a:extLst>
          </p:cNvPr>
          <p:cNvSpPr>
            <a:spLocks noGrp="1"/>
          </p:cNvSpPr>
          <p:nvPr>
            <p:ph type="title"/>
          </p:nvPr>
        </p:nvSpPr>
        <p:spPr>
          <a:xfrm>
            <a:off x="504000" y="550800"/>
            <a:ext cx="11183175" cy="930759"/>
          </a:xfrm>
        </p:spPr>
        <p:txBody>
          <a:bodyPr/>
          <a:lstStyle/>
          <a:p>
            <a:r>
              <a:rPr lang="en-US"/>
              <a:t>Click to edit Master title style</a:t>
            </a:r>
            <a:endParaRPr lang="en-GB" dirty="0"/>
          </a:p>
        </p:txBody>
      </p:sp>
      <p:sp>
        <p:nvSpPr>
          <p:cNvPr id="3" name="Content Placeholder 1">
            <a:extLst>
              <a:ext uri="{FF2B5EF4-FFF2-40B4-BE49-F238E27FC236}">
                <a16:creationId xmlns:a16="http://schemas.microsoft.com/office/drawing/2014/main" id="{2C92A555-CEFA-4D21-902E-3F719B31B369}"/>
              </a:ext>
            </a:extLst>
          </p:cNvPr>
          <p:cNvSpPr>
            <a:spLocks noGrp="1"/>
          </p:cNvSpPr>
          <p:nvPr>
            <p:ph idx="1"/>
          </p:nvPr>
        </p:nvSpPr>
        <p:spPr>
          <a:xfrm>
            <a:off x="504824" y="1597307"/>
            <a:ext cx="4140000" cy="4352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Picture Placeholder 1">
            <a:extLst>
              <a:ext uri="{FF2B5EF4-FFF2-40B4-BE49-F238E27FC236}">
                <a16:creationId xmlns:a16="http://schemas.microsoft.com/office/drawing/2014/main" id="{7D6F183F-50F5-F347-8D3A-DF3311A81380}"/>
              </a:ext>
            </a:extLst>
          </p:cNvPr>
          <p:cNvSpPr>
            <a:spLocks noGrp="1"/>
          </p:cNvSpPr>
          <p:nvPr>
            <p:ph type="pic" sz="quarter" idx="13"/>
          </p:nvPr>
        </p:nvSpPr>
        <p:spPr>
          <a:xfrm>
            <a:off x="5077575" y="1599532"/>
            <a:ext cx="6609600" cy="4349856"/>
          </a:xfrm>
          <a:solidFill>
            <a:schemeClr val="bg1">
              <a:lumMod val="85000"/>
            </a:schemeClr>
          </a:solidFill>
        </p:spPr>
        <p:txBody>
          <a:bodyPr/>
          <a:lstStyle/>
          <a:p>
            <a:r>
              <a:rPr lang="en-US"/>
              <a:t>Click icon to add picture</a:t>
            </a:r>
            <a:endParaRPr lang="en-GB" dirty="0"/>
          </a:p>
        </p:txBody>
      </p:sp>
      <p:pic>
        <p:nvPicPr>
          <p:cNvPr id="11" name="Picture 10">
            <a:extLst>
              <a:ext uri="{FF2B5EF4-FFF2-40B4-BE49-F238E27FC236}">
                <a16:creationId xmlns:a16="http://schemas.microsoft.com/office/drawing/2014/main" id="{A341CC9E-8AC1-4A23-AB2A-DA40622F86F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6537" y="6416258"/>
            <a:ext cx="252982" cy="314133"/>
          </a:xfrm>
          <a:prstGeom prst="rect">
            <a:avLst/>
          </a:prstGeom>
        </p:spPr>
      </p:pic>
      <p:sp>
        <p:nvSpPr>
          <p:cNvPr id="12" name="Slide Number Placeholder 5">
            <a:extLst>
              <a:ext uri="{FF2B5EF4-FFF2-40B4-BE49-F238E27FC236}">
                <a16:creationId xmlns:a16="http://schemas.microsoft.com/office/drawing/2014/main" id="{A820AEED-F1EB-4953-AD04-AE00E4C55D49}"/>
              </a:ext>
            </a:extLst>
          </p:cNvPr>
          <p:cNvSpPr>
            <a:spLocks noGrp="1"/>
          </p:cNvSpPr>
          <p:nvPr>
            <p:ph type="sldNum" sz="quarter" idx="12"/>
          </p:nvPr>
        </p:nvSpPr>
        <p:spPr>
          <a:xfrm>
            <a:off x="11112274" y="6541613"/>
            <a:ext cx="762000" cy="194297"/>
          </a:xfrm>
          <a:prstGeom prst="rect">
            <a:avLst/>
          </a:prstGeom>
        </p:spPr>
        <p:txBody>
          <a:bodyPr anchor="t" anchorCtr="0"/>
          <a:lstStyle>
            <a:lvl1pPr algn="r">
              <a:defRPr sz="1200" b="0">
                <a:solidFill>
                  <a:srgbClr val="747678"/>
                </a:solidFill>
                <a:latin typeface="Arial" pitchFamily="34" charset="0"/>
                <a:cs typeface="Arial" pitchFamily="34" charset="0"/>
              </a:defRPr>
            </a:lvl1pPr>
          </a:lstStyle>
          <a:p>
            <a:fld id="{23B99C07-6774-7B4C-A880-8CAF4048FB67}" type="slidenum">
              <a:rPr lang="en-US" smtClean="0"/>
              <a:pPr/>
              <a:t>‹#›</a:t>
            </a:fld>
            <a:endParaRPr lang="en-US" dirty="0"/>
          </a:p>
        </p:txBody>
      </p:sp>
    </p:spTree>
    <p:extLst>
      <p:ext uri="{BB962C8B-B14F-4D97-AF65-F5344CB8AC3E}">
        <p14:creationId xmlns:p14="http://schemas.microsoft.com/office/powerpoint/2010/main" val="1934470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image" Target="../media/image10.png"/><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47D5398-7070-473B-A412-A9AEA384C93D}"/>
              </a:ext>
            </a:extLst>
          </p:cNvPr>
          <p:cNvSpPr>
            <a:spLocks noGrp="1"/>
          </p:cNvSpPr>
          <p:nvPr>
            <p:ph type="title"/>
          </p:nvPr>
        </p:nvSpPr>
        <p:spPr>
          <a:xfrm>
            <a:off x="504000" y="550798"/>
            <a:ext cx="11183175" cy="930761"/>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1">
            <a:extLst>
              <a:ext uri="{FF2B5EF4-FFF2-40B4-BE49-F238E27FC236}">
                <a16:creationId xmlns:a16="http://schemas.microsoft.com/office/drawing/2014/main" id="{ED47719C-7D6E-4EC3-9B77-5FE8197F9D7B}"/>
              </a:ext>
            </a:extLst>
          </p:cNvPr>
          <p:cNvSpPr>
            <a:spLocks noGrp="1"/>
          </p:cNvSpPr>
          <p:nvPr>
            <p:ph type="body" idx="1"/>
          </p:nvPr>
        </p:nvSpPr>
        <p:spPr>
          <a:xfrm>
            <a:off x="504825" y="1597307"/>
            <a:ext cx="11182350" cy="436322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
            <a:extLst>
              <a:ext uri="{FF2B5EF4-FFF2-40B4-BE49-F238E27FC236}">
                <a16:creationId xmlns:a16="http://schemas.microsoft.com/office/drawing/2014/main" id="{771E4EEA-1D06-4A33-84C5-C0AB423854A0}"/>
              </a:ext>
            </a:extLst>
          </p:cNvPr>
          <p:cNvSpPr>
            <a:spLocks noGrp="1"/>
          </p:cNvSpPr>
          <p:nvPr>
            <p:ph type="dt" sz="half" idx="2"/>
          </p:nvPr>
        </p:nvSpPr>
        <p:spPr>
          <a:xfrm>
            <a:off x="5126400" y="6597651"/>
            <a:ext cx="790213" cy="260349"/>
          </a:xfrm>
          <a:prstGeom prst="rect">
            <a:avLst/>
          </a:prstGeom>
        </p:spPr>
        <p:txBody>
          <a:bodyPr vert="horz" lIns="0" tIns="0" rIns="0" bIns="0" rtlCol="0" anchor="t" anchorCtr="0">
            <a:noAutofit/>
          </a:bodyPr>
          <a:lstStyle>
            <a:lvl1pPr algn="l">
              <a:lnSpc>
                <a:spcPct val="90000"/>
              </a:lnSpc>
              <a:spcBef>
                <a:spcPts val="0"/>
              </a:spcBef>
              <a:defRPr sz="600">
                <a:solidFill>
                  <a:schemeClr val="tx1"/>
                </a:solidFill>
              </a:defRPr>
            </a:lvl1pPr>
          </a:lstStyle>
          <a:p>
            <a:pPr algn="l"/>
            <a:r>
              <a:rPr lang="en-US" dirty="0"/>
              <a:t>6/14/21</a:t>
            </a:r>
            <a:endParaRPr lang="en-GB" dirty="0"/>
          </a:p>
        </p:txBody>
      </p:sp>
      <p:sp>
        <p:nvSpPr>
          <p:cNvPr id="5" name="Footer Placeholder ">
            <a:extLst>
              <a:ext uri="{FF2B5EF4-FFF2-40B4-BE49-F238E27FC236}">
                <a16:creationId xmlns:a16="http://schemas.microsoft.com/office/drawing/2014/main" id="{00AF207B-B60F-4C7F-AA4F-411C5E312FDF}"/>
              </a:ext>
            </a:extLst>
          </p:cNvPr>
          <p:cNvSpPr>
            <a:spLocks noGrp="1"/>
          </p:cNvSpPr>
          <p:nvPr>
            <p:ph type="ftr" sz="quarter" idx="3"/>
          </p:nvPr>
        </p:nvSpPr>
        <p:spPr>
          <a:xfrm>
            <a:off x="720000" y="6597649"/>
            <a:ext cx="4406400" cy="260351"/>
          </a:xfrm>
          <a:prstGeom prst="rect">
            <a:avLst/>
          </a:prstGeom>
        </p:spPr>
        <p:txBody>
          <a:bodyPr vert="horz" lIns="0" tIns="0" rIns="0" bIns="0" rtlCol="0" anchor="t" anchorCtr="0">
            <a:noAutofit/>
          </a:bodyPr>
          <a:lstStyle>
            <a:lvl1pPr algn="l">
              <a:lnSpc>
                <a:spcPct val="90000"/>
              </a:lnSpc>
              <a:spcBef>
                <a:spcPts val="0"/>
              </a:spcBef>
              <a:defRPr sz="600">
                <a:solidFill>
                  <a:schemeClr val="tx1"/>
                </a:solidFill>
              </a:defRPr>
            </a:lvl1pPr>
          </a:lstStyle>
          <a:p>
            <a:r>
              <a:rPr lang="en-GB" dirty="0"/>
              <a:t>To create or edit a header or footer, go to Insert &gt; Header &amp; Footer</a:t>
            </a:r>
          </a:p>
        </p:txBody>
      </p:sp>
      <p:sp>
        <p:nvSpPr>
          <p:cNvPr id="6" name="Slide Number Placeholder ">
            <a:extLst>
              <a:ext uri="{FF2B5EF4-FFF2-40B4-BE49-F238E27FC236}">
                <a16:creationId xmlns:a16="http://schemas.microsoft.com/office/drawing/2014/main" id="{B3B18286-AFC3-45C1-9396-A22798BC906A}"/>
              </a:ext>
            </a:extLst>
          </p:cNvPr>
          <p:cNvSpPr>
            <a:spLocks noGrp="1"/>
          </p:cNvSpPr>
          <p:nvPr>
            <p:ph type="sldNum" sz="quarter" idx="4"/>
          </p:nvPr>
        </p:nvSpPr>
        <p:spPr>
          <a:xfrm>
            <a:off x="216001" y="6552000"/>
            <a:ext cx="238510" cy="306000"/>
          </a:xfrm>
          <a:prstGeom prst="rect">
            <a:avLst/>
          </a:prstGeom>
        </p:spPr>
        <p:txBody>
          <a:bodyPr vert="horz" lIns="0" tIns="0" rIns="0" bIns="0" rtlCol="0" anchor="t" anchorCtr="0">
            <a:noAutofit/>
          </a:bodyPr>
          <a:lstStyle>
            <a:lvl1pPr algn="l">
              <a:lnSpc>
                <a:spcPct val="90000"/>
              </a:lnSpc>
              <a:spcBef>
                <a:spcPts val="0"/>
              </a:spcBef>
              <a:defRPr sz="1000">
                <a:solidFill>
                  <a:srgbClr val="999999"/>
                </a:solidFill>
              </a:defRPr>
            </a:lvl1pPr>
          </a:lstStyle>
          <a:p>
            <a:fld id="{5B4A74C5-79B0-4340-9A8D-1CCBE3E8C644}" type="slidenum">
              <a:rPr lang="en-GB" smtClean="0"/>
              <a:pPr/>
              <a:t>‹#›</a:t>
            </a:fld>
            <a:endParaRPr lang="en-GB"/>
          </a:p>
        </p:txBody>
      </p:sp>
    </p:spTree>
    <p:extLst>
      <p:ext uri="{BB962C8B-B14F-4D97-AF65-F5344CB8AC3E}">
        <p14:creationId xmlns:p14="http://schemas.microsoft.com/office/powerpoint/2010/main" val="1132594695"/>
      </p:ext>
    </p:extLst>
  </p:cSld>
  <p:clrMap bg1="lt1" tx1="dk1" bg2="lt2" tx2="dk2" accent1="accent1" accent2="accent2" accent3="accent3" accent4="accent4" accent5="accent5" accent6="accent6" hlink="hlink" folHlink="folHlink"/>
  <p:sldLayoutIdLst>
    <p:sldLayoutId id="2147483649" r:id="rId1"/>
    <p:sldLayoutId id="2147483671" r:id="rId2"/>
    <p:sldLayoutId id="2147483672" r:id="rId3"/>
    <p:sldLayoutId id="2147483670" r:id="rId4"/>
    <p:sldLayoutId id="2147483669" r:id="rId5"/>
    <p:sldLayoutId id="2147483650" r:id="rId6"/>
    <p:sldLayoutId id="2147483652" r:id="rId7"/>
    <p:sldLayoutId id="2147483663" r:id="rId8"/>
    <p:sldLayoutId id="2147483659" r:id="rId9"/>
    <p:sldLayoutId id="2147483661" r:id="rId10"/>
    <p:sldLayoutId id="2147483662" r:id="rId11"/>
    <p:sldLayoutId id="2147483651" r:id="rId12"/>
    <p:sldLayoutId id="2147483657" r:id="rId13"/>
    <p:sldLayoutId id="2147483658" r:id="rId14"/>
    <p:sldLayoutId id="2147483654" r:id="rId15"/>
    <p:sldLayoutId id="2147483655" r:id="rId16"/>
    <p:sldLayoutId id="2147483673" r:id="rId17"/>
    <p:sldLayoutId id="2147483674" r:id="rId18"/>
    <p:sldLayoutId id="2147483689" r:id="rId19"/>
    <p:sldLayoutId id="2147483690" r:id="rId20"/>
  </p:sldLayoutIdLst>
  <p:hf hdr="0" dt="0"/>
  <p:txStyles>
    <p:titleStyle>
      <a:lvl1pPr algn="l" defTabSz="914400" rtl="0" eaLnBrk="1" latinLnBrk="0" hangingPunct="1">
        <a:lnSpc>
          <a:spcPct val="90000"/>
        </a:lnSpc>
        <a:spcBef>
          <a:spcPts val="0"/>
        </a:spcBef>
        <a:buNone/>
        <a:defRPr sz="2400" b="1" kern="1200">
          <a:solidFill>
            <a:schemeClr val="bg2"/>
          </a:solidFill>
          <a:latin typeface="+mj-lt"/>
          <a:ea typeface="+mj-ea"/>
          <a:cs typeface="+mj-cs"/>
        </a:defRPr>
      </a:lvl1pPr>
    </p:titleStyle>
    <p:bodyStyle>
      <a:lvl1pPr marL="0" indent="0" algn="l" defTabSz="914400" rtl="0" eaLnBrk="1" latinLnBrk="0" hangingPunct="1">
        <a:lnSpc>
          <a:spcPct val="112000"/>
        </a:lnSpc>
        <a:spcBef>
          <a:spcPts val="0"/>
        </a:spcBef>
        <a:spcAft>
          <a:spcPts val="1200"/>
        </a:spcAft>
        <a:buFont typeface="Arial" panose="020B0604020202020204" pitchFamily="34" charset="0"/>
        <a:buNone/>
        <a:defRPr sz="1400" kern="1200">
          <a:solidFill>
            <a:schemeClr val="tx1"/>
          </a:solidFill>
          <a:latin typeface="+mn-lt"/>
          <a:ea typeface="+mn-ea"/>
          <a:cs typeface="+mn-cs"/>
        </a:defRPr>
      </a:lvl1pPr>
      <a:lvl2pPr marL="0" indent="0" algn="l" defTabSz="914400" rtl="0" eaLnBrk="1" latinLnBrk="0" hangingPunct="1">
        <a:lnSpc>
          <a:spcPct val="112000"/>
        </a:lnSpc>
        <a:spcBef>
          <a:spcPts val="0"/>
        </a:spcBef>
        <a:buFont typeface="Arial" panose="020B0604020202020204" pitchFamily="34" charset="0"/>
        <a:buNone/>
        <a:defRPr sz="1400" b="1" kern="1200">
          <a:solidFill>
            <a:schemeClr val="tx1"/>
          </a:solidFill>
          <a:latin typeface="+mn-lt"/>
          <a:ea typeface="+mn-ea"/>
          <a:cs typeface="Gotham Bold" pitchFamily="50" charset="0"/>
        </a:defRPr>
      </a:lvl2pPr>
      <a:lvl3pPr marL="180000" indent="-180000" algn="l" defTabSz="914400" rtl="0" eaLnBrk="1" latinLnBrk="0" hangingPunct="1">
        <a:lnSpc>
          <a:spcPct val="112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3pPr>
      <a:lvl4pPr marL="360000" indent="-180000" algn="l" defTabSz="914400" rtl="0" eaLnBrk="1" latinLnBrk="0" hangingPunct="1">
        <a:lnSpc>
          <a:spcPct val="112000"/>
        </a:lnSpc>
        <a:spcBef>
          <a:spcPts val="0"/>
        </a:spcBef>
        <a:spcAft>
          <a:spcPts val="1200"/>
        </a:spcAft>
        <a:buFont typeface="Courier New" panose="02070309020205020404" pitchFamily="49" charset="0"/>
        <a:buChar char="o"/>
        <a:defRPr sz="1400" kern="1200">
          <a:solidFill>
            <a:schemeClr val="tx1"/>
          </a:solidFill>
          <a:latin typeface="+mn-lt"/>
          <a:ea typeface="+mn-ea"/>
          <a:cs typeface="+mn-cs"/>
        </a:defRPr>
      </a:lvl4pPr>
      <a:lvl5pPr marL="540000" indent="-180000" algn="l" defTabSz="914400" rtl="0" eaLnBrk="1" latinLnBrk="0" hangingPunct="1">
        <a:lnSpc>
          <a:spcPct val="112000"/>
        </a:lnSpc>
        <a:spcBef>
          <a:spcPts val="0"/>
        </a:spcBef>
        <a:spcAft>
          <a:spcPts val="1200"/>
        </a:spcAft>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18" userDrawn="1">
          <p15:clr>
            <a:srgbClr val="F26B43"/>
          </p15:clr>
        </p15:guide>
        <p15:guide id="4" pos="7362" userDrawn="1">
          <p15:clr>
            <a:srgbClr val="F26B43"/>
          </p15:clr>
        </p15:guide>
        <p15:guide id="5" orient="horz" pos="346" userDrawn="1">
          <p15:clr>
            <a:srgbClr val="F26B43"/>
          </p15:clr>
        </p15:guide>
        <p15:guide id="6" orient="horz" pos="4156" userDrawn="1">
          <p15:clr>
            <a:srgbClr val="F26B43"/>
          </p15:clr>
        </p15:guide>
        <p15:guide id="7" orient="horz" pos="1278" userDrawn="1">
          <p15:clr>
            <a:srgbClr val="F26B43"/>
          </p15:clr>
        </p15:guide>
        <p15:guide id="8" pos="3727" userDrawn="1">
          <p15:clr>
            <a:srgbClr val="F26B43"/>
          </p15:clr>
        </p15:guide>
        <p15:guide id="9" pos="3953" userDrawn="1">
          <p15:clr>
            <a:srgbClr val="F26B43"/>
          </p15:clr>
        </p15:guide>
        <p15:guide id="10" orient="horz" pos="402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11CA1F-15D3-C749-98E5-2F0291D4EC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4CD5932-18AD-2143-826D-F5793D802B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02E31-C264-5046-8D02-D8BB8E364D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E9A203-444C-9B4B-8E1D-CB4391A60461}" type="datetimeFigureOut">
              <a:rPr lang="en-US" smtClean="0"/>
              <a:t>9/28/2021</a:t>
            </a:fld>
            <a:endParaRPr lang="en-US"/>
          </a:p>
        </p:txBody>
      </p:sp>
      <p:sp>
        <p:nvSpPr>
          <p:cNvPr id="5" name="Footer Placeholder 4">
            <a:extLst>
              <a:ext uri="{FF2B5EF4-FFF2-40B4-BE49-F238E27FC236}">
                <a16:creationId xmlns:a16="http://schemas.microsoft.com/office/drawing/2014/main" id="{DB6A0DED-574C-9C40-9C39-45730CF027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39C0A32-08EE-E947-99D1-213768D809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084D56-1966-B443-B90D-30669812D499}" type="slidenum">
              <a:rPr lang="en-US" smtClean="0"/>
              <a:t>‹#›</a:t>
            </a:fld>
            <a:endParaRPr lang="en-US"/>
          </a:p>
        </p:txBody>
      </p:sp>
      <p:pic>
        <p:nvPicPr>
          <p:cNvPr id="7" name="Picture 6" descr="A screenshot of a computer&#10;&#10;Description automatically generated with medium confidence">
            <a:extLst>
              <a:ext uri="{FF2B5EF4-FFF2-40B4-BE49-F238E27FC236}">
                <a16:creationId xmlns:a16="http://schemas.microsoft.com/office/drawing/2014/main" id="{5B6CF8C5-07C0-F74D-A6A4-3C9F05FB7E68}"/>
              </a:ext>
            </a:extLst>
          </p:cNvPr>
          <p:cNvPicPr>
            <a:picLocks noChangeAspect="1"/>
          </p:cNvPicPr>
          <p:nvPr userDrawn="1"/>
        </p:nvPicPr>
        <p:blipFill>
          <a:blip r:embed="rId13"/>
          <a:stretch>
            <a:fillRect/>
          </a:stretch>
        </p:blipFill>
        <p:spPr>
          <a:xfrm>
            <a:off x="-9144" y="0"/>
            <a:ext cx="12208256" cy="6867144"/>
          </a:xfrm>
          <a:prstGeom prst="rect">
            <a:avLst/>
          </a:prstGeom>
        </p:spPr>
      </p:pic>
    </p:spTree>
    <p:extLst>
      <p:ext uri="{BB962C8B-B14F-4D97-AF65-F5344CB8AC3E}">
        <p14:creationId xmlns:p14="http://schemas.microsoft.com/office/powerpoint/2010/main" val="3881511321"/>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35.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sv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svg"/></Relationships>
</file>

<file path=ppt/slides/_rels/slide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svg"/><Relationship Id="rId7" Type="http://schemas.openxmlformats.org/officeDocument/2006/relationships/image" Target="../media/image51.svg"/><Relationship Id="rId2"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emf"/><Relationship Id="rId4" Type="http://schemas.openxmlformats.org/officeDocument/2006/relationships/image" Target="../media/image48.emf"/><Relationship Id="rId9" Type="http://schemas.openxmlformats.org/officeDocument/2006/relationships/image" Target="../media/image53.svg"/></Relationships>
</file>

<file path=ppt/slides/_rels/slide21.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image" Target="../media/image54.emf"/><Relationship Id="rId7" Type="http://schemas.openxmlformats.org/officeDocument/2006/relationships/image" Target="../media/image58.svg"/><Relationship Id="rId12" Type="http://schemas.openxmlformats.org/officeDocument/2006/relationships/image" Target="../media/image49.emf"/><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57.png"/><Relationship Id="rId11" Type="http://schemas.openxmlformats.org/officeDocument/2006/relationships/image" Target="../media/image48.emf"/><Relationship Id="rId5" Type="http://schemas.openxmlformats.org/officeDocument/2006/relationships/image" Target="../media/image56.svg"/><Relationship Id="rId10" Type="http://schemas.openxmlformats.org/officeDocument/2006/relationships/image" Target="../media/image61.emf"/><Relationship Id="rId4" Type="http://schemas.openxmlformats.org/officeDocument/2006/relationships/image" Target="../media/image55.png"/><Relationship Id="rId9" Type="http://schemas.openxmlformats.org/officeDocument/2006/relationships/image" Target="../media/image60.emf"/></Relationships>
</file>

<file path=ppt/slides/_rels/slide22.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image" Target="../media/image70.svg"/><Relationship Id="rId13" Type="http://schemas.openxmlformats.org/officeDocument/2006/relationships/image" Target="../media/image75.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svg"/><Relationship Id="rId2" Type="http://schemas.openxmlformats.org/officeDocument/2006/relationships/notesSlide" Target="../notesSlides/notesSlide7.xml"/><Relationship Id="rId16" Type="http://schemas.openxmlformats.org/officeDocument/2006/relationships/image" Target="../media/image78.png"/><Relationship Id="rId1" Type="http://schemas.openxmlformats.org/officeDocument/2006/relationships/slideLayout" Target="../slideLayouts/slideLayout6.xml"/><Relationship Id="rId6" Type="http://schemas.openxmlformats.org/officeDocument/2006/relationships/image" Target="../media/image68.sv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7.png"/><Relationship Id="rId10" Type="http://schemas.openxmlformats.org/officeDocument/2006/relationships/image" Target="../media/image72.svg"/><Relationship Id="rId4" Type="http://schemas.openxmlformats.org/officeDocument/2006/relationships/image" Target="../media/image66.svg"/><Relationship Id="rId9" Type="http://schemas.openxmlformats.org/officeDocument/2006/relationships/image" Target="../media/image71.png"/><Relationship Id="rId14" Type="http://schemas.openxmlformats.org/officeDocument/2006/relationships/image" Target="../media/image76.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79.emf"/><Relationship Id="rId4" Type="http://schemas.openxmlformats.org/officeDocument/2006/relationships/package" Target="../embeddings/Microsoft_Excel_Worksheet.xlsx"/></Relationships>
</file>

<file path=ppt/slides/_rels/slide2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83.png"/><Relationship Id="rId4" Type="http://schemas.openxmlformats.org/officeDocument/2006/relationships/image" Target="../media/image82.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8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49.emf"/><Relationship Id="rId4" Type="http://schemas.openxmlformats.org/officeDocument/2006/relationships/image" Target="../media/image86.sv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svg"/><Relationship Id="rId18" Type="http://schemas.openxmlformats.org/officeDocument/2006/relationships/image" Target="../media/image103.png"/><Relationship Id="rId26" Type="http://schemas.openxmlformats.org/officeDocument/2006/relationships/image" Target="../media/image111.png"/><Relationship Id="rId39" Type="http://schemas.openxmlformats.org/officeDocument/2006/relationships/image" Target="../media/image124.svg"/><Relationship Id="rId3" Type="http://schemas.openxmlformats.org/officeDocument/2006/relationships/image" Target="../media/image88.svg"/><Relationship Id="rId21" Type="http://schemas.openxmlformats.org/officeDocument/2006/relationships/image" Target="../media/image106.svg"/><Relationship Id="rId34" Type="http://schemas.openxmlformats.org/officeDocument/2006/relationships/image" Target="../media/image119.png"/><Relationship Id="rId7" Type="http://schemas.openxmlformats.org/officeDocument/2006/relationships/image" Target="../media/image92.svg"/><Relationship Id="rId12" Type="http://schemas.openxmlformats.org/officeDocument/2006/relationships/image" Target="../media/image97.png"/><Relationship Id="rId17" Type="http://schemas.openxmlformats.org/officeDocument/2006/relationships/image" Target="../media/image102.svg"/><Relationship Id="rId25" Type="http://schemas.openxmlformats.org/officeDocument/2006/relationships/image" Target="../media/image110.svg"/><Relationship Id="rId33" Type="http://schemas.openxmlformats.org/officeDocument/2006/relationships/image" Target="../media/image118.svg"/><Relationship Id="rId38" Type="http://schemas.openxmlformats.org/officeDocument/2006/relationships/image" Target="../media/image123.png"/><Relationship Id="rId2" Type="http://schemas.openxmlformats.org/officeDocument/2006/relationships/image" Target="../media/image87.png"/><Relationship Id="rId16" Type="http://schemas.openxmlformats.org/officeDocument/2006/relationships/image" Target="../media/image101.png"/><Relationship Id="rId20" Type="http://schemas.openxmlformats.org/officeDocument/2006/relationships/image" Target="../media/image105.png"/><Relationship Id="rId29" Type="http://schemas.openxmlformats.org/officeDocument/2006/relationships/image" Target="../media/image114.svg"/><Relationship Id="rId41" Type="http://schemas.openxmlformats.org/officeDocument/2006/relationships/image" Target="../media/image126.svg"/><Relationship Id="rId1" Type="http://schemas.openxmlformats.org/officeDocument/2006/relationships/slideLayout" Target="../slideLayouts/slideLayout6.xml"/><Relationship Id="rId6" Type="http://schemas.openxmlformats.org/officeDocument/2006/relationships/image" Target="../media/image91.png"/><Relationship Id="rId11" Type="http://schemas.openxmlformats.org/officeDocument/2006/relationships/image" Target="../media/image96.svg"/><Relationship Id="rId24" Type="http://schemas.openxmlformats.org/officeDocument/2006/relationships/image" Target="../media/image109.png"/><Relationship Id="rId32" Type="http://schemas.openxmlformats.org/officeDocument/2006/relationships/image" Target="../media/image117.png"/><Relationship Id="rId37" Type="http://schemas.openxmlformats.org/officeDocument/2006/relationships/image" Target="../media/image122.svg"/><Relationship Id="rId40" Type="http://schemas.openxmlformats.org/officeDocument/2006/relationships/image" Target="../media/image125.png"/><Relationship Id="rId5" Type="http://schemas.openxmlformats.org/officeDocument/2006/relationships/image" Target="../media/image90.svg"/><Relationship Id="rId15" Type="http://schemas.openxmlformats.org/officeDocument/2006/relationships/image" Target="../media/image100.svg"/><Relationship Id="rId23" Type="http://schemas.openxmlformats.org/officeDocument/2006/relationships/image" Target="../media/image108.svg"/><Relationship Id="rId28" Type="http://schemas.openxmlformats.org/officeDocument/2006/relationships/image" Target="../media/image113.png"/><Relationship Id="rId36" Type="http://schemas.openxmlformats.org/officeDocument/2006/relationships/image" Target="../media/image121.png"/><Relationship Id="rId10" Type="http://schemas.openxmlformats.org/officeDocument/2006/relationships/image" Target="../media/image95.png"/><Relationship Id="rId19" Type="http://schemas.openxmlformats.org/officeDocument/2006/relationships/image" Target="../media/image104.svg"/><Relationship Id="rId31" Type="http://schemas.openxmlformats.org/officeDocument/2006/relationships/image" Target="../media/image116.svg"/><Relationship Id="rId4" Type="http://schemas.openxmlformats.org/officeDocument/2006/relationships/image" Target="../media/image89.png"/><Relationship Id="rId9" Type="http://schemas.openxmlformats.org/officeDocument/2006/relationships/image" Target="../media/image94.svg"/><Relationship Id="rId14" Type="http://schemas.openxmlformats.org/officeDocument/2006/relationships/image" Target="../media/image99.png"/><Relationship Id="rId22" Type="http://schemas.openxmlformats.org/officeDocument/2006/relationships/image" Target="../media/image107.png"/><Relationship Id="rId27" Type="http://schemas.openxmlformats.org/officeDocument/2006/relationships/image" Target="../media/image112.svg"/><Relationship Id="rId30" Type="http://schemas.openxmlformats.org/officeDocument/2006/relationships/image" Target="../media/image115.png"/><Relationship Id="rId35" Type="http://schemas.openxmlformats.org/officeDocument/2006/relationships/image" Target="../media/image120.svg"/></Relationships>
</file>

<file path=ppt/slides/_rels/slide38.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38.svg"/><Relationship Id="rId3" Type="http://schemas.openxmlformats.org/officeDocument/2006/relationships/image" Target="../media/image128.svg"/><Relationship Id="rId7" Type="http://schemas.openxmlformats.org/officeDocument/2006/relationships/image" Target="../media/image132.svg"/><Relationship Id="rId12" Type="http://schemas.openxmlformats.org/officeDocument/2006/relationships/image" Target="../media/image137.svg"/><Relationship Id="rId2" Type="http://schemas.openxmlformats.org/officeDocument/2006/relationships/image" Target="../media/image127.png"/><Relationship Id="rId1" Type="http://schemas.openxmlformats.org/officeDocument/2006/relationships/slideLayout" Target="../slideLayouts/slideLayout6.xml"/><Relationship Id="rId6" Type="http://schemas.openxmlformats.org/officeDocument/2006/relationships/image" Target="../media/image131.png"/><Relationship Id="rId11" Type="http://schemas.openxmlformats.org/officeDocument/2006/relationships/image" Target="../media/image136.svg"/><Relationship Id="rId5" Type="http://schemas.openxmlformats.org/officeDocument/2006/relationships/image" Target="../media/image130.svg"/><Relationship Id="rId10" Type="http://schemas.openxmlformats.org/officeDocument/2006/relationships/image" Target="../media/image135.png"/><Relationship Id="rId4" Type="http://schemas.openxmlformats.org/officeDocument/2006/relationships/image" Target="../media/image129.png"/><Relationship Id="rId9" Type="http://schemas.openxmlformats.org/officeDocument/2006/relationships/image" Target="../media/image134.svg"/><Relationship Id="rId14" Type="http://schemas.openxmlformats.org/officeDocument/2006/relationships/image" Target="../media/image1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image" Target="../media/image144.svg"/><Relationship Id="rId3" Type="http://schemas.openxmlformats.org/officeDocument/2006/relationships/image" Target="../media/image55.png"/><Relationship Id="rId7" Type="http://schemas.openxmlformats.org/officeDocument/2006/relationships/image" Target="../media/image143.png"/><Relationship Id="rId2" Type="http://schemas.openxmlformats.org/officeDocument/2006/relationships/image" Target="../media/image140.png"/><Relationship Id="rId1" Type="http://schemas.openxmlformats.org/officeDocument/2006/relationships/slideLayout" Target="../slideLayouts/slideLayout6.xml"/><Relationship Id="rId6" Type="http://schemas.openxmlformats.org/officeDocument/2006/relationships/image" Target="../media/image142.svg"/><Relationship Id="rId11" Type="http://schemas.openxmlformats.org/officeDocument/2006/relationships/image" Target="../media/image147.svg"/><Relationship Id="rId5" Type="http://schemas.openxmlformats.org/officeDocument/2006/relationships/image" Target="../media/image141.png"/><Relationship Id="rId10" Type="http://schemas.openxmlformats.org/officeDocument/2006/relationships/image" Target="../media/image146.png"/><Relationship Id="rId4" Type="http://schemas.openxmlformats.org/officeDocument/2006/relationships/image" Target="../media/image56.svg"/><Relationship Id="rId9" Type="http://schemas.openxmlformats.org/officeDocument/2006/relationships/image" Target="../media/image1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8" Type="http://schemas.openxmlformats.org/officeDocument/2006/relationships/image" Target="../media/image155.svg"/><Relationship Id="rId13" Type="http://schemas.openxmlformats.org/officeDocument/2006/relationships/image" Target="../media/image160.svg"/><Relationship Id="rId3" Type="http://schemas.openxmlformats.org/officeDocument/2006/relationships/image" Target="../media/image150.svg"/><Relationship Id="rId7" Type="http://schemas.openxmlformats.org/officeDocument/2006/relationships/image" Target="../media/image154.png"/><Relationship Id="rId12" Type="http://schemas.openxmlformats.org/officeDocument/2006/relationships/image" Target="../media/image159.png"/><Relationship Id="rId17" Type="http://schemas.openxmlformats.org/officeDocument/2006/relationships/image" Target="../media/image164.emf"/><Relationship Id="rId2" Type="http://schemas.openxmlformats.org/officeDocument/2006/relationships/image" Target="../media/image149.png"/><Relationship Id="rId16" Type="http://schemas.openxmlformats.org/officeDocument/2006/relationships/image" Target="../media/image163.png"/><Relationship Id="rId1" Type="http://schemas.openxmlformats.org/officeDocument/2006/relationships/slideLayout" Target="../slideLayouts/slideLayout6.xml"/><Relationship Id="rId6" Type="http://schemas.openxmlformats.org/officeDocument/2006/relationships/image" Target="../media/image153.png"/><Relationship Id="rId11" Type="http://schemas.openxmlformats.org/officeDocument/2006/relationships/image" Target="../media/image158.svg"/><Relationship Id="rId5" Type="http://schemas.openxmlformats.org/officeDocument/2006/relationships/image" Target="../media/image152.emf"/><Relationship Id="rId15" Type="http://schemas.openxmlformats.org/officeDocument/2006/relationships/image" Target="../media/image162.png"/><Relationship Id="rId10" Type="http://schemas.openxmlformats.org/officeDocument/2006/relationships/image" Target="../media/image157.svg"/><Relationship Id="rId4" Type="http://schemas.openxmlformats.org/officeDocument/2006/relationships/image" Target="../media/image151.png"/><Relationship Id="rId9" Type="http://schemas.openxmlformats.org/officeDocument/2006/relationships/image" Target="../media/image156.png"/><Relationship Id="rId14" Type="http://schemas.openxmlformats.org/officeDocument/2006/relationships/image" Target="../media/image161.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8" Type="http://schemas.openxmlformats.org/officeDocument/2006/relationships/hyperlink" Target="https://nationwide.cloud.answerhub.com/spaces/51/index.html" TargetMode="External"/><Relationship Id="rId3" Type="http://schemas.openxmlformats.org/officeDocument/2006/relationships/hyperlink" Target="https://pages.github.nwie.net/Nationwide/I-O-Product-Model/" TargetMode="External"/><Relationship Id="rId7" Type="http://schemas.openxmlformats.org/officeDocument/2006/relationships/hyperlink" Target="https://onyourside.sharepoint.com/sites/productcentric/SitePages/Learning.aspx" TargetMode="External"/><Relationship Id="rId12" Type="http://schemas.openxmlformats.org/officeDocument/2006/relationships/image" Target="../media/image166.sv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hyperlink" Target="https://tableau.nwie.net/#/site/BuildCapability/views/ProductModelAdoptionProgress/ProductModelAdoptionProgress?:iid=1" TargetMode="External"/><Relationship Id="rId11" Type="http://schemas.openxmlformats.org/officeDocument/2006/relationships/image" Target="../media/image165.png"/><Relationship Id="rId5" Type="http://schemas.openxmlformats.org/officeDocument/2006/relationships/hyperlink" Target="https://whoville.apps.nwie.net/home" TargetMode="External"/><Relationship Id="rId10" Type="http://schemas.openxmlformats.org/officeDocument/2006/relationships/hyperlink" Target="https://onyourside.sharepoint.com/sites/TeachingThursday/SitePages/Line-Up.aspx" TargetMode="External"/><Relationship Id="rId4" Type="http://schemas.openxmlformats.org/officeDocument/2006/relationships/hyperlink" Target="https://onyourside.sharepoint.com/sites/productcentric" TargetMode="External"/><Relationship Id="rId9" Type="http://schemas.openxmlformats.org/officeDocument/2006/relationships/hyperlink" Target="https://onyourside.sharepoint.com/sites/productcentric/SitePages/LeaderSeries.aspx"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5.jpeg"/><Relationship Id="rId5" Type="http://schemas.openxmlformats.org/officeDocument/2006/relationships/image" Target="../media/image14.jpeg"/><Relationship Id="rId10" Type="http://schemas.openxmlformats.org/officeDocument/2006/relationships/image" Target="../media/image19.png"/><Relationship Id="rId4" Type="http://schemas.openxmlformats.org/officeDocument/2006/relationships/image" Target="../media/image13.jpeg"/><Relationship Id="rId9" Type="http://schemas.openxmlformats.org/officeDocument/2006/relationships/image" Target="../media/image1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3EB1C-1229-9D4E-B462-10D2779F3E8E}"/>
              </a:ext>
            </a:extLst>
          </p:cNvPr>
          <p:cNvSpPr>
            <a:spLocks noGrp="1"/>
          </p:cNvSpPr>
          <p:nvPr>
            <p:ph type="title"/>
          </p:nvPr>
        </p:nvSpPr>
        <p:spPr>
          <a:xfrm>
            <a:off x="1083945" y="549275"/>
            <a:ext cx="6749415" cy="1653686"/>
          </a:xfrm>
        </p:spPr>
        <p:txBody>
          <a:bodyPr/>
          <a:lstStyle/>
          <a:p>
            <a:r>
              <a:rPr lang="en-US" sz="4000" dirty="0"/>
              <a:t>An Infrastructure Product Model</a:t>
            </a:r>
            <a:br>
              <a:rPr lang="en-US" sz="4000" dirty="0"/>
            </a:br>
            <a:br>
              <a:rPr lang="en-US" sz="4000" dirty="0"/>
            </a:br>
            <a:r>
              <a:rPr lang="en-US" sz="2800" dirty="0"/>
              <a:t>Putting the Ops in DevOps</a:t>
            </a:r>
            <a:br>
              <a:rPr lang="en-US" sz="4000" dirty="0"/>
            </a:br>
            <a:br>
              <a:rPr lang="en-US" sz="4000" dirty="0"/>
            </a:br>
            <a:endParaRPr lang="en-US" sz="4000" dirty="0"/>
          </a:p>
        </p:txBody>
      </p:sp>
      <p:sp>
        <p:nvSpPr>
          <p:cNvPr id="3" name="Text Placeholder 2">
            <a:extLst>
              <a:ext uri="{FF2B5EF4-FFF2-40B4-BE49-F238E27FC236}">
                <a16:creationId xmlns:a16="http://schemas.microsoft.com/office/drawing/2014/main" id="{48BD8888-8E57-0244-A6F9-5318A1C6DA77}"/>
              </a:ext>
            </a:extLst>
          </p:cNvPr>
          <p:cNvSpPr>
            <a:spLocks noGrp="1"/>
          </p:cNvSpPr>
          <p:nvPr>
            <p:ph type="body" sz="quarter" idx="12"/>
          </p:nvPr>
        </p:nvSpPr>
        <p:spPr>
          <a:xfrm>
            <a:off x="1083944" y="2960354"/>
            <a:ext cx="2726056" cy="986806"/>
          </a:xfrm>
        </p:spPr>
        <p:txBody>
          <a:bodyPr/>
          <a:lstStyle/>
          <a:p>
            <a:r>
              <a:rPr lang="en-US" dirty="0"/>
              <a:t>Steve Farley</a:t>
            </a:r>
          </a:p>
          <a:p>
            <a:r>
              <a:rPr lang="en-US" dirty="0"/>
              <a:t>VP, Infrastructure &amp; Operations</a:t>
            </a:r>
          </a:p>
          <a:p>
            <a:r>
              <a:rPr lang="en-US" dirty="0"/>
              <a:t>Nationwide</a:t>
            </a:r>
          </a:p>
        </p:txBody>
      </p:sp>
      <p:sp>
        <p:nvSpPr>
          <p:cNvPr id="4" name="Text Placeholder 3">
            <a:extLst>
              <a:ext uri="{FF2B5EF4-FFF2-40B4-BE49-F238E27FC236}">
                <a16:creationId xmlns:a16="http://schemas.microsoft.com/office/drawing/2014/main" id="{5197CDEF-E221-E94B-8A99-815D5525A499}"/>
              </a:ext>
            </a:extLst>
          </p:cNvPr>
          <p:cNvSpPr>
            <a:spLocks noGrp="1"/>
          </p:cNvSpPr>
          <p:nvPr>
            <p:ph type="body" sz="quarter" idx="13"/>
          </p:nvPr>
        </p:nvSpPr>
        <p:spPr>
          <a:xfrm>
            <a:off x="4128452" y="2960354"/>
            <a:ext cx="2726056" cy="986806"/>
          </a:xfrm>
        </p:spPr>
        <p:txBody>
          <a:bodyPr/>
          <a:lstStyle/>
          <a:p>
            <a:r>
              <a:rPr lang="en-US" dirty="0"/>
              <a:t>October 5 – 7, 2021</a:t>
            </a:r>
          </a:p>
        </p:txBody>
      </p:sp>
    </p:spTree>
    <p:extLst>
      <p:ext uri="{BB962C8B-B14F-4D97-AF65-F5344CB8AC3E}">
        <p14:creationId xmlns:p14="http://schemas.microsoft.com/office/powerpoint/2010/main" val="21805730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BAFBE8-9239-4AE3-8BA0-7F5C0A3965CF}"/>
              </a:ext>
            </a:extLst>
          </p:cNvPr>
          <p:cNvSpPr>
            <a:spLocks noGrp="1"/>
          </p:cNvSpPr>
          <p:nvPr>
            <p:ph type="title"/>
          </p:nvPr>
        </p:nvSpPr>
        <p:spPr/>
        <p:txBody>
          <a:bodyPr/>
          <a:lstStyle/>
          <a:p>
            <a:r>
              <a:rPr lang="en-US" dirty="0"/>
              <a:t>DevOps Transformation Journey</a:t>
            </a:r>
          </a:p>
        </p:txBody>
      </p:sp>
      <p:sp>
        <p:nvSpPr>
          <p:cNvPr id="2" name="Content Placeholder 1">
            <a:extLst>
              <a:ext uri="{FF2B5EF4-FFF2-40B4-BE49-F238E27FC236}">
                <a16:creationId xmlns:a16="http://schemas.microsoft.com/office/drawing/2014/main" id="{54387FBC-161D-4C78-9410-19A186B3E1CE}"/>
              </a:ext>
            </a:extLst>
          </p:cNvPr>
          <p:cNvSpPr>
            <a:spLocks noGrp="1"/>
          </p:cNvSpPr>
          <p:nvPr>
            <p:ph idx="1"/>
          </p:nvPr>
        </p:nvSpPr>
        <p:spPr>
          <a:xfrm>
            <a:off x="453686" y="1229360"/>
            <a:ext cx="11183175" cy="4664818"/>
          </a:xfrm>
        </p:spPr>
        <p:txBody>
          <a:bodyPr>
            <a:noAutofit/>
          </a:bodyPr>
          <a:lstStyle/>
          <a:p>
            <a:pPr marL="0" indent="0">
              <a:buNone/>
            </a:pPr>
            <a:r>
              <a:rPr lang="en-US" sz="1600" dirty="0"/>
              <a:t>Our DevOps journey started around 2016 as we were well on our way with Agile adoption. We had to sell our executives on the intent behind DevOps and its value beyond traditional Lean and Agile adoption.</a:t>
            </a:r>
          </a:p>
          <a:p>
            <a:pPr>
              <a:lnSpc>
                <a:spcPct val="100000"/>
              </a:lnSpc>
            </a:pPr>
            <a:r>
              <a:rPr lang="en-US" sz="1600" b="1" dirty="0"/>
              <a:t>Specific Techniques that Drove Adoption</a:t>
            </a:r>
          </a:p>
          <a:p>
            <a:pPr marL="285750" indent="-285750">
              <a:lnSpc>
                <a:spcPct val="100000"/>
              </a:lnSpc>
              <a:buFont typeface="Arial" panose="020B0604020202020204" pitchFamily="34" charset="0"/>
              <a:buChar char="•"/>
            </a:pPr>
            <a:r>
              <a:rPr lang="en-US" sz="1600" dirty="0"/>
              <a:t>Built model lines to infuse DevOps Handbook techniques and test them in our environment</a:t>
            </a:r>
          </a:p>
          <a:p>
            <a:pPr marL="285750" indent="-285750">
              <a:lnSpc>
                <a:spcPct val="100000"/>
              </a:lnSpc>
              <a:buFont typeface="Arial" panose="020B0604020202020204" pitchFamily="34" charset="0"/>
              <a:buChar char="•"/>
            </a:pPr>
            <a:r>
              <a:rPr lang="en-US" sz="1600" dirty="0"/>
              <a:t>Allowed other teams to Gemba walk and learn the concepts. </a:t>
            </a:r>
          </a:p>
          <a:p>
            <a:pPr marL="285750" indent="-285750">
              <a:lnSpc>
                <a:spcPct val="100000"/>
              </a:lnSpc>
              <a:buFont typeface="Arial" panose="020B0604020202020204" pitchFamily="34" charset="0"/>
              <a:buChar char="•"/>
            </a:pPr>
            <a:r>
              <a:rPr lang="en-US" sz="1600" dirty="0"/>
              <a:t>Extended our learning culture with conferences and weekly practitioner teaching sessions called Teaching Thursdays as illustrated in Chapter 21 of the DevOps Handbook.</a:t>
            </a:r>
          </a:p>
          <a:p>
            <a:pPr marL="285750" indent="-285750">
              <a:lnSpc>
                <a:spcPct val="100000"/>
              </a:lnSpc>
              <a:buFont typeface="Arial" panose="020B0604020202020204" pitchFamily="34" charset="0"/>
              <a:buChar char="•"/>
            </a:pPr>
            <a:r>
              <a:rPr lang="en-US" sz="1600" dirty="0"/>
              <a:t>We built adoption best practices and guiding principles so teams could pull themselves forward.</a:t>
            </a:r>
          </a:p>
          <a:p>
            <a:pPr marL="285750" indent="-285750">
              <a:lnSpc>
                <a:spcPct val="100000"/>
              </a:lnSpc>
              <a:buFont typeface="Arial" panose="020B0604020202020204" pitchFamily="34" charset="0"/>
              <a:buChar char="•"/>
            </a:pPr>
            <a:r>
              <a:rPr lang="en-US" sz="1600" dirty="0"/>
              <a:t>We had grass roots DevOps forums and continued to use our </a:t>
            </a:r>
            <a:r>
              <a:rPr lang="en-US" sz="1600" dirty="0" err="1"/>
              <a:t>ScrumMasters</a:t>
            </a:r>
            <a:r>
              <a:rPr lang="en-US" sz="1600" dirty="0"/>
              <a:t> to bring DevOps principles into over 225 agile teams at Nationwide. </a:t>
            </a:r>
          </a:p>
          <a:p>
            <a:pPr marL="285750" indent="-285750">
              <a:lnSpc>
                <a:spcPct val="100000"/>
              </a:lnSpc>
              <a:spcAft>
                <a:spcPts val="0"/>
              </a:spcAft>
              <a:buFont typeface="Arial" panose="020B0604020202020204" pitchFamily="34" charset="0"/>
              <a:buChar char="•"/>
            </a:pPr>
            <a:r>
              <a:rPr lang="en-US" sz="1600" dirty="0"/>
              <a:t>Visual Marketing included a DevOps Summit with DevOps Handbook reading clubs at the basecamp of our journey.</a:t>
            </a:r>
          </a:p>
          <a:p>
            <a:pPr marL="285750" indent="-285750">
              <a:lnSpc>
                <a:spcPct val="100000"/>
              </a:lnSpc>
              <a:buFont typeface="Arial" panose="020B0604020202020204" pitchFamily="34" charset="0"/>
              <a:buChar char="•"/>
            </a:pPr>
            <a:endParaRPr lang="en-US" sz="1600" dirty="0"/>
          </a:p>
          <a:p>
            <a:pPr>
              <a:lnSpc>
                <a:spcPct val="100000"/>
              </a:lnSpc>
            </a:pPr>
            <a:r>
              <a:rPr lang="en-US" sz="1600" b="1" dirty="0"/>
              <a:t>Metrics</a:t>
            </a:r>
          </a:p>
          <a:p>
            <a:pPr marL="285750" lvl="1" indent="-285750">
              <a:lnSpc>
                <a:spcPct val="100000"/>
              </a:lnSpc>
              <a:buFont typeface="Arial" panose="020B0604020202020204" pitchFamily="34" charset="0"/>
              <a:buChar char="•"/>
            </a:pPr>
            <a:r>
              <a:rPr lang="en-US" sz="1600" b="0" dirty="0"/>
              <a:t>Key DevOps metrics were infused in our model focused on Mean Time to Restore Service (MTRS), release frequency, speed to market and change success. We also infused adoption metrics for teams to measure themselves.</a:t>
            </a:r>
          </a:p>
        </p:txBody>
      </p:sp>
      <p:sp>
        <p:nvSpPr>
          <p:cNvPr id="11" name="Slide Number Placeholder 5">
            <a:extLst>
              <a:ext uri="{FF2B5EF4-FFF2-40B4-BE49-F238E27FC236}">
                <a16:creationId xmlns:a16="http://schemas.microsoft.com/office/drawing/2014/main" id="{F0435399-A5C8-4D5A-880E-6F402E162FF5}"/>
              </a:ext>
            </a:extLst>
          </p:cNvPr>
          <p:cNvSpPr>
            <a:spLocks noGrp="1"/>
          </p:cNvSpPr>
          <p:nvPr>
            <p:ph type="sldNum" sz="quarter" idx="12"/>
          </p:nvPr>
        </p:nvSpPr>
        <p:spPr>
          <a:xfrm>
            <a:off x="11112274" y="6541613"/>
            <a:ext cx="762000" cy="194297"/>
          </a:xfrm>
          <a:prstGeom prst="rect">
            <a:avLst/>
          </a:prstGeom>
        </p:spPr>
        <p:txBody>
          <a:bodyPr anchor="t" anchorCtr="0"/>
          <a:lstStyle>
            <a:lvl1pPr algn="r">
              <a:defRPr sz="1200" b="0">
                <a:solidFill>
                  <a:srgbClr val="747678"/>
                </a:solidFill>
                <a:latin typeface="Arial" pitchFamily="34" charset="0"/>
                <a:cs typeface="Arial" pitchFamily="34" charset="0"/>
              </a:defRPr>
            </a:lvl1pPr>
          </a:lstStyle>
          <a:p>
            <a:fld id="{23B99C07-6774-7B4C-A880-8CAF4048FB67}" type="slidenum">
              <a:rPr lang="en-US" smtClean="0"/>
              <a:pPr/>
              <a:t>10</a:t>
            </a:fld>
            <a:endParaRPr lang="en-US" dirty="0"/>
          </a:p>
        </p:txBody>
      </p:sp>
    </p:spTree>
    <p:extLst>
      <p:ext uri="{BB962C8B-B14F-4D97-AF65-F5344CB8AC3E}">
        <p14:creationId xmlns:p14="http://schemas.microsoft.com/office/powerpoint/2010/main" val="936465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
          <p:cNvSpPr>
            <a:spLocks noChangeArrowheads="1"/>
          </p:cNvSpPr>
          <p:nvPr/>
        </p:nvSpPr>
        <p:spPr bwMode="auto">
          <a:xfrm>
            <a:off x="304800" y="1344601"/>
            <a:ext cx="5185837" cy="1208543"/>
          </a:xfrm>
          <a:prstGeom prst="roundRect">
            <a:avLst>
              <a:gd name="adj" fmla="val 19880"/>
            </a:avLst>
          </a:prstGeom>
          <a:gradFill rotWithShape="1">
            <a:gsLst>
              <a:gs pos="0">
                <a:srgbClr val="03528F">
                  <a:alpha val="7000"/>
                </a:srgbClr>
              </a:gs>
              <a:gs pos="100000">
                <a:srgbClr val="03528F">
                  <a:alpha val="28000"/>
                </a:srgbClr>
              </a:gs>
            </a:gsLst>
            <a:lin ang="2700000" scaled="1"/>
          </a:gradFill>
          <a:ln w="12700">
            <a:noFill/>
            <a:round/>
            <a:headEnd/>
            <a:tailEnd/>
          </a:ln>
          <a:effectLst/>
          <a:scene3d>
            <a:camera prst="orthographicFront">
              <a:rot lat="0" lon="0" rev="0"/>
            </a:camera>
            <a:lightRig rig="glow" dir="t">
              <a:rot lat="0" lon="0" rev="4800000"/>
            </a:lightRig>
          </a:scene3d>
          <a:sp3d prstMaterial="matte"/>
        </p:spPr>
        <p:txBody>
          <a:bodyPr lIns="682697" tIns="19505" rIns="19505" bIns="19505"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buClr>
                <a:srgbClr val="7889FB"/>
              </a:buClr>
              <a:buFont typeface="Wingdings" panose="05000000000000000000" pitchFamily="2" charset="2"/>
              <a:buNone/>
            </a:pPr>
            <a:endParaRPr lang="en-US" altLang="en-US" sz="2400" i="1" dirty="0">
              <a:solidFill>
                <a:srgbClr val="000000"/>
              </a:solidFill>
            </a:endParaRPr>
          </a:p>
        </p:txBody>
      </p:sp>
      <p:sp>
        <p:nvSpPr>
          <p:cNvPr id="7" name="AutoShape 3"/>
          <p:cNvSpPr>
            <a:spLocks noChangeArrowheads="1"/>
          </p:cNvSpPr>
          <p:nvPr/>
        </p:nvSpPr>
        <p:spPr bwMode="auto">
          <a:xfrm>
            <a:off x="304800" y="2716201"/>
            <a:ext cx="5185837" cy="1212791"/>
          </a:xfrm>
          <a:prstGeom prst="roundRect">
            <a:avLst>
              <a:gd name="adj" fmla="val 19880"/>
            </a:avLst>
          </a:prstGeom>
          <a:gradFill rotWithShape="1">
            <a:gsLst>
              <a:gs pos="0">
                <a:srgbClr val="03528F">
                  <a:alpha val="7000"/>
                </a:srgbClr>
              </a:gs>
              <a:gs pos="100000">
                <a:srgbClr val="03528F">
                  <a:alpha val="28000"/>
                </a:srgbClr>
              </a:gs>
            </a:gsLst>
            <a:lin ang="2700000" scaled="1"/>
          </a:gradFill>
          <a:ln w="12700">
            <a:noFill/>
            <a:round/>
            <a:headEnd/>
            <a:tailEnd/>
          </a:ln>
          <a:effectLst/>
          <a:scene3d>
            <a:camera prst="orthographicFront">
              <a:rot lat="0" lon="0" rev="0"/>
            </a:camera>
            <a:lightRig rig="glow" dir="t">
              <a:rot lat="0" lon="0" rev="4800000"/>
            </a:lightRig>
          </a:scene3d>
          <a:sp3d prstMaterial="matte"/>
        </p:spPr>
        <p:txBody>
          <a:bodyPr lIns="682697" tIns="19505" rIns="19505" bIns="19505"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buClr>
                <a:srgbClr val="7889FB"/>
              </a:buClr>
              <a:buFont typeface="Wingdings" panose="05000000000000000000" pitchFamily="2" charset="2"/>
              <a:buNone/>
            </a:pPr>
            <a:endParaRPr lang="en-US" altLang="en-US" sz="2400" i="1" dirty="0">
              <a:solidFill>
                <a:srgbClr val="000000"/>
              </a:solidFill>
            </a:endParaRPr>
          </a:p>
        </p:txBody>
      </p:sp>
      <p:sp>
        <p:nvSpPr>
          <p:cNvPr id="8" name="Text Box 26"/>
          <p:cNvSpPr txBox="1">
            <a:spLocks noChangeArrowheads="1"/>
          </p:cNvSpPr>
          <p:nvPr/>
        </p:nvSpPr>
        <p:spPr bwMode="auto">
          <a:xfrm>
            <a:off x="567727" y="1382237"/>
            <a:ext cx="1116945" cy="3272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19200" rIns="0" bIns="48765">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buClr>
                <a:srgbClr val="7889FB"/>
              </a:buClr>
              <a:buFont typeface="Wingdings" panose="05000000000000000000" pitchFamily="2" charset="2"/>
              <a:buNone/>
            </a:pPr>
            <a:r>
              <a:rPr lang="en-US" altLang="en-US" b="1" dirty="0">
                <a:solidFill>
                  <a:srgbClr val="1658A5"/>
                </a:solidFill>
              </a:rPr>
              <a:t>LEAN</a:t>
            </a:r>
          </a:p>
        </p:txBody>
      </p:sp>
      <p:sp>
        <p:nvSpPr>
          <p:cNvPr id="10" name="Text Box 26"/>
          <p:cNvSpPr txBox="1">
            <a:spLocks noChangeArrowheads="1"/>
          </p:cNvSpPr>
          <p:nvPr/>
        </p:nvSpPr>
        <p:spPr bwMode="auto">
          <a:xfrm>
            <a:off x="584539" y="2734250"/>
            <a:ext cx="1116945" cy="3272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19200" rIns="0" bIns="48765">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buClr>
                <a:srgbClr val="7889FB"/>
              </a:buClr>
              <a:buFont typeface="Wingdings" panose="05000000000000000000" pitchFamily="2" charset="2"/>
              <a:buNone/>
            </a:pPr>
            <a:r>
              <a:rPr lang="en-US" altLang="en-US" b="1" dirty="0">
                <a:solidFill>
                  <a:srgbClr val="1658A5"/>
                </a:solidFill>
              </a:rPr>
              <a:t>AGILE</a:t>
            </a:r>
          </a:p>
        </p:txBody>
      </p:sp>
      <p:pic>
        <p:nvPicPr>
          <p:cNvPr id="11" name="Content Placeholder 3" descr="pyramid.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280225" y="1419876"/>
            <a:ext cx="2032000" cy="988475"/>
          </a:xfrm>
          <a:prstGeom prst="rect">
            <a:avLst/>
          </a:prstGeom>
        </p:spPr>
      </p:pic>
      <p:sp>
        <p:nvSpPr>
          <p:cNvPr id="12" name="TextBox 11"/>
          <p:cNvSpPr txBox="1"/>
          <p:nvPr/>
        </p:nvSpPr>
        <p:spPr>
          <a:xfrm>
            <a:off x="3389151" y="2181781"/>
            <a:ext cx="791159" cy="236972"/>
          </a:xfrm>
          <a:prstGeom prst="rect">
            <a:avLst/>
          </a:prstGeom>
          <a:noFill/>
        </p:spPr>
        <p:txBody>
          <a:bodyPr wrap="square" lIns="97517" tIns="48760" rIns="97517" bIns="48760" rtlCol="0">
            <a:spAutoFit/>
          </a:bodyPr>
          <a:lstStyle/>
          <a:p>
            <a:pPr algn="ctr">
              <a:spcAft>
                <a:spcPts val="320"/>
              </a:spcAft>
            </a:pPr>
            <a:r>
              <a:rPr lang="en-US" sz="900" b="1" dirty="0">
                <a:solidFill>
                  <a:schemeClr val="bg1"/>
                </a:solidFill>
              </a:rPr>
              <a:t>PEOPLE</a:t>
            </a:r>
          </a:p>
        </p:txBody>
      </p:sp>
      <p:sp>
        <p:nvSpPr>
          <p:cNvPr id="13" name="TextBox 12"/>
          <p:cNvSpPr txBox="1"/>
          <p:nvPr/>
        </p:nvSpPr>
        <p:spPr>
          <a:xfrm>
            <a:off x="3895363" y="1718493"/>
            <a:ext cx="816172" cy="236972"/>
          </a:xfrm>
          <a:prstGeom prst="rect">
            <a:avLst/>
          </a:prstGeom>
          <a:noFill/>
        </p:spPr>
        <p:txBody>
          <a:bodyPr wrap="square" lIns="97517" tIns="48760" rIns="97517" bIns="48760" rtlCol="0">
            <a:spAutoFit/>
          </a:bodyPr>
          <a:lstStyle/>
          <a:p>
            <a:pPr algn="ctr">
              <a:spcAft>
                <a:spcPts val="320"/>
              </a:spcAft>
            </a:pPr>
            <a:r>
              <a:rPr lang="en-US" sz="900" b="1" dirty="0">
                <a:solidFill>
                  <a:schemeClr val="bg1"/>
                </a:solidFill>
              </a:rPr>
              <a:t>PURPOSE</a:t>
            </a:r>
          </a:p>
        </p:txBody>
      </p:sp>
      <p:sp>
        <p:nvSpPr>
          <p:cNvPr id="14" name="TextBox 13"/>
          <p:cNvSpPr txBox="1"/>
          <p:nvPr/>
        </p:nvSpPr>
        <p:spPr>
          <a:xfrm>
            <a:off x="4399965" y="2181782"/>
            <a:ext cx="791159" cy="236972"/>
          </a:xfrm>
          <a:prstGeom prst="rect">
            <a:avLst/>
          </a:prstGeom>
          <a:noFill/>
        </p:spPr>
        <p:txBody>
          <a:bodyPr wrap="square" lIns="97517" tIns="48760" rIns="97517" bIns="48760" rtlCol="0">
            <a:spAutoFit/>
          </a:bodyPr>
          <a:lstStyle/>
          <a:p>
            <a:pPr algn="ctr">
              <a:spcAft>
                <a:spcPts val="320"/>
              </a:spcAft>
            </a:pPr>
            <a:r>
              <a:rPr lang="en-US" sz="900" b="1" dirty="0">
                <a:solidFill>
                  <a:schemeClr val="bg1"/>
                </a:solidFill>
              </a:rPr>
              <a:t>PROCESS</a:t>
            </a:r>
          </a:p>
        </p:txBody>
      </p:sp>
      <p:sp>
        <p:nvSpPr>
          <p:cNvPr id="16" name="TextBox 15"/>
          <p:cNvSpPr txBox="1"/>
          <p:nvPr/>
        </p:nvSpPr>
        <p:spPr>
          <a:xfrm>
            <a:off x="3789003" y="1901151"/>
            <a:ext cx="1015275" cy="406442"/>
          </a:xfrm>
          <a:prstGeom prst="rect">
            <a:avLst/>
          </a:prstGeom>
          <a:noFill/>
        </p:spPr>
        <p:txBody>
          <a:bodyPr wrap="square" lIns="97517" tIns="48760" rIns="97517" bIns="48760" rtlCol="0">
            <a:spAutoFit/>
          </a:bodyPr>
          <a:lstStyle/>
          <a:p>
            <a:pPr algn="ctr">
              <a:spcAft>
                <a:spcPts val="320"/>
              </a:spcAft>
            </a:pPr>
            <a:r>
              <a:rPr lang="en-US" sz="667" b="1" dirty="0">
                <a:solidFill>
                  <a:schemeClr val="bg1"/>
                </a:solidFill>
              </a:rPr>
              <a:t>Capability to </a:t>
            </a:r>
            <a:br>
              <a:rPr lang="en-US" sz="667" b="1" dirty="0">
                <a:solidFill>
                  <a:schemeClr val="bg1"/>
                </a:solidFill>
              </a:rPr>
            </a:br>
            <a:r>
              <a:rPr lang="en-US" sz="667" b="1" dirty="0">
                <a:solidFill>
                  <a:schemeClr val="bg1"/>
                </a:solidFill>
              </a:rPr>
              <a:t>ID &amp; solve</a:t>
            </a:r>
            <a:br>
              <a:rPr lang="en-US" sz="667" b="1" dirty="0">
                <a:solidFill>
                  <a:schemeClr val="bg1"/>
                </a:solidFill>
              </a:rPr>
            </a:br>
            <a:r>
              <a:rPr lang="en-US" sz="667" b="1" dirty="0">
                <a:solidFill>
                  <a:schemeClr val="bg1"/>
                </a:solidFill>
              </a:rPr>
              <a:t>problems</a:t>
            </a:r>
          </a:p>
        </p:txBody>
      </p:sp>
      <p:sp>
        <p:nvSpPr>
          <p:cNvPr id="17" name="Text Box 62"/>
          <p:cNvSpPr txBox="1">
            <a:spLocks noChangeArrowheads="1"/>
          </p:cNvSpPr>
          <p:nvPr/>
        </p:nvSpPr>
        <p:spPr bwMode="auto">
          <a:xfrm>
            <a:off x="505898" y="1638008"/>
            <a:ext cx="2844125" cy="9596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19200" rIns="0" bIns="48765">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150280" indent="-150280" eaLnBrk="1" hangingPunct="1">
              <a:lnSpc>
                <a:spcPct val="90000"/>
              </a:lnSpc>
              <a:spcAft>
                <a:spcPts val="320"/>
              </a:spcAft>
              <a:buClr>
                <a:srgbClr val="000000"/>
              </a:buClr>
              <a:buFont typeface="Arial" panose="020B0604020202020204" pitchFamily="34" charset="0"/>
              <a:buChar char="•"/>
            </a:pPr>
            <a:r>
              <a:rPr lang="en-US" altLang="en-US" sz="1400" dirty="0">
                <a:solidFill>
                  <a:schemeClr val="tx1">
                    <a:lumMod val="75000"/>
                    <a:lumOff val="25000"/>
                  </a:schemeClr>
                </a:solidFill>
              </a:rPr>
              <a:t>Visual workflow management</a:t>
            </a:r>
          </a:p>
          <a:p>
            <a:pPr marL="150280" indent="-150280" eaLnBrk="1" hangingPunct="1">
              <a:lnSpc>
                <a:spcPct val="90000"/>
              </a:lnSpc>
              <a:spcAft>
                <a:spcPts val="320"/>
              </a:spcAft>
              <a:buClr>
                <a:srgbClr val="000000"/>
              </a:buClr>
              <a:buFont typeface="Arial" panose="020B0604020202020204" pitchFamily="34" charset="0"/>
              <a:buChar char="•"/>
            </a:pPr>
            <a:r>
              <a:rPr lang="en-US" altLang="en-US" sz="1400" dirty="0">
                <a:solidFill>
                  <a:schemeClr val="tx1">
                    <a:lumMod val="75000"/>
                    <a:lumOff val="25000"/>
                  </a:schemeClr>
                </a:solidFill>
              </a:rPr>
              <a:t>Root-cause problem solving</a:t>
            </a:r>
          </a:p>
          <a:p>
            <a:pPr marL="150280" indent="-150280" eaLnBrk="1" hangingPunct="1">
              <a:lnSpc>
                <a:spcPct val="90000"/>
              </a:lnSpc>
              <a:spcAft>
                <a:spcPts val="320"/>
              </a:spcAft>
              <a:buClr>
                <a:srgbClr val="000000"/>
              </a:buClr>
              <a:buFont typeface="Arial" panose="020B0604020202020204" pitchFamily="34" charset="0"/>
              <a:buChar char="•"/>
            </a:pPr>
            <a:r>
              <a:rPr lang="en-US" altLang="en-US" sz="1400" dirty="0">
                <a:solidFill>
                  <a:schemeClr val="tx1">
                    <a:lumMod val="75000"/>
                    <a:lumOff val="25000"/>
                  </a:schemeClr>
                </a:solidFill>
              </a:rPr>
              <a:t>Eliminating waste</a:t>
            </a:r>
          </a:p>
          <a:p>
            <a:pPr marL="150280" indent="-150280" eaLnBrk="1" hangingPunct="1">
              <a:lnSpc>
                <a:spcPct val="90000"/>
              </a:lnSpc>
              <a:spcAft>
                <a:spcPts val="320"/>
              </a:spcAft>
              <a:buClr>
                <a:srgbClr val="000000"/>
              </a:buClr>
              <a:buFont typeface="Arial" panose="020B0604020202020204" pitchFamily="34" charset="0"/>
              <a:buChar char="•"/>
            </a:pPr>
            <a:r>
              <a:rPr lang="en-US" altLang="en-US" sz="1400" dirty="0">
                <a:solidFill>
                  <a:schemeClr val="tx1">
                    <a:lumMod val="75000"/>
                    <a:lumOff val="25000"/>
                  </a:schemeClr>
                </a:solidFill>
              </a:rPr>
              <a:t>Leaders’ engagement</a:t>
            </a:r>
          </a:p>
        </p:txBody>
      </p:sp>
      <p:sp>
        <p:nvSpPr>
          <p:cNvPr id="18" name="Text Box 62"/>
          <p:cNvSpPr txBox="1">
            <a:spLocks noChangeArrowheads="1"/>
          </p:cNvSpPr>
          <p:nvPr/>
        </p:nvSpPr>
        <p:spPr bwMode="auto">
          <a:xfrm>
            <a:off x="508000" y="2991559"/>
            <a:ext cx="2864531" cy="9596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19200" rIns="0" bIns="48765">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150280" indent="-150280" eaLnBrk="1" hangingPunct="1">
              <a:lnSpc>
                <a:spcPct val="90000"/>
              </a:lnSpc>
              <a:spcAft>
                <a:spcPts val="320"/>
              </a:spcAft>
              <a:buClr>
                <a:srgbClr val="000000"/>
              </a:buClr>
              <a:buFont typeface="Arial" panose="020B0604020202020204" pitchFamily="34" charset="0"/>
              <a:buChar char="•"/>
            </a:pPr>
            <a:r>
              <a:rPr lang="en-US" altLang="en-US" sz="1400" dirty="0">
                <a:solidFill>
                  <a:schemeClr val="tx1">
                    <a:lumMod val="75000"/>
                    <a:lumOff val="25000"/>
                  </a:schemeClr>
                </a:solidFill>
              </a:rPr>
              <a:t>Scrum</a:t>
            </a:r>
          </a:p>
          <a:p>
            <a:pPr marL="150280" indent="-150280" eaLnBrk="1" hangingPunct="1">
              <a:lnSpc>
                <a:spcPct val="90000"/>
              </a:lnSpc>
              <a:spcAft>
                <a:spcPts val="320"/>
              </a:spcAft>
              <a:buClr>
                <a:srgbClr val="000000"/>
              </a:buClr>
              <a:buFont typeface="Arial" panose="020B0604020202020204" pitchFamily="34" charset="0"/>
              <a:buChar char="•"/>
            </a:pPr>
            <a:r>
              <a:rPr lang="en-US" altLang="en-US" sz="1400" dirty="0">
                <a:solidFill>
                  <a:schemeClr val="tx1">
                    <a:lumMod val="75000"/>
                    <a:lumOff val="25000"/>
                  </a:schemeClr>
                </a:solidFill>
              </a:rPr>
              <a:t>XP</a:t>
            </a:r>
          </a:p>
          <a:p>
            <a:pPr marL="150280" indent="-150280" eaLnBrk="1" hangingPunct="1">
              <a:lnSpc>
                <a:spcPct val="90000"/>
              </a:lnSpc>
              <a:spcAft>
                <a:spcPts val="320"/>
              </a:spcAft>
              <a:buClr>
                <a:srgbClr val="000000"/>
              </a:buClr>
              <a:buFont typeface="Arial" panose="020B0604020202020204" pitchFamily="34" charset="0"/>
              <a:buChar char="•"/>
            </a:pPr>
            <a:r>
              <a:rPr lang="en-US" altLang="en-US" sz="1400" dirty="0">
                <a:solidFill>
                  <a:schemeClr val="tx1">
                    <a:lumMod val="75000"/>
                    <a:lumOff val="25000"/>
                  </a:schemeClr>
                </a:solidFill>
              </a:rPr>
              <a:t>Faster build cycles</a:t>
            </a:r>
          </a:p>
          <a:p>
            <a:pPr marL="150280" indent="-150280" eaLnBrk="1" hangingPunct="1">
              <a:lnSpc>
                <a:spcPct val="90000"/>
              </a:lnSpc>
              <a:spcAft>
                <a:spcPts val="320"/>
              </a:spcAft>
              <a:buClr>
                <a:srgbClr val="000000"/>
              </a:buClr>
              <a:buFont typeface="Arial" panose="020B0604020202020204" pitchFamily="34" charset="0"/>
              <a:buChar char="•"/>
            </a:pPr>
            <a:r>
              <a:rPr lang="en-US" altLang="en-US" sz="1400" dirty="0">
                <a:solidFill>
                  <a:schemeClr val="tx1">
                    <a:lumMod val="75000"/>
                    <a:lumOff val="25000"/>
                  </a:schemeClr>
                </a:solidFill>
              </a:rPr>
              <a:t>Embrace change</a:t>
            </a:r>
          </a:p>
        </p:txBody>
      </p:sp>
      <p:sp>
        <p:nvSpPr>
          <p:cNvPr id="19" name="AutoShape 3"/>
          <p:cNvSpPr>
            <a:spLocks noChangeArrowheads="1"/>
          </p:cNvSpPr>
          <p:nvPr/>
        </p:nvSpPr>
        <p:spPr bwMode="auto">
          <a:xfrm>
            <a:off x="300362" y="4088839"/>
            <a:ext cx="5185837" cy="1210715"/>
          </a:xfrm>
          <a:prstGeom prst="roundRect">
            <a:avLst>
              <a:gd name="adj" fmla="val 19880"/>
            </a:avLst>
          </a:prstGeom>
          <a:gradFill rotWithShape="1">
            <a:gsLst>
              <a:gs pos="0">
                <a:srgbClr val="03528F">
                  <a:alpha val="7000"/>
                </a:srgbClr>
              </a:gs>
              <a:gs pos="100000">
                <a:srgbClr val="03528F">
                  <a:alpha val="28000"/>
                </a:srgbClr>
              </a:gs>
            </a:gsLst>
            <a:lin ang="2700000" scaled="1"/>
          </a:gradFill>
          <a:ln w="12700">
            <a:noFill/>
            <a:round/>
            <a:headEnd/>
            <a:tailEnd/>
          </a:ln>
          <a:effectLst/>
          <a:scene3d>
            <a:camera prst="orthographicFront">
              <a:rot lat="0" lon="0" rev="0"/>
            </a:camera>
            <a:lightRig rig="glow" dir="t">
              <a:rot lat="0" lon="0" rev="4800000"/>
            </a:lightRig>
          </a:scene3d>
          <a:sp3d prstMaterial="matte"/>
        </p:spPr>
        <p:txBody>
          <a:bodyPr lIns="682697" tIns="19505" rIns="19505" bIns="19505"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buClr>
                <a:srgbClr val="7889FB"/>
              </a:buClr>
              <a:buFont typeface="Wingdings" panose="05000000000000000000" pitchFamily="2" charset="2"/>
              <a:buNone/>
            </a:pPr>
            <a:endParaRPr lang="en-US" altLang="en-US" sz="2400" i="1" dirty="0">
              <a:solidFill>
                <a:srgbClr val="000000"/>
              </a:solidFill>
            </a:endParaRPr>
          </a:p>
        </p:txBody>
      </p:sp>
      <p:sp>
        <p:nvSpPr>
          <p:cNvPr id="20" name="Text Box 26"/>
          <p:cNvSpPr txBox="1">
            <a:spLocks noChangeArrowheads="1"/>
          </p:cNvSpPr>
          <p:nvPr/>
        </p:nvSpPr>
        <p:spPr bwMode="auto">
          <a:xfrm>
            <a:off x="567728" y="4155171"/>
            <a:ext cx="1116945" cy="3272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19200" rIns="0" bIns="48765">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buClr>
                <a:srgbClr val="7889FB"/>
              </a:buClr>
              <a:buFont typeface="Wingdings" panose="05000000000000000000" pitchFamily="2" charset="2"/>
              <a:buNone/>
            </a:pPr>
            <a:r>
              <a:rPr lang="en-US" altLang="en-US" b="1" dirty="0">
                <a:solidFill>
                  <a:srgbClr val="1658A5"/>
                </a:solidFill>
              </a:rPr>
              <a:t>DEVOPS</a:t>
            </a:r>
          </a:p>
        </p:txBody>
      </p:sp>
      <p:sp>
        <p:nvSpPr>
          <p:cNvPr id="21" name="Text Box 62"/>
          <p:cNvSpPr txBox="1">
            <a:spLocks noChangeArrowheads="1"/>
          </p:cNvSpPr>
          <p:nvPr/>
        </p:nvSpPr>
        <p:spPr bwMode="auto">
          <a:xfrm>
            <a:off x="508000" y="4387471"/>
            <a:ext cx="3437728" cy="9596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19200" rIns="0" bIns="48765">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150280" indent="-150280" eaLnBrk="1" hangingPunct="1">
              <a:lnSpc>
                <a:spcPct val="90000"/>
              </a:lnSpc>
              <a:spcAft>
                <a:spcPts val="320"/>
              </a:spcAft>
              <a:buClr>
                <a:srgbClr val="000000"/>
              </a:buClr>
              <a:buFont typeface="Arial" panose="020B0604020202020204" pitchFamily="34" charset="0"/>
              <a:buChar char="•"/>
            </a:pPr>
            <a:r>
              <a:rPr lang="en-US" altLang="en-US" sz="1400" dirty="0">
                <a:solidFill>
                  <a:schemeClr val="tx1">
                    <a:lumMod val="75000"/>
                    <a:lumOff val="25000"/>
                  </a:schemeClr>
                </a:solidFill>
              </a:rPr>
              <a:t>Automation</a:t>
            </a:r>
          </a:p>
          <a:p>
            <a:pPr marL="150280" indent="-150280" eaLnBrk="1" hangingPunct="1">
              <a:lnSpc>
                <a:spcPct val="90000"/>
              </a:lnSpc>
              <a:spcAft>
                <a:spcPts val="320"/>
              </a:spcAft>
              <a:buClr>
                <a:srgbClr val="000000"/>
              </a:buClr>
              <a:buFont typeface="Arial" panose="020B0604020202020204" pitchFamily="34" charset="0"/>
              <a:buChar char="•"/>
            </a:pPr>
            <a:r>
              <a:rPr lang="en-US" altLang="en-US" sz="1400" dirty="0">
                <a:solidFill>
                  <a:schemeClr val="tx1">
                    <a:lumMod val="75000"/>
                    <a:lumOff val="25000"/>
                  </a:schemeClr>
                </a:solidFill>
              </a:rPr>
              <a:t>Continuous delivery</a:t>
            </a:r>
          </a:p>
          <a:p>
            <a:pPr marL="150280" indent="-150280" eaLnBrk="1" hangingPunct="1">
              <a:lnSpc>
                <a:spcPct val="90000"/>
              </a:lnSpc>
              <a:spcAft>
                <a:spcPts val="320"/>
              </a:spcAft>
              <a:buClr>
                <a:srgbClr val="000000"/>
              </a:buClr>
              <a:buFont typeface="Arial" panose="020B0604020202020204" pitchFamily="34" charset="0"/>
              <a:buChar char="•"/>
            </a:pPr>
            <a:r>
              <a:rPr lang="en-US" altLang="en-US" sz="1400" dirty="0">
                <a:solidFill>
                  <a:schemeClr val="tx1">
                    <a:lumMod val="75000"/>
                    <a:lumOff val="25000"/>
                  </a:schemeClr>
                </a:solidFill>
              </a:rPr>
              <a:t>Continuous feedback</a:t>
            </a:r>
          </a:p>
          <a:p>
            <a:pPr marL="150280" indent="-150280" eaLnBrk="1" hangingPunct="1">
              <a:lnSpc>
                <a:spcPct val="90000"/>
              </a:lnSpc>
              <a:spcAft>
                <a:spcPts val="320"/>
              </a:spcAft>
              <a:buClr>
                <a:srgbClr val="000000"/>
              </a:buClr>
              <a:buFont typeface="Arial" panose="020B0604020202020204" pitchFamily="34" charset="0"/>
              <a:buChar char="•"/>
            </a:pPr>
            <a:r>
              <a:rPr lang="en-US" altLang="en-US" sz="1400" dirty="0">
                <a:solidFill>
                  <a:schemeClr val="tx1">
                    <a:lumMod val="75000"/>
                    <a:lumOff val="25000"/>
                  </a:schemeClr>
                </a:solidFill>
              </a:rPr>
              <a:t>Engineering components of Lean IT</a:t>
            </a:r>
          </a:p>
        </p:txBody>
      </p:sp>
      <p:pic>
        <p:nvPicPr>
          <p:cNvPr id="22" name="Picture 2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628969" y="4201235"/>
            <a:ext cx="1372584" cy="881040"/>
          </a:xfrm>
          <a:prstGeom prst="rect">
            <a:avLst/>
          </a:prstGeom>
        </p:spPr>
      </p:pic>
      <p:pic>
        <p:nvPicPr>
          <p:cNvPr id="26" name="Picture 25" descr="standup.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608153" y="2751620"/>
            <a:ext cx="1544320" cy="1071547"/>
          </a:xfrm>
          <a:prstGeom prst="rect">
            <a:avLst/>
          </a:prstGeom>
        </p:spPr>
      </p:pic>
      <p:sp>
        <p:nvSpPr>
          <p:cNvPr id="27" name="AutoShape 3"/>
          <p:cNvSpPr>
            <a:spLocks noChangeArrowheads="1"/>
          </p:cNvSpPr>
          <p:nvPr/>
        </p:nvSpPr>
        <p:spPr bwMode="auto">
          <a:xfrm>
            <a:off x="300362" y="5466852"/>
            <a:ext cx="5185837" cy="1025663"/>
          </a:xfrm>
          <a:prstGeom prst="roundRect">
            <a:avLst>
              <a:gd name="adj" fmla="val 19880"/>
            </a:avLst>
          </a:prstGeom>
          <a:gradFill rotWithShape="1">
            <a:gsLst>
              <a:gs pos="0">
                <a:srgbClr val="03528F">
                  <a:alpha val="7000"/>
                </a:srgbClr>
              </a:gs>
              <a:gs pos="100000">
                <a:srgbClr val="03528F">
                  <a:alpha val="28000"/>
                </a:srgbClr>
              </a:gs>
            </a:gsLst>
            <a:lin ang="2700000" scaled="1"/>
          </a:gradFill>
          <a:ln w="12700">
            <a:noFill/>
            <a:round/>
            <a:headEnd/>
            <a:tailEnd/>
          </a:ln>
          <a:effectLst/>
          <a:scene3d>
            <a:camera prst="orthographicFront">
              <a:rot lat="0" lon="0" rev="0"/>
            </a:camera>
            <a:lightRig rig="glow" dir="t">
              <a:rot lat="0" lon="0" rev="4800000"/>
            </a:lightRig>
          </a:scene3d>
          <a:sp3d prstMaterial="matte"/>
        </p:spPr>
        <p:txBody>
          <a:bodyPr lIns="682697" tIns="19505" rIns="19505" bIns="19505"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buClr>
                <a:srgbClr val="7889FB"/>
              </a:buClr>
              <a:buFont typeface="Wingdings" panose="05000000000000000000" pitchFamily="2" charset="2"/>
              <a:buNone/>
            </a:pPr>
            <a:endParaRPr lang="en-US" altLang="en-US" sz="2400" i="1" dirty="0">
              <a:solidFill>
                <a:srgbClr val="000000"/>
              </a:solidFill>
            </a:endParaRPr>
          </a:p>
        </p:txBody>
      </p:sp>
      <p:sp>
        <p:nvSpPr>
          <p:cNvPr id="28" name="Text Box 26"/>
          <p:cNvSpPr txBox="1">
            <a:spLocks noChangeArrowheads="1"/>
          </p:cNvSpPr>
          <p:nvPr/>
        </p:nvSpPr>
        <p:spPr bwMode="auto">
          <a:xfrm>
            <a:off x="508000" y="5470610"/>
            <a:ext cx="3573657" cy="3272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19200" rIns="0" bIns="48765">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buClr>
                <a:srgbClr val="7889FB"/>
              </a:buClr>
              <a:buFont typeface="Wingdings" panose="05000000000000000000" pitchFamily="2" charset="2"/>
              <a:buNone/>
            </a:pPr>
            <a:r>
              <a:rPr lang="en-US" altLang="en-US" b="1" dirty="0">
                <a:solidFill>
                  <a:srgbClr val="1658A5"/>
                </a:solidFill>
              </a:rPr>
              <a:t>ARCHITECTURE DRIVEN IT</a:t>
            </a:r>
          </a:p>
        </p:txBody>
      </p:sp>
      <p:sp>
        <p:nvSpPr>
          <p:cNvPr id="29" name="Text Box 62"/>
          <p:cNvSpPr txBox="1">
            <a:spLocks noChangeArrowheads="1"/>
          </p:cNvSpPr>
          <p:nvPr/>
        </p:nvSpPr>
        <p:spPr bwMode="auto">
          <a:xfrm>
            <a:off x="500056" y="5695187"/>
            <a:ext cx="3539328" cy="7272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19200" rIns="0" bIns="48765">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150280" indent="-150280" eaLnBrk="1" hangingPunct="1">
              <a:lnSpc>
                <a:spcPct val="90000"/>
              </a:lnSpc>
              <a:spcAft>
                <a:spcPts val="320"/>
              </a:spcAft>
              <a:buClr>
                <a:srgbClr val="000000"/>
              </a:buClr>
              <a:buFont typeface="Arial" panose="020B0604020202020204" pitchFamily="34" charset="0"/>
              <a:buChar char="•"/>
            </a:pPr>
            <a:r>
              <a:rPr lang="en-US" altLang="en-US" sz="1400" dirty="0">
                <a:solidFill>
                  <a:schemeClr val="tx1">
                    <a:lumMod val="75000"/>
                    <a:lumOff val="25000"/>
                  </a:schemeClr>
                </a:solidFill>
              </a:rPr>
              <a:t>Standard platform</a:t>
            </a:r>
          </a:p>
          <a:p>
            <a:pPr marL="150280" indent="-150280" eaLnBrk="1" hangingPunct="1">
              <a:lnSpc>
                <a:spcPct val="90000"/>
              </a:lnSpc>
              <a:spcAft>
                <a:spcPts val="320"/>
              </a:spcAft>
              <a:buClr>
                <a:srgbClr val="000000"/>
              </a:buClr>
              <a:buFont typeface="Arial" panose="020B0604020202020204" pitchFamily="34" charset="0"/>
              <a:buChar char="•"/>
            </a:pPr>
            <a:r>
              <a:rPr lang="en-US" altLang="en-US" sz="1400" dirty="0">
                <a:solidFill>
                  <a:schemeClr val="tx1">
                    <a:lumMod val="75000"/>
                    <a:lumOff val="25000"/>
                  </a:schemeClr>
                </a:solidFill>
              </a:rPr>
              <a:t>Simple, API enabled</a:t>
            </a:r>
          </a:p>
          <a:p>
            <a:pPr marL="150280" indent="-150280" eaLnBrk="1" hangingPunct="1">
              <a:lnSpc>
                <a:spcPct val="90000"/>
              </a:lnSpc>
              <a:spcAft>
                <a:spcPts val="320"/>
              </a:spcAft>
              <a:buClr>
                <a:srgbClr val="000000"/>
              </a:buClr>
              <a:buFont typeface="Arial" panose="020B0604020202020204" pitchFamily="34" charset="0"/>
              <a:buChar char="•"/>
            </a:pPr>
            <a:r>
              <a:rPr lang="en-US" altLang="en-US" sz="1400" dirty="0">
                <a:solidFill>
                  <a:schemeClr val="tx1">
                    <a:lumMod val="75000"/>
                    <a:lumOff val="25000"/>
                  </a:schemeClr>
                </a:solidFill>
              </a:rPr>
              <a:t>Standard Architecture</a:t>
            </a:r>
          </a:p>
        </p:txBody>
      </p:sp>
      <p:pic>
        <p:nvPicPr>
          <p:cNvPr id="31" name="Picture 30" descr="architecture_icon.pn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732190" y="5526151"/>
            <a:ext cx="1524000" cy="781051"/>
          </a:xfrm>
          <a:prstGeom prst="rect">
            <a:avLst/>
          </a:prstGeom>
        </p:spPr>
      </p:pic>
      <p:grpSp>
        <p:nvGrpSpPr>
          <p:cNvPr id="2" name="Group 1"/>
          <p:cNvGrpSpPr/>
          <p:nvPr/>
        </p:nvGrpSpPr>
        <p:grpSpPr>
          <a:xfrm>
            <a:off x="7195321" y="1459217"/>
            <a:ext cx="4615347" cy="4590868"/>
            <a:chOff x="5377692" y="1140699"/>
            <a:chExt cx="3461508" cy="4590867"/>
          </a:xfrm>
        </p:grpSpPr>
        <p:sp>
          <p:nvSpPr>
            <p:cNvPr id="32" name="AutoShape 3"/>
            <p:cNvSpPr>
              <a:spLocks noChangeArrowheads="1"/>
            </p:cNvSpPr>
            <p:nvPr/>
          </p:nvSpPr>
          <p:spPr bwMode="auto">
            <a:xfrm>
              <a:off x="5377692" y="1140699"/>
              <a:ext cx="3461508" cy="4590867"/>
            </a:xfrm>
            <a:prstGeom prst="roundRect">
              <a:avLst>
                <a:gd name="adj" fmla="val 4277"/>
              </a:avLst>
            </a:prstGeom>
            <a:gradFill rotWithShape="1">
              <a:gsLst>
                <a:gs pos="0">
                  <a:srgbClr val="03528F">
                    <a:alpha val="7000"/>
                  </a:srgbClr>
                </a:gs>
                <a:gs pos="100000">
                  <a:srgbClr val="03528F">
                    <a:alpha val="28000"/>
                  </a:srgbClr>
                </a:gs>
              </a:gsLst>
              <a:lin ang="2700000" scaled="1"/>
            </a:gradFill>
            <a:ln w="12700">
              <a:noFill/>
              <a:round/>
              <a:headEnd/>
              <a:tailEnd/>
            </a:ln>
            <a:effectLst/>
            <a:scene3d>
              <a:camera prst="orthographicFront">
                <a:rot lat="0" lon="0" rev="0"/>
              </a:camera>
              <a:lightRig rig="glow" dir="t">
                <a:rot lat="0" lon="0" rev="4800000"/>
              </a:lightRig>
            </a:scene3d>
            <a:sp3d prstMaterial="matte"/>
          </p:spPr>
          <p:txBody>
            <a:bodyPr lIns="682697" tIns="19505" rIns="19505" bIns="19505"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buClr>
                  <a:srgbClr val="7889FB"/>
                </a:buClr>
                <a:buFont typeface="Wingdings" panose="05000000000000000000" pitchFamily="2" charset="2"/>
                <a:buNone/>
              </a:pPr>
              <a:endParaRPr lang="en-US" altLang="en-US" sz="2400" i="1" dirty="0">
                <a:solidFill>
                  <a:srgbClr val="000000"/>
                </a:solidFill>
              </a:endParaRPr>
            </a:p>
          </p:txBody>
        </p:sp>
        <p:sp>
          <p:nvSpPr>
            <p:cNvPr id="33" name="Text Box 26"/>
            <p:cNvSpPr txBox="1">
              <a:spLocks noChangeArrowheads="1"/>
            </p:cNvSpPr>
            <p:nvPr/>
          </p:nvSpPr>
          <p:spPr bwMode="auto">
            <a:xfrm>
              <a:off x="5670486" y="1359146"/>
              <a:ext cx="3016314" cy="3272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19200" rIns="0" bIns="48765">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buClr>
                  <a:srgbClr val="7889FB"/>
                </a:buClr>
                <a:buFont typeface="Wingdings" panose="05000000000000000000" pitchFamily="2" charset="2"/>
                <a:buNone/>
              </a:pPr>
              <a:r>
                <a:rPr lang="en-US" altLang="en-US" b="1" dirty="0">
                  <a:solidFill>
                    <a:srgbClr val="1658A5"/>
                  </a:solidFill>
                </a:rPr>
                <a:t>MULTI-SPEED IT DELIVERY</a:t>
              </a:r>
            </a:p>
          </p:txBody>
        </p:sp>
        <p:pic>
          <p:nvPicPr>
            <p:cNvPr id="34" name="Picture 39" descr="earth_icon_188.png"/>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6700114" y="3805825"/>
              <a:ext cx="761305" cy="864692"/>
            </a:xfrm>
            <a:prstGeom prst="rect">
              <a:avLst/>
            </a:prstGeom>
            <a:noFill/>
            <a:ln w="9525">
              <a:noFill/>
              <a:miter lim="800000"/>
              <a:headEnd/>
              <a:tailEnd/>
            </a:ln>
          </p:spPr>
        </p:pic>
        <p:sp>
          <p:nvSpPr>
            <p:cNvPr id="37" name="Rounded Rectangle 36"/>
            <p:cNvSpPr/>
            <p:nvPr/>
          </p:nvSpPr>
          <p:spPr>
            <a:xfrm>
              <a:off x="7524446" y="3610472"/>
              <a:ext cx="1148034" cy="1060045"/>
            </a:xfrm>
            <a:prstGeom prst="roundRect">
              <a:avLst/>
            </a:prstGeom>
            <a:solidFill>
              <a:srgbClr val="CB333B"/>
            </a:solidFill>
            <a:ln>
              <a:noFill/>
            </a:ln>
          </p:spPr>
          <p:txBody>
            <a:bodyPr lIns="97527" tIns="48765" rIns="97527" bIns="48765"/>
            <a:lstStyle/>
            <a:p>
              <a:pPr algn="ctr">
                <a:lnSpc>
                  <a:spcPct val="90000"/>
                </a:lnSpc>
                <a:spcBef>
                  <a:spcPts val="639"/>
                </a:spcBef>
                <a:defRPr/>
              </a:pPr>
              <a:endParaRPr lang="en-US" altLang="en-US" sz="1400" dirty="0">
                <a:solidFill>
                  <a:srgbClr val="FFFFFF"/>
                </a:solidFill>
                <a:latin typeface="Arial"/>
                <a:ea typeface="Helvetica Neue"/>
                <a:cs typeface="Arial"/>
              </a:endParaRPr>
            </a:p>
            <a:p>
              <a:pPr algn="ctr">
                <a:lnSpc>
                  <a:spcPct val="90000"/>
                </a:lnSpc>
                <a:spcBef>
                  <a:spcPts val="639"/>
                </a:spcBef>
                <a:defRPr/>
              </a:pPr>
              <a:r>
                <a:rPr lang="en-US" altLang="en-US" sz="1400" dirty="0">
                  <a:solidFill>
                    <a:srgbClr val="FFFFFF"/>
                  </a:solidFill>
                  <a:latin typeface="Arial"/>
                  <a:ea typeface="Helvetica Neue"/>
                  <a:cs typeface="Arial"/>
                </a:rPr>
                <a:t>Systems of Engagement</a:t>
              </a:r>
            </a:p>
            <a:p>
              <a:pPr algn="ctr">
                <a:lnSpc>
                  <a:spcPct val="90000"/>
                </a:lnSpc>
                <a:spcBef>
                  <a:spcPts val="639"/>
                </a:spcBef>
                <a:defRPr/>
              </a:pPr>
              <a:r>
                <a:rPr lang="en-US" altLang="en-US" sz="1400" dirty="0">
                  <a:solidFill>
                    <a:srgbClr val="FFFFFF"/>
                  </a:solidFill>
                  <a:latin typeface="Arial"/>
                  <a:ea typeface="Helvetica Neue"/>
                  <a:cs typeface="Arial"/>
                </a:rPr>
                <a:t>Innovate</a:t>
              </a:r>
            </a:p>
          </p:txBody>
        </p:sp>
        <p:sp>
          <p:nvSpPr>
            <p:cNvPr id="38" name="Rounded Rectangle 58"/>
            <p:cNvSpPr>
              <a:spLocks noChangeArrowheads="1"/>
            </p:cNvSpPr>
            <p:nvPr/>
          </p:nvSpPr>
          <p:spPr bwMode="auto">
            <a:xfrm>
              <a:off x="5555867" y="3632682"/>
              <a:ext cx="1006213" cy="1060046"/>
            </a:xfrm>
            <a:prstGeom prst="roundRect">
              <a:avLst>
                <a:gd name="adj" fmla="val 16667"/>
              </a:avLst>
            </a:prstGeom>
            <a:solidFill>
              <a:srgbClr val="00B2EF"/>
            </a:solidFill>
            <a:ln w="9525">
              <a:noFill/>
              <a:round/>
              <a:headEnd/>
              <a:tailEnd/>
            </a:ln>
          </p:spPr>
          <p:txBody>
            <a:bodyPr lIns="97527" tIns="48765" rIns="97527" bIns="48765"/>
            <a:lstStyle/>
            <a:p>
              <a:pPr algn="ctr">
                <a:lnSpc>
                  <a:spcPct val="90000"/>
                </a:lnSpc>
                <a:spcBef>
                  <a:spcPts val="639"/>
                </a:spcBef>
              </a:pPr>
              <a:r>
                <a:rPr lang="en-US" altLang="en-US" sz="1400" dirty="0">
                  <a:solidFill>
                    <a:srgbClr val="FFFFFF"/>
                  </a:solidFill>
                  <a:latin typeface="Arial"/>
                  <a:ea typeface="Helvetica Neue"/>
                  <a:cs typeface="Arial"/>
                </a:rPr>
                <a:t>Systems of Record</a:t>
              </a:r>
            </a:p>
            <a:p>
              <a:pPr algn="ctr">
                <a:lnSpc>
                  <a:spcPct val="90000"/>
                </a:lnSpc>
                <a:spcBef>
                  <a:spcPts val="639"/>
                </a:spcBef>
              </a:pPr>
              <a:r>
                <a:rPr lang="en-US" altLang="en-US" sz="1400" dirty="0">
                  <a:solidFill>
                    <a:srgbClr val="FFFFFF"/>
                  </a:solidFill>
                  <a:latin typeface="Helvetica Neue"/>
                  <a:ea typeface="Helvetica Neue"/>
                  <a:cs typeface="Helvetica Neue"/>
                </a:rPr>
                <a:t>Optimize</a:t>
              </a:r>
              <a:endParaRPr lang="en-US" altLang="en-US" sz="1600" dirty="0">
                <a:solidFill>
                  <a:srgbClr val="FFFFFF"/>
                </a:solidFill>
                <a:latin typeface="Helvetica Neue"/>
                <a:ea typeface="Helvetica Neue"/>
                <a:cs typeface="Helvetica Neue"/>
              </a:endParaRPr>
            </a:p>
          </p:txBody>
        </p:sp>
        <p:sp>
          <p:nvSpPr>
            <p:cNvPr id="39" name="Text Box 62"/>
            <p:cNvSpPr txBox="1">
              <a:spLocks noChangeArrowheads="1"/>
            </p:cNvSpPr>
            <p:nvPr/>
          </p:nvSpPr>
          <p:spPr bwMode="auto">
            <a:xfrm>
              <a:off x="5737076" y="1704103"/>
              <a:ext cx="2949724" cy="14433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19200" rIns="0" bIns="48765">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150280" indent="-150280" eaLnBrk="1" hangingPunct="1">
                <a:spcAft>
                  <a:spcPts val="800"/>
                </a:spcAft>
                <a:buClr>
                  <a:srgbClr val="000000"/>
                </a:buClr>
                <a:buFont typeface="Arial" panose="020B0604020202020204" pitchFamily="34" charset="0"/>
                <a:buChar char="•"/>
              </a:pPr>
              <a:r>
                <a:rPr lang="en-US" altLang="en-US" sz="1600" dirty="0">
                  <a:solidFill>
                    <a:schemeClr val="tx1">
                      <a:lumMod val="75000"/>
                      <a:lumOff val="25000"/>
                    </a:schemeClr>
                  </a:solidFill>
                </a:rPr>
                <a:t>Recognition of different speed based on different value propositions</a:t>
              </a:r>
            </a:p>
            <a:p>
              <a:pPr marL="150280" indent="-150280" eaLnBrk="1" hangingPunct="1">
                <a:spcAft>
                  <a:spcPts val="800"/>
                </a:spcAft>
                <a:buClr>
                  <a:srgbClr val="000000"/>
                </a:buClr>
                <a:buFont typeface="Arial" panose="020B0604020202020204" pitchFamily="34" charset="0"/>
                <a:buChar char="•"/>
              </a:pPr>
              <a:r>
                <a:rPr lang="en-US" altLang="en-US" sz="1600" dirty="0">
                  <a:solidFill>
                    <a:schemeClr val="tx1">
                      <a:lumMod val="75000"/>
                      <a:lumOff val="25000"/>
                    </a:schemeClr>
                  </a:solidFill>
                </a:rPr>
                <a:t>Requires adaptive </a:t>
              </a:r>
              <a:br>
                <a:rPr lang="en-US" altLang="en-US" sz="1600" dirty="0">
                  <a:solidFill>
                    <a:schemeClr val="tx1">
                      <a:lumMod val="75000"/>
                      <a:lumOff val="25000"/>
                    </a:schemeClr>
                  </a:solidFill>
                </a:rPr>
              </a:br>
              <a:r>
                <a:rPr lang="en-US" altLang="en-US" sz="1600" dirty="0">
                  <a:solidFill>
                    <a:schemeClr val="tx1">
                      <a:lumMod val="75000"/>
                      <a:lumOff val="25000"/>
                    </a:schemeClr>
                  </a:solidFill>
                </a:rPr>
                <a:t>business mind-set</a:t>
              </a:r>
            </a:p>
            <a:p>
              <a:pPr eaLnBrk="1" hangingPunct="1">
                <a:spcAft>
                  <a:spcPts val="800"/>
                </a:spcAft>
                <a:buClr>
                  <a:srgbClr val="000000"/>
                </a:buClr>
              </a:pPr>
              <a:endParaRPr lang="en-US" altLang="en-US" sz="1200" dirty="0">
                <a:solidFill>
                  <a:schemeClr val="tx1">
                    <a:lumMod val="75000"/>
                    <a:lumOff val="25000"/>
                  </a:schemeClr>
                </a:solidFill>
              </a:endParaRPr>
            </a:p>
          </p:txBody>
        </p:sp>
        <p:sp>
          <p:nvSpPr>
            <p:cNvPr id="35" name="Right Arrow 34"/>
            <p:cNvSpPr/>
            <p:nvPr/>
          </p:nvSpPr>
          <p:spPr bwMode="auto">
            <a:xfrm>
              <a:off x="5616911" y="4449110"/>
              <a:ext cx="1645988" cy="312216"/>
            </a:xfrm>
            <a:prstGeom prst="rightArrow">
              <a:avLst/>
            </a:prstGeom>
            <a:solidFill>
              <a:srgbClr val="00B2EF"/>
            </a:solidFill>
            <a:ln w="9525" cap="flat" cmpd="sng" algn="ctr">
              <a:noFill/>
              <a:prstDash val="solid"/>
              <a:round/>
              <a:headEnd type="none" w="med" len="med"/>
              <a:tailEnd type="none" w="med" len="med"/>
            </a:ln>
            <a:effectLst/>
          </p:spPr>
          <p:txBody>
            <a:bodyPr lIns="97527" tIns="48765" rIns="97527" bIns="48765" anchor="ctr"/>
            <a:lstStyle/>
            <a:p>
              <a:pPr algn="r" defTabSz="614615">
                <a:spcBef>
                  <a:spcPct val="20000"/>
                </a:spcBef>
                <a:buClr>
                  <a:srgbClr val="FF3300"/>
                </a:buClr>
                <a:defRPr/>
              </a:pPr>
              <a:r>
                <a:rPr lang="en-US" sz="1400" dirty="0">
                  <a:solidFill>
                    <a:schemeClr val="bg1"/>
                  </a:solidFill>
                  <a:ea typeface="ヒラギノ角ゴ Pro W3" charset="0"/>
                </a:rPr>
                <a:t>Drives</a:t>
              </a:r>
              <a:r>
                <a:rPr lang="en-US" sz="1400" dirty="0">
                  <a:ea typeface="ヒラギノ角ゴ Pro W3" charset="0"/>
                </a:rPr>
                <a:t> </a:t>
              </a:r>
              <a:r>
                <a:rPr lang="en-US" sz="1400" dirty="0">
                  <a:solidFill>
                    <a:schemeClr val="bg1"/>
                  </a:solidFill>
                  <a:ea typeface="ヒラギノ角ゴ Pro W3" charset="0"/>
                </a:rPr>
                <a:t>Investment</a:t>
              </a:r>
            </a:p>
          </p:txBody>
        </p:sp>
        <p:sp>
          <p:nvSpPr>
            <p:cNvPr id="36" name="Right Arrow 35"/>
            <p:cNvSpPr/>
            <p:nvPr/>
          </p:nvSpPr>
          <p:spPr bwMode="auto">
            <a:xfrm flipH="1">
              <a:off x="6525210" y="3499228"/>
              <a:ext cx="1658015" cy="463955"/>
            </a:xfrm>
            <a:prstGeom prst="rightArrow">
              <a:avLst/>
            </a:prstGeom>
            <a:solidFill>
              <a:srgbClr val="CB333B"/>
            </a:solidFill>
            <a:ln w="9525" cap="flat" cmpd="sng" algn="ctr">
              <a:noFill/>
              <a:prstDash val="solid"/>
              <a:round/>
              <a:headEnd type="none" w="med" len="med"/>
              <a:tailEnd type="none" w="med" len="med"/>
            </a:ln>
            <a:effectLst/>
          </p:spPr>
          <p:txBody>
            <a:bodyPr lIns="97527" tIns="48765" rIns="97527" bIns="48765" anchor="ctr"/>
            <a:lstStyle/>
            <a:p>
              <a:pPr defTabSz="614615">
                <a:spcBef>
                  <a:spcPct val="20000"/>
                </a:spcBef>
                <a:buClr>
                  <a:srgbClr val="FF3300"/>
                </a:buClr>
                <a:defRPr/>
              </a:pPr>
              <a:r>
                <a:rPr lang="en-US" sz="1400" dirty="0">
                  <a:solidFill>
                    <a:schemeClr val="bg1"/>
                  </a:solidFill>
                  <a:ea typeface="ヒラギノ角ゴ Pro W3" charset="0"/>
                </a:rPr>
                <a:t>Drives Need</a:t>
              </a:r>
            </a:p>
          </p:txBody>
        </p:sp>
      </p:grpSp>
      <p:sp>
        <p:nvSpPr>
          <p:cNvPr id="4" name="Isosceles Triangle 3"/>
          <p:cNvSpPr/>
          <p:nvPr/>
        </p:nvSpPr>
        <p:spPr>
          <a:xfrm rot="5400000">
            <a:off x="4489593" y="3289115"/>
            <a:ext cx="3944339" cy="73151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41" name="Title 1">
            <a:extLst>
              <a:ext uri="{FF2B5EF4-FFF2-40B4-BE49-F238E27FC236}">
                <a16:creationId xmlns:a16="http://schemas.microsoft.com/office/drawing/2014/main" id="{CDF936CA-8DA0-4932-BBA9-2C0B72F9175A}"/>
              </a:ext>
            </a:extLst>
          </p:cNvPr>
          <p:cNvSpPr>
            <a:spLocks noGrp="1"/>
          </p:cNvSpPr>
          <p:nvPr>
            <p:ph type="title"/>
          </p:nvPr>
        </p:nvSpPr>
        <p:spPr>
          <a:xfrm>
            <a:off x="504000" y="550798"/>
            <a:ext cx="11183175" cy="932562"/>
          </a:xfrm>
        </p:spPr>
        <p:txBody>
          <a:bodyPr/>
          <a:lstStyle/>
          <a:p>
            <a:r>
              <a:rPr lang="en-US" dirty="0"/>
              <a:t>Making Sense of Industry Best Practices</a:t>
            </a:r>
            <a:br>
              <a:rPr lang="en-US" dirty="0"/>
            </a:br>
            <a:r>
              <a:rPr lang="en-US" dirty="0"/>
              <a:t>Lean, DevOps, Agile &amp; Architecture IT Enable Multi-Speed IT Delivery</a:t>
            </a:r>
            <a:br>
              <a:rPr lang="en-US" dirty="0"/>
            </a:br>
            <a:endParaRPr lang="en-US" dirty="0"/>
          </a:p>
        </p:txBody>
      </p:sp>
    </p:spTree>
    <p:extLst>
      <p:ext uri="{BB962C8B-B14F-4D97-AF65-F5344CB8AC3E}">
        <p14:creationId xmlns:p14="http://schemas.microsoft.com/office/powerpoint/2010/main" val="672443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2A65C-2E4F-472D-8D8B-D3A4ADCE63F8}"/>
              </a:ext>
            </a:extLst>
          </p:cNvPr>
          <p:cNvSpPr>
            <a:spLocks noGrp="1"/>
          </p:cNvSpPr>
          <p:nvPr>
            <p:ph type="title"/>
          </p:nvPr>
        </p:nvSpPr>
        <p:spPr/>
        <p:txBody>
          <a:bodyPr/>
          <a:lstStyle/>
          <a:p>
            <a:r>
              <a:rPr lang="en-US" dirty="0"/>
              <a:t>What did DevOps Mean to Nationwide</a:t>
            </a:r>
            <a:br>
              <a:rPr lang="en-US" dirty="0"/>
            </a:br>
            <a:r>
              <a:rPr lang="en-US" dirty="0"/>
              <a:t>The Horizontal Mindset</a:t>
            </a:r>
          </a:p>
        </p:txBody>
      </p:sp>
      <p:sp>
        <p:nvSpPr>
          <p:cNvPr id="4" name="Slide Number Placeholder 3">
            <a:extLst>
              <a:ext uri="{FF2B5EF4-FFF2-40B4-BE49-F238E27FC236}">
                <a16:creationId xmlns:a16="http://schemas.microsoft.com/office/drawing/2014/main" id="{B9939ED6-4515-4B0E-A57F-E12D1B61DAE2}"/>
              </a:ext>
            </a:extLst>
          </p:cNvPr>
          <p:cNvSpPr>
            <a:spLocks noGrp="1"/>
          </p:cNvSpPr>
          <p:nvPr>
            <p:ph type="sldNum" sz="quarter" idx="12"/>
          </p:nvPr>
        </p:nvSpPr>
        <p:spPr/>
        <p:txBody>
          <a:bodyPr/>
          <a:lstStyle/>
          <a:p>
            <a:fld id="{23B99C07-6774-7B4C-A880-8CAF4048FB67}" type="slidenum">
              <a:rPr lang="en-US" smtClean="0"/>
              <a:pPr/>
              <a:t>12</a:t>
            </a:fld>
            <a:endParaRPr lang="en-US" dirty="0"/>
          </a:p>
        </p:txBody>
      </p:sp>
      <p:sp>
        <p:nvSpPr>
          <p:cNvPr id="5" name="TextBox 4">
            <a:extLst>
              <a:ext uri="{FF2B5EF4-FFF2-40B4-BE49-F238E27FC236}">
                <a16:creationId xmlns:a16="http://schemas.microsoft.com/office/drawing/2014/main" id="{1B683DEB-4B0F-4FEC-B81E-238E51AC70EF}"/>
              </a:ext>
            </a:extLst>
          </p:cNvPr>
          <p:cNvSpPr txBox="1"/>
          <p:nvPr/>
        </p:nvSpPr>
        <p:spPr>
          <a:xfrm>
            <a:off x="664171" y="5573058"/>
            <a:ext cx="10619781" cy="738664"/>
          </a:xfrm>
          <a:prstGeom prst="rect">
            <a:avLst/>
          </a:prstGeom>
          <a:noFill/>
        </p:spPr>
        <p:txBody>
          <a:bodyPr wrap="square" lIns="121920" tIns="60960" rIns="121920" bIns="60960" rtlCol="0">
            <a:spAutoFit/>
          </a:bodyPr>
          <a:lstStyle/>
          <a:p>
            <a:pPr algn="ctr"/>
            <a:r>
              <a:rPr lang="en-US" sz="2000" dirty="0">
                <a:solidFill>
                  <a:srgbClr val="1658A5"/>
                </a:solidFill>
              </a:rPr>
              <a:t>DevOps is a set of practices and mechanisms that facilitate continuous delivery in support of a lean management system in recognition of multiple speed IT</a:t>
            </a:r>
            <a:endParaRPr lang="en-US" altLang="en-US" sz="2000" dirty="0">
              <a:solidFill>
                <a:srgbClr val="1658A5"/>
              </a:solidFill>
            </a:endParaRPr>
          </a:p>
        </p:txBody>
      </p:sp>
      <p:grpSp>
        <p:nvGrpSpPr>
          <p:cNvPr id="6" name="Group 5">
            <a:extLst>
              <a:ext uri="{FF2B5EF4-FFF2-40B4-BE49-F238E27FC236}">
                <a16:creationId xmlns:a16="http://schemas.microsoft.com/office/drawing/2014/main" id="{952BCE97-F8F0-4EF7-BDB1-42FBB623E86D}"/>
              </a:ext>
            </a:extLst>
          </p:cNvPr>
          <p:cNvGrpSpPr/>
          <p:nvPr/>
        </p:nvGrpSpPr>
        <p:grpSpPr>
          <a:xfrm>
            <a:off x="647539" y="2078006"/>
            <a:ext cx="10636413" cy="2899108"/>
            <a:chOff x="640123" y="1664956"/>
            <a:chExt cx="7977310" cy="2899108"/>
          </a:xfrm>
        </p:grpSpPr>
        <p:grpSp>
          <p:nvGrpSpPr>
            <p:cNvPr id="7" name="Group 52">
              <a:extLst>
                <a:ext uri="{FF2B5EF4-FFF2-40B4-BE49-F238E27FC236}">
                  <a16:creationId xmlns:a16="http://schemas.microsoft.com/office/drawing/2014/main" id="{A6FB643C-4A1C-4305-AEB8-D6F71E7C483B}"/>
                </a:ext>
              </a:extLst>
            </p:cNvPr>
            <p:cNvGrpSpPr/>
            <p:nvPr/>
          </p:nvGrpSpPr>
          <p:grpSpPr bwMode="auto">
            <a:xfrm>
              <a:off x="1515163" y="1997547"/>
              <a:ext cx="5736963" cy="278624"/>
              <a:chOff x="1724028" y="2868614"/>
              <a:chExt cx="5695949" cy="401122"/>
            </a:xfrm>
            <a:solidFill>
              <a:srgbClr val="8CC63F"/>
            </a:solidFill>
            <a:effectLst>
              <a:outerShdw blurRad="50800" dist="38100" dir="5400000" algn="t" rotWithShape="0">
                <a:prstClr val="black">
                  <a:alpha val="40000"/>
                </a:prstClr>
              </a:outerShdw>
            </a:effectLst>
            <a:scene3d>
              <a:camera prst="orthographicFront">
                <a:rot lat="0" lon="0" rev="0"/>
              </a:camera>
              <a:lightRig rig="balanced" dir="t">
                <a:rot lat="0" lon="0" rev="8700000"/>
              </a:lightRig>
            </a:scene3d>
          </p:grpSpPr>
          <p:sp>
            <p:nvSpPr>
              <p:cNvPr id="21" name="Rounded Rectangle 6">
                <a:extLst>
                  <a:ext uri="{FF2B5EF4-FFF2-40B4-BE49-F238E27FC236}">
                    <a16:creationId xmlns:a16="http://schemas.microsoft.com/office/drawing/2014/main" id="{D5F51C14-9BC4-4EB6-AD5D-27ED7966627D}"/>
                  </a:ext>
                </a:extLst>
              </p:cNvPr>
              <p:cNvSpPr/>
              <p:nvPr/>
            </p:nvSpPr>
            <p:spPr>
              <a:xfrm>
                <a:off x="1724028" y="2868615"/>
                <a:ext cx="1825882" cy="401121"/>
              </a:xfrm>
              <a:prstGeom prst="roundRect">
                <a:avLst/>
              </a:prstGeom>
              <a:grpFill/>
              <a:ln w="19050">
                <a:noFill/>
              </a:ln>
              <a:effectLst>
                <a:outerShdw blurRad="44450" dist="27940" dir="5400000" algn="ctr">
                  <a:srgbClr val="000000">
                    <a:alpha val="32000"/>
                  </a:srgbClr>
                </a:outerShdw>
              </a:effectLst>
              <a:sp3d>
                <a:bevelT w="190500" h="38100"/>
              </a:sp3d>
            </p:spPr>
            <p:txBody>
              <a:bodyPr/>
              <a:lstStyle/>
              <a:p>
                <a:pPr algn="r">
                  <a:lnSpc>
                    <a:spcPct val="90000"/>
                  </a:lnSpc>
                  <a:defRPr/>
                </a:pPr>
                <a:endParaRPr lang="en-US" sz="1733" dirty="0">
                  <a:solidFill>
                    <a:srgbClr val="000000"/>
                  </a:solidFill>
                </a:endParaRPr>
              </a:p>
            </p:txBody>
          </p:sp>
          <p:sp>
            <p:nvSpPr>
              <p:cNvPr id="22" name="Rounded Rectangle 7">
                <a:extLst>
                  <a:ext uri="{FF2B5EF4-FFF2-40B4-BE49-F238E27FC236}">
                    <a16:creationId xmlns:a16="http://schemas.microsoft.com/office/drawing/2014/main" id="{51D03C0A-2172-497A-A272-234EE7C0990F}"/>
                  </a:ext>
                </a:extLst>
              </p:cNvPr>
              <p:cNvSpPr/>
              <p:nvPr/>
            </p:nvSpPr>
            <p:spPr>
              <a:xfrm>
                <a:off x="3654018" y="2868614"/>
                <a:ext cx="1825882" cy="401121"/>
              </a:xfrm>
              <a:prstGeom prst="roundRect">
                <a:avLst/>
              </a:prstGeom>
              <a:grpFill/>
              <a:ln w="19050">
                <a:noFill/>
              </a:ln>
              <a:effectLst>
                <a:outerShdw blurRad="44450" dist="27940" dir="5400000" algn="ctr">
                  <a:srgbClr val="000000">
                    <a:alpha val="32000"/>
                  </a:srgbClr>
                </a:outerShdw>
              </a:effectLst>
              <a:sp3d>
                <a:bevelT w="190500" h="38100"/>
              </a:sp3d>
            </p:spPr>
            <p:txBody>
              <a:bodyPr/>
              <a:lstStyle/>
              <a:p>
                <a:pPr algn="r">
                  <a:lnSpc>
                    <a:spcPct val="90000"/>
                  </a:lnSpc>
                  <a:defRPr/>
                </a:pPr>
                <a:endParaRPr lang="en-US" sz="1733" dirty="0">
                  <a:solidFill>
                    <a:srgbClr val="000000"/>
                  </a:solidFill>
                </a:endParaRPr>
              </a:p>
            </p:txBody>
          </p:sp>
          <p:sp>
            <p:nvSpPr>
              <p:cNvPr id="23" name="Rounded Rectangle 8">
                <a:extLst>
                  <a:ext uri="{FF2B5EF4-FFF2-40B4-BE49-F238E27FC236}">
                    <a16:creationId xmlns:a16="http://schemas.microsoft.com/office/drawing/2014/main" id="{2A024245-0DE5-441E-9CB6-6A5D6D5A997A}"/>
                  </a:ext>
                </a:extLst>
              </p:cNvPr>
              <p:cNvSpPr/>
              <p:nvPr/>
            </p:nvSpPr>
            <p:spPr>
              <a:xfrm>
                <a:off x="5594095" y="2868614"/>
                <a:ext cx="1825882" cy="401121"/>
              </a:xfrm>
              <a:prstGeom prst="roundRect">
                <a:avLst/>
              </a:prstGeom>
              <a:grpFill/>
              <a:ln w="19050">
                <a:noFill/>
              </a:ln>
              <a:effectLst>
                <a:outerShdw blurRad="44450" dist="27940" dir="5400000" algn="ctr">
                  <a:srgbClr val="000000">
                    <a:alpha val="32000"/>
                  </a:srgbClr>
                </a:outerShdw>
              </a:effectLst>
              <a:sp3d>
                <a:bevelT w="190500" h="38100"/>
              </a:sp3d>
            </p:spPr>
            <p:txBody>
              <a:bodyPr/>
              <a:lstStyle/>
              <a:p>
                <a:pPr algn="r">
                  <a:lnSpc>
                    <a:spcPct val="90000"/>
                  </a:lnSpc>
                  <a:defRPr/>
                </a:pPr>
                <a:endParaRPr lang="en-US" sz="1733" dirty="0">
                  <a:solidFill>
                    <a:srgbClr val="000000"/>
                  </a:solidFill>
                </a:endParaRPr>
              </a:p>
            </p:txBody>
          </p:sp>
        </p:grpSp>
        <p:sp>
          <p:nvSpPr>
            <p:cNvPr id="8" name="TextBox 117">
              <a:extLst>
                <a:ext uri="{FF2B5EF4-FFF2-40B4-BE49-F238E27FC236}">
                  <a16:creationId xmlns:a16="http://schemas.microsoft.com/office/drawing/2014/main" id="{EFB9852C-799F-4165-B7D2-8CDEF901A396}"/>
                </a:ext>
              </a:extLst>
            </p:cNvPr>
            <p:cNvSpPr txBox="1">
              <a:spLocks noChangeArrowheads="1"/>
            </p:cNvSpPr>
            <p:nvPr/>
          </p:nvSpPr>
          <p:spPr bwMode="auto">
            <a:xfrm>
              <a:off x="1598040" y="1983500"/>
              <a:ext cx="1672111" cy="3590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733" b="1" dirty="0">
                  <a:solidFill>
                    <a:srgbClr val="FFFFFF"/>
                  </a:solidFill>
                </a:rPr>
                <a:t>Plan</a:t>
              </a:r>
            </a:p>
          </p:txBody>
        </p:sp>
        <p:sp>
          <p:nvSpPr>
            <p:cNvPr id="9" name="TextBox 117">
              <a:extLst>
                <a:ext uri="{FF2B5EF4-FFF2-40B4-BE49-F238E27FC236}">
                  <a16:creationId xmlns:a16="http://schemas.microsoft.com/office/drawing/2014/main" id="{C44D9DA9-1A70-402A-80BA-8047E2367160}"/>
                </a:ext>
              </a:extLst>
            </p:cNvPr>
            <p:cNvSpPr txBox="1">
              <a:spLocks noChangeArrowheads="1"/>
            </p:cNvSpPr>
            <p:nvPr/>
          </p:nvSpPr>
          <p:spPr bwMode="auto">
            <a:xfrm>
              <a:off x="3535047" y="2006682"/>
              <a:ext cx="1672111" cy="3590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733" b="1" dirty="0">
                  <a:solidFill>
                    <a:srgbClr val="FFFFFF"/>
                  </a:solidFill>
                </a:rPr>
                <a:t>Build</a:t>
              </a:r>
            </a:p>
          </p:txBody>
        </p:sp>
        <p:sp>
          <p:nvSpPr>
            <p:cNvPr id="10" name="Rounded Rectangle 18">
              <a:extLst>
                <a:ext uri="{FF2B5EF4-FFF2-40B4-BE49-F238E27FC236}">
                  <a16:creationId xmlns:a16="http://schemas.microsoft.com/office/drawing/2014/main" id="{D4A6294F-9306-4A62-8097-FBE3160F5D06}"/>
                </a:ext>
              </a:extLst>
            </p:cNvPr>
            <p:cNvSpPr/>
            <p:nvPr/>
          </p:nvSpPr>
          <p:spPr bwMode="auto">
            <a:xfrm>
              <a:off x="1510117" y="1676400"/>
              <a:ext cx="5736964" cy="278623"/>
            </a:xfrm>
            <a:prstGeom prst="roundRect">
              <a:avLst/>
            </a:prstGeom>
            <a:solidFill>
              <a:srgbClr val="8CC63F"/>
            </a:solidFill>
            <a:ln w="190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r">
                <a:lnSpc>
                  <a:spcPct val="90000"/>
                </a:lnSpc>
                <a:defRPr/>
              </a:pPr>
              <a:endParaRPr lang="en-US" sz="1733" dirty="0">
                <a:solidFill>
                  <a:srgbClr val="000000"/>
                </a:solidFill>
              </a:endParaRPr>
            </a:p>
          </p:txBody>
        </p:sp>
        <p:sp>
          <p:nvSpPr>
            <p:cNvPr id="11" name="TextBox 116">
              <a:extLst>
                <a:ext uri="{FF2B5EF4-FFF2-40B4-BE49-F238E27FC236}">
                  <a16:creationId xmlns:a16="http://schemas.microsoft.com/office/drawing/2014/main" id="{761984EB-7C42-4CD3-8279-D048E5387876}"/>
                </a:ext>
              </a:extLst>
            </p:cNvPr>
            <p:cNvSpPr txBox="1">
              <a:spLocks noChangeArrowheads="1"/>
            </p:cNvSpPr>
            <p:nvPr/>
          </p:nvSpPr>
          <p:spPr bwMode="auto">
            <a:xfrm>
              <a:off x="1584019" y="1664956"/>
              <a:ext cx="5652568" cy="3590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733" b="1" dirty="0">
                  <a:solidFill>
                    <a:srgbClr val="FFFFFF"/>
                  </a:solidFill>
                </a:rPr>
                <a:t>IT delivery model</a:t>
              </a:r>
            </a:p>
          </p:txBody>
        </p:sp>
        <p:sp>
          <p:nvSpPr>
            <p:cNvPr id="12" name="TextBox 117">
              <a:extLst>
                <a:ext uri="{FF2B5EF4-FFF2-40B4-BE49-F238E27FC236}">
                  <a16:creationId xmlns:a16="http://schemas.microsoft.com/office/drawing/2014/main" id="{EF74376F-0D26-499F-AC30-0B3E6CB39413}"/>
                </a:ext>
              </a:extLst>
            </p:cNvPr>
            <p:cNvSpPr txBox="1">
              <a:spLocks noChangeArrowheads="1"/>
            </p:cNvSpPr>
            <p:nvPr/>
          </p:nvSpPr>
          <p:spPr bwMode="auto">
            <a:xfrm>
              <a:off x="5472053" y="1982157"/>
              <a:ext cx="1672111" cy="3590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733" b="1" dirty="0">
                  <a:solidFill>
                    <a:srgbClr val="FFFFFF"/>
                  </a:solidFill>
                </a:rPr>
                <a:t>Run</a:t>
              </a:r>
            </a:p>
          </p:txBody>
        </p:sp>
        <p:sp>
          <p:nvSpPr>
            <p:cNvPr id="13" name="Rectangle 12">
              <a:extLst>
                <a:ext uri="{FF2B5EF4-FFF2-40B4-BE49-F238E27FC236}">
                  <a16:creationId xmlns:a16="http://schemas.microsoft.com/office/drawing/2014/main" id="{95793F3E-8C2E-4E6C-A59D-BAD2BED03835}"/>
                </a:ext>
              </a:extLst>
            </p:cNvPr>
            <p:cNvSpPr/>
            <p:nvPr/>
          </p:nvSpPr>
          <p:spPr bwMode="auto">
            <a:xfrm>
              <a:off x="1934790" y="2438400"/>
              <a:ext cx="978267" cy="2066979"/>
            </a:xfrm>
            <a:prstGeom prst="rect">
              <a:avLst/>
            </a:prstGeom>
            <a:noFill/>
            <a:ln w="28575" cap="flat" cmpd="sng" algn="ctr">
              <a:solidFill>
                <a:srgbClr val="00B0F0"/>
              </a:solidFill>
              <a:prstDash val="dash"/>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algn="ctr" eaLnBrk="1" hangingPunct="1">
                <a:lnSpc>
                  <a:spcPct val="90000"/>
                </a:lnSpc>
              </a:pPr>
              <a:endParaRPr lang="en-US" sz="1867" dirty="0">
                <a:latin typeface="Calibri" pitchFamily="34" charset="0"/>
              </a:endParaRPr>
            </a:p>
          </p:txBody>
        </p:sp>
        <p:sp>
          <p:nvSpPr>
            <p:cNvPr id="14" name="Block Arc 13">
              <a:extLst>
                <a:ext uri="{FF2B5EF4-FFF2-40B4-BE49-F238E27FC236}">
                  <a16:creationId xmlns:a16="http://schemas.microsoft.com/office/drawing/2014/main" id="{A980EEBD-7179-41CB-8024-BBDFE5446BCA}"/>
                </a:ext>
              </a:extLst>
            </p:cNvPr>
            <p:cNvSpPr/>
            <p:nvPr/>
          </p:nvSpPr>
          <p:spPr bwMode="auto">
            <a:xfrm>
              <a:off x="640123" y="1691659"/>
              <a:ext cx="7977310" cy="1084702"/>
            </a:xfrm>
            <a:prstGeom prst="blockArc">
              <a:avLst/>
            </a:prstGeom>
            <a:no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algn="ctr" eaLnBrk="1" hangingPunct="1">
                <a:lnSpc>
                  <a:spcPct val="90000"/>
                </a:lnSpc>
              </a:pPr>
              <a:endParaRPr lang="en-US" sz="1867" dirty="0">
                <a:latin typeface="Calibri" pitchFamily="34" charset="0"/>
              </a:endParaRPr>
            </a:p>
          </p:txBody>
        </p:sp>
        <p:sp>
          <p:nvSpPr>
            <p:cNvPr id="15" name="Rectangle 14">
              <a:extLst>
                <a:ext uri="{FF2B5EF4-FFF2-40B4-BE49-F238E27FC236}">
                  <a16:creationId xmlns:a16="http://schemas.microsoft.com/office/drawing/2014/main" id="{CBE48382-B812-4C1F-9C23-672AE01E81E9}"/>
                </a:ext>
              </a:extLst>
            </p:cNvPr>
            <p:cNvSpPr/>
            <p:nvPr/>
          </p:nvSpPr>
          <p:spPr bwMode="auto">
            <a:xfrm>
              <a:off x="3921168" y="2438400"/>
              <a:ext cx="1036507" cy="2066979"/>
            </a:xfrm>
            <a:prstGeom prst="rect">
              <a:avLst/>
            </a:prstGeom>
            <a:noFill/>
            <a:ln w="28575" cap="flat" cmpd="sng" algn="ctr">
              <a:solidFill>
                <a:srgbClr val="00B0F0"/>
              </a:solidFill>
              <a:prstDash val="dash"/>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algn="ctr" eaLnBrk="1" hangingPunct="1">
                <a:lnSpc>
                  <a:spcPct val="90000"/>
                </a:lnSpc>
              </a:pPr>
              <a:endParaRPr lang="en-US" sz="1867" dirty="0">
                <a:latin typeface="Calibri" pitchFamily="34" charset="0"/>
              </a:endParaRPr>
            </a:p>
          </p:txBody>
        </p:sp>
        <p:sp>
          <p:nvSpPr>
            <p:cNvPr id="16" name="Rectangle 15">
              <a:extLst>
                <a:ext uri="{FF2B5EF4-FFF2-40B4-BE49-F238E27FC236}">
                  <a16:creationId xmlns:a16="http://schemas.microsoft.com/office/drawing/2014/main" id="{7123B116-1BA6-4FC9-BD21-8CF83C48A09B}"/>
                </a:ext>
              </a:extLst>
            </p:cNvPr>
            <p:cNvSpPr/>
            <p:nvPr/>
          </p:nvSpPr>
          <p:spPr bwMode="auto">
            <a:xfrm>
              <a:off x="5949332" y="2467115"/>
              <a:ext cx="978267" cy="2024370"/>
            </a:xfrm>
            <a:prstGeom prst="rect">
              <a:avLst/>
            </a:prstGeom>
            <a:noFill/>
            <a:ln w="28575" cap="flat" cmpd="sng" algn="ctr">
              <a:solidFill>
                <a:srgbClr val="00B0F0"/>
              </a:solidFill>
              <a:prstDash val="dash"/>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algn="ctr" eaLnBrk="1" hangingPunct="1">
                <a:lnSpc>
                  <a:spcPct val="90000"/>
                </a:lnSpc>
              </a:pPr>
              <a:endParaRPr lang="en-US" sz="1867" dirty="0">
                <a:latin typeface="Calibri" pitchFamily="34" charset="0"/>
              </a:endParaRPr>
            </a:p>
          </p:txBody>
        </p:sp>
        <p:sp>
          <p:nvSpPr>
            <p:cNvPr id="17" name="Rounded Rectangle 4">
              <a:extLst>
                <a:ext uri="{FF2B5EF4-FFF2-40B4-BE49-F238E27FC236}">
                  <a16:creationId xmlns:a16="http://schemas.microsoft.com/office/drawing/2014/main" id="{59A60128-5638-4E92-B7A1-C6C4081A9804}"/>
                </a:ext>
              </a:extLst>
            </p:cNvPr>
            <p:cNvSpPr/>
            <p:nvPr/>
          </p:nvSpPr>
          <p:spPr bwMode="auto">
            <a:xfrm>
              <a:off x="2568516" y="3222486"/>
              <a:ext cx="3741810" cy="786474"/>
            </a:xfrm>
            <a:prstGeom prst="roundRect">
              <a:avLst/>
            </a:prstGeom>
            <a:gradFill flip="none" rotWithShape="1">
              <a:gsLst>
                <a:gs pos="26000">
                  <a:schemeClr val="bg1"/>
                </a:gs>
                <a:gs pos="100000">
                  <a:srgbClr val="FFFFFF">
                    <a:alpha val="0"/>
                  </a:srgbClr>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eaLnBrk="1" hangingPunct="1">
                <a:lnSpc>
                  <a:spcPct val="90000"/>
                </a:lnSpc>
              </a:pPr>
              <a:endParaRPr lang="en-US" sz="2400">
                <a:latin typeface="Arial" charset="0"/>
              </a:endParaRPr>
            </a:p>
          </p:txBody>
        </p:sp>
        <p:grpSp>
          <p:nvGrpSpPr>
            <p:cNvPr id="18" name="Group 17">
              <a:extLst>
                <a:ext uri="{FF2B5EF4-FFF2-40B4-BE49-F238E27FC236}">
                  <a16:creationId xmlns:a16="http://schemas.microsoft.com/office/drawing/2014/main" id="{C5B2D6DC-EE65-46C7-AB79-DAF58AB72069}"/>
                </a:ext>
              </a:extLst>
            </p:cNvPr>
            <p:cNvGrpSpPr/>
            <p:nvPr/>
          </p:nvGrpSpPr>
          <p:grpSpPr>
            <a:xfrm>
              <a:off x="914123" y="3049522"/>
              <a:ext cx="7223680" cy="1514542"/>
              <a:chOff x="914440" y="3785851"/>
              <a:chExt cx="7223680" cy="1514542"/>
            </a:xfrm>
          </p:grpSpPr>
          <p:pic>
            <p:nvPicPr>
              <p:cNvPr id="19" name="Picture 38">
                <a:extLst>
                  <a:ext uri="{FF2B5EF4-FFF2-40B4-BE49-F238E27FC236}">
                    <a16:creationId xmlns:a16="http://schemas.microsoft.com/office/drawing/2014/main" id="{AD234C42-3FF5-43E6-B85A-FB9CFD346FA7}"/>
                  </a:ext>
                </a:extLst>
              </p:cNvPr>
              <p:cNvPicPr>
                <a:picLocks noChangeAspect="1"/>
              </p:cNvPicPr>
              <p:nvPr/>
            </p:nvPicPr>
            <p:blipFill>
              <a:blip r:embed="rId2" cstate="email">
                <a:extLst>
                  <a:ext uri="{28A0092B-C50C-407E-A947-70E740481C1C}">
                    <a14:useLocalDpi xmlns:a14="http://schemas.microsoft.com/office/drawing/2010/main" val="0"/>
                  </a:ext>
                </a:extLst>
              </a:blip>
              <a:srcRect t="50000"/>
              <a:stretch>
                <a:fillRect/>
              </a:stretch>
            </p:blipFill>
            <p:spPr bwMode="auto">
              <a:xfrm flipH="1">
                <a:off x="914440" y="4711252"/>
                <a:ext cx="7223680" cy="5891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 name="Rectangle 33">
                <a:extLst>
                  <a:ext uri="{FF2B5EF4-FFF2-40B4-BE49-F238E27FC236}">
                    <a16:creationId xmlns:a16="http://schemas.microsoft.com/office/drawing/2014/main" id="{AC93A1AC-F044-4160-8DA5-23C0EB81F772}"/>
                  </a:ext>
                </a:extLst>
              </p:cNvPr>
              <p:cNvSpPr>
                <a:spLocks noChangeAspect="1" noChangeArrowheads="1"/>
              </p:cNvSpPr>
              <p:nvPr/>
            </p:nvSpPr>
            <p:spPr bwMode="auto">
              <a:xfrm>
                <a:off x="1768022" y="3785851"/>
                <a:ext cx="5689600" cy="1241237"/>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lvl1pPr defTabSz="457200" eaLnBrk="0" hangingPunct="0">
                  <a:defRPr>
                    <a:solidFill>
                      <a:schemeClr val="tx1"/>
                    </a:solidFill>
                    <a:latin typeface="Arial" panose="020B0604020202020204" pitchFamily="34" charset="0"/>
                    <a:cs typeface="Arial" panose="020B0604020202020204" pitchFamily="34" charset="0"/>
                  </a:defRPr>
                </a:lvl1pPr>
                <a:lvl2pPr marL="742950" indent="-285750" defTabSz="457200" eaLnBrk="0" hangingPunct="0">
                  <a:defRPr>
                    <a:solidFill>
                      <a:schemeClr val="tx1"/>
                    </a:solidFill>
                    <a:latin typeface="Arial" panose="020B0604020202020204" pitchFamily="34" charset="0"/>
                    <a:cs typeface="Arial" panose="020B0604020202020204" pitchFamily="34" charset="0"/>
                  </a:defRPr>
                </a:lvl2pPr>
                <a:lvl3pPr marL="1143000" indent="-228600" defTabSz="457200" eaLnBrk="0" hangingPunct="0">
                  <a:defRPr>
                    <a:solidFill>
                      <a:schemeClr val="tx1"/>
                    </a:solidFill>
                    <a:latin typeface="Arial" panose="020B0604020202020204" pitchFamily="34" charset="0"/>
                    <a:cs typeface="Arial" panose="020B0604020202020204" pitchFamily="34" charset="0"/>
                  </a:defRPr>
                </a:lvl3pPr>
                <a:lvl4pPr marL="1600200" indent="-228600" defTabSz="457200" eaLnBrk="0" hangingPunct="0">
                  <a:defRPr>
                    <a:solidFill>
                      <a:schemeClr val="tx1"/>
                    </a:solidFill>
                    <a:latin typeface="Arial" panose="020B0604020202020204" pitchFamily="34" charset="0"/>
                    <a:cs typeface="Arial" panose="020B0604020202020204" pitchFamily="34" charset="0"/>
                  </a:defRPr>
                </a:lvl4pPr>
                <a:lvl5pPr marL="2057400" indent="-228600" defTabSz="457200" eaLnBrk="0" hangingPunct="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3733" b="1" i="1" dirty="0">
                    <a:solidFill>
                      <a:srgbClr val="1658A5"/>
                    </a:solidFill>
                    <a:ea typeface="SimSun" panose="02010600030101010101" pitchFamily="2" charset="-122"/>
                  </a:rPr>
                  <a:t>Shift from vertical practices to horizontal improvement</a:t>
                </a:r>
              </a:p>
            </p:txBody>
          </p:sp>
        </p:grpSp>
      </p:grpSp>
    </p:spTree>
    <p:extLst>
      <p:ext uri="{BB962C8B-B14F-4D97-AF65-F5344CB8AC3E}">
        <p14:creationId xmlns:p14="http://schemas.microsoft.com/office/powerpoint/2010/main" val="99175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276814-BFA7-4837-9218-4BF6C8FF730C}"/>
              </a:ext>
            </a:extLst>
          </p:cNvPr>
          <p:cNvSpPr>
            <a:spLocks noGrp="1"/>
          </p:cNvSpPr>
          <p:nvPr>
            <p:ph type="title"/>
          </p:nvPr>
        </p:nvSpPr>
        <p:spPr/>
        <p:txBody>
          <a:bodyPr/>
          <a:lstStyle/>
          <a:p>
            <a:r>
              <a:rPr lang="en-US" dirty="0"/>
              <a:t>Experiment Guiding Principles</a:t>
            </a:r>
          </a:p>
        </p:txBody>
      </p:sp>
      <p:sp>
        <p:nvSpPr>
          <p:cNvPr id="2" name="Content Placeholder 1">
            <a:extLst>
              <a:ext uri="{FF2B5EF4-FFF2-40B4-BE49-F238E27FC236}">
                <a16:creationId xmlns:a16="http://schemas.microsoft.com/office/drawing/2014/main" id="{613992D2-C297-49A1-9267-783B72F84BCF}"/>
              </a:ext>
            </a:extLst>
          </p:cNvPr>
          <p:cNvSpPr>
            <a:spLocks noGrp="1"/>
          </p:cNvSpPr>
          <p:nvPr>
            <p:ph idx="1"/>
          </p:nvPr>
        </p:nvSpPr>
        <p:spPr>
          <a:xfrm>
            <a:off x="454511" y="1254760"/>
            <a:ext cx="4716929" cy="4348479"/>
          </a:xfrm>
        </p:spPr>
        <p:txBody>
          <a:bodyPr/>
          <a:lstStyle/>
          <a:p>
            <a:pPr marL="990407" indent="-285750">
              <a:spcBef>
                <a:spcPts val="720"/>
              </a:spcBef>
              <a:spcAft>
                <a:spcPts val="720"/>
              </a:spcAft>
              <a:buFont typeface="Arial" panose="020B0604020202020204" pitchFamily="34" charset="0"/>
              <a:buChar char="•"/>
            </a:pPr>
            <a:endParaRPr lang="en-US" dirty="0">
              <a:solidFill>
                <a:schemeClr val="bg1"/>
              </a:solidFill>
              <a:latin typeface="Gotham Medium"/>
              <a:ea typeface="Arial" charset="0"/>
              <a:cs typeface="Arial" charset="0"/>
            </a:endParaRPr>
          </a:p>
          <a:p>
            <a:pPr marL="990407" indent="-285750">
              <a:spcBef>
                <a:spcPts val="720"/>
              </a:spcBef>
              <a:spcAft>
                <a:spcPts val="720"/>
              </a:spcAft>
              <a:buFont typeface="Arial" panose="020B0604020202020204" pitchFamily="34" charset="0"/>
              <a:buChar char="•"/>
            </a:pPr>
            <a:r>
              <a:rPr lang="en-US" sz="1600" dirty="0">
                <a:ea typeface="Arial" charset="0"/>
                <a:cs typeface="Arial" charset="0"/>
              </a:rPr>
              <a:t>Version control everything</a:t>
            </a:r>
          </a:p>
          <a:p>
            <a:pPr marL="990407" indent="-285750">
              <a:spcBef>
                <a:spcPts val="720"/>
              </a:spcBef>
              <a:spcAft>
                <a:spcPts val="720"/>
              </a:spcAft>
              <a:buFont typeface="Arial" panose="020B0604020202020204" pitchFamily="34" charset="0"/>
              <a:buChar char="•"/>
            </a:pPr>
            <a:r>
              <a:rPr lang="en-US" sz="1600" dirty="0">
                <a:ea typeface="Arial" charset="0"/>
                <a:cs typeface="Arial" charset="0"/>
              </a:rPr>
              <a:t>Fast and reliable automated tests</a:t>
            </a:r>
          </a:p>
          <a:p>
            <a:pPr marL="990407" indent="-285750">
              <a:spcBef>
                <a:spcPts val="720"/>
              </a:spcBef>
              <a:spcAft>
                <a:spcPts val="720"/>
              </a:spcAft>
              <a:buFont typeface="Arial" panose="020B0604020202020204" pitchFamily="34" charset="0"/>
              <a:buChar char="•"/>
            </a:pPr>
            <a:r>
              <a:rPr lang="en-US" sz="1600" dirty="0">
                <a:ea typeface="Arial" charset="0"/>
                <a:cs typeface="Arial" charset="0"/>
              </a:rPr>
              <a:t>Continuous integration to the trunk</a:t>
            </a:r>
          </a:p>
          <a:p>
            <a:pPr marL="990407" indent="-285750">
              <a:spcBef>
                <a:spcPts val="720"/>
              </a:spcBef>
              <a:spcAft>
                <a:spcPts val="720"/>
              </a:spcAft>
              <a:buFont typeface="Arial" panose="020B0604020202020204" pitchFamily="34" charset="0"/>
              <a:buChar char="•"/>
            </a:pPr>
            <a:r>
              <a:rPr lang="en-US" sz="1600" dirty="0">
                <a:ea typeface="Arial" charset="0"/>
                <a:cs typeface="Arial" charset="0"/>
              </a:rPr>
              <a:t>Automated infrastructure</a:t>
            </a:r>
          </a:p>
          <a:p>
            <a:pPr marL="990407" indent="-285750">
              <a:spcBef>
                <a:spcPts val="720"/>
              </a:spcBef>
              <a:spcAft>
                <a:spcPts val="720"/>
              </a:spcAft>
              <a:buFont typeface="Arial" panose="020B0604020202020204" pitchFamily="34" charset="0"/>
              <a:buChar char="•"/>
            </a:pPr>
            <a:r>
              <a:rPr lang="en-US" sz="1600" dirty="0">
                <a:ea typeface="Arial" charset="0"/>
                <a:cs typeface="Arial" charset="0"/>
              </a:rPr>
              <a:t>Automate/enable low-risk releases</a:t>
            </a:r>
          </a:p>
          <a:p>
            <a:pPr marL="990407" indent="-285750">
              <a:spcBef>
                <a:spcPts val="720"/>
              </a:spcBef>
              <a:spcAft>
                <a:spcPts val="720"/>
              </a:spcAft>
              <a:buFont typeface="Arial" panose="020B0604020202020204" pitchFamily="34" charset="0"/>
              <a:buChar char="•"/>
            </a:pPr>
            <a:r>
              <a:rPr lang="en-US" sz="1600" dirty="0">
                <a:ea typeface="Arial" charset="0"/>
                <a:cs typeface="Arial" charset="0"/>
              </a:rPr>
              <a:t>Architect for low-risk releases </a:t>
            </a:r>
          </a:p>
          <a:p>
            <a:pPr marL="990407" indent="-285750">
              <a:spcBef>
                <a:spcPts val="720"/>
              </a:spcBef>
              <a:spcAft>
                <a:spcPts val="720"/>
              </a:spcAft>
              <a:buFont typeface="Arial" panose="020B0604020202020204" pitchFamily="34" charset="0"/>
              <a:buChar char="•"/>
            </a:pPr>
            <a:r>
              <a:rPr lang="en-US" sz="1600" dirty="0">
                <a:ea typeface="Arial" charset="0"/>
                <a:cs typeface="Arial" charset="0"/>
              </a:rPr>
              <a:t>Monitor everything </a:t>
            </a:r>
          </a:p>
          <a:p>
            <a:endParaRPr lang="en-US" dirty="0"/>
          </a:p>
        </p:txBody>
      </p:sp>
      <p:pic>
        <p:nvPicPr>
          <p:cNvPr id="6" name="Picture 5">
            <a:extLst>
              <a:ext uri="{FF2B5EF4-FFF2-40B4-BE49-F238E27FC236}">
                <a16:creationId xmlns:a16="http://schemas.microsoft.com/office/drawing/2014/main" id="{1677E45E-0754-49EA-AE67-194871AA7DC9}"/>
              </a:ext>
            </a:extLst>
          </p:cNvPr>
          <p:cNvPicPr>
            <a:picLocks noChangeAspect="1"/>
          </p:cNvPicPr>
          <p:nvPr/>
        </p:nvPicPr>
        <p:blipFill rotWithShape="1">
          <a:blip r:embed="rId2">
            <a:extLst>
              <a:ext uri="{28A0092B-C50C-407E-A947-70E740481C1C}">
                <a14:useLocalDpi xmlns:a14="http://schemas.microsoft.com/office/drawing/2010/main" val="0"/>
              </a:ext>
            </a:extLst>
          </a:blip>
          <a:srcRect l="23961" t="8608" r="23746" b="8146"/>
          <a:stretch/>
        </p:blipFill>
        <p:spPr>
          <a:xfrm>
            <a:off x="6451481" y="1254760"/>
            <a:ext cx="2414726" cy="3844031"/>
          </a:xfrm>
          <a:prstGeom prst="rect">
            <a:avLst/>
          </a:prstGeom>
        </p:spPr>
      </p:pic>
    </p:spTree>
    <p:extLst>
      <p:ext uri="{BB962C8B-B14F-4D97-AF65-F5344CB8AC3E}">
        <p14:creationId xmlns:p14="http://schemas.microsoft.com/office/powerpoint/2010/main" val="63677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940C6F70-05B6-4541-B1D4-F7AC7017FC74}"/>
              </a:ext>
            </a:extLst>
          </p:cNvPr>
          <p:cNvSpPr/>
          <p:nvPr/>
        </p:nvSpPr>
        <p:spPr>
          <a:xfrm>
            <a:off x="8626978" y="3135478"/>
            <a:ext cx="2693222" cy="3635433"/>
          </a:xfrm>
          <a:prstGeom prst="ellipse">
            <a:avLst/>
          </a:prstGeom>
          <a:solidFill>
            <a:schemeClr val="accent5">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lstStyle/>
          <a:p>
            <a:pPr algn="ctr">
              <a:lnSpc>
                <a:spcPct val="90000"/>
              </a:lnSpc>
            </a:pPr>
            <a:endParaRPr lang="en-US" sz="1600" dirty="0" err="1">
              <a:solidFill>
                <a:schemeClr val="bg1"/>
              </a:solidFill>
            </a:endParaRPr>
          </a:p>
        </p:txBody>
      </p:sp>
      <p:sp>
        <p:nvSpPr>
          <p:cNvPr id="2" name="Title 1">
            <a:extLst>
              <a:ext uri="{FF2B5EF4-FFF2-40B4-BE49-F238E27FC236}">
                <a16:creationId xmlns:a16="http://schemas.microsoft.com/office/drawing/2014/main" id="{CBDBCCFF-38BD-4789-8925-7D00C4818BEC}"/>
              </a:ext>
            </a:extLst>
          </p:cNvPr>
          <p:cNvSpPr>
            <a:spLocks noGrp="1"/>
          </p:cNvSpPr>
          <p:nvPr>
            <p:ph type="title"/>
          </p:nvPr>
        </p:nvSpPr>
        <p:spPr>
          <a:xfrm>
            <a:off x="476420" y="89694"/>
            <a:ext cx="11183175" cy="932562"/>
          </a:xfrm>
        </p:spPr>
        <p:txBody>
          <a:bodyPr/>
          <a:lstStyle/>
          <a:p>
            <a:r>
              <a:rPr lang="en-US" dirty="0" err="1"/>
              <a:t>LifeCycle</a:t>
            </a:r>
            <a:r>
              <a:rPr lang="en-US" dirty="0"/>
              <a:t> Journey Through past &amp; present – The move to Infrastructure</a:t>
            </a:r>
          </a:p>
        </p:txBody>
      </p:sp>
      <p:sp>
        <p:nvSpPr>
          <p:cNvPr id="4" name="Slide Number Placeholder 3">
            <a:extLst>
              <a:ext uri="{FF2B5EF4-FFF2-40B4-BE49-F238E27FC236}">
                <a16:creationId xmlns:a16="http://schemas.microsoft.com/office/drawing/2014/main" id="{8C1E3155-A309-4B4E-99CD-084C55DAC862}"/>
              </a:ext>
            </a:extLst>
          </p:cNvPr>
          <p:cNvSpPr>
            <a:spLocks noGrp="1"/>
          </p:cNvSpPr>
          <p:nvPr>
            <p:ph type="sldNum" sz="quarter" idx="12"/>
          </p:nvPr>
        </p:nvSpPr>
        <p:spPr/>
        <p:txBody>
          <a:bodyPr/>
          <a:lstStyle/>
          <a:p>
            <a:fld id="{23B99C07-6774-7B4C-A880-8CAF4048FB67}" type="slidenum">
              <a:rPr lang="en-US" smtClean="0"/>
              <a:pPr/>
              <a:t>14</a:t>
            </a:fld>
            <a:endParaRPr lang="en-US" dirty="0"/>
          </a:p>
        </p:txBody>
      </p:sp>
      <p:sp>
        <p:nvSpPr>
          <p:cNvPr id="100" name="Rectangle 99">
            <a:extLst>
              <a:ext uri="{FF2B5EF4-FFF2-40B4-BE49-F238E27FC236}">
                <a16:creationId xmlns:a16="http://schemas.microsoft.com/office/drawing/2014/main" id="{5B36AA9C-E1D4-48E4-9A2B-89A0E545AB0B}"/>
              </a:ext>
            </a:extLst>
          </p:cNvPr>
          <p:cNvSpPr/>
          <p:nvPr/>
        </p:nvSpPr>
        <p:spPr bwMode="auto">
          <a:xfrm>
            <a:off x="8894026" y="5112391"/>
            <a:ext cx="2322618" cy="1676400"/>
          </a:xfrm>
          <a:prstGeom prst="rect">
            <a:avLst/>
          </a:prstGeom>
          <a:solidFill>
            <a:srgbClr val="77B021">
              <a:alpha val="13000"/>
            </a:srgbClr>
          </a:solidFill>
          <a:ln w="9525"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algn="ctr" fontAlgn="base">
              <a:lnSpc>
                <a:spcPct val="90000"/>
              </a:lnSpc>
              <a:spcBef>
                <a:spcPct val="0"/>
              </a:spcBef>
              <a:spcAft>
                <a:spcPct val="0"/>
              </a:spcAft>
            </a:pPr>
            <a:endParaRPr lang="en-US" sz="1920" dirty="0">
              <a:solidFill>
                <a:srgbClr val="FFFFFF"/>
              </a:solidFill>
            </a:endParaRPr>
          </a:p>
        </p:txBody>
      </p:sp>
      <p:sp>
        <p:nvSpPr>
          <p:cNvPr id="101" name="Rectangle 100">
            <a:extLst>
              <a:ext uri="{FF2B5EF4-FFF2-40B4-BE49-F238E27FC236}">
                <a16:creationId xmlns:a16="http://schemas.microsoft.com/office/drawing/2014/main" id="{E0718EA8-0821-4ED5-8D91-56776422CA76}"/>
              </a:ext>
            </a:extLst>
          </p:cNvPr>
          <p:cNvSpPr/>
          <p:nvPr/>
        </p:nvSpPr>
        <p:spPr bwMode="auto">
          <a:xfrm>
            <a:off x="8894026" y="3152183"/>
            <a:ext cx="2322618" cy="1676400"/>
          </a:xfrm>
          <a:prstGeom prst="rect">
            <a:avLst/>
          </a:prstGeom>
          <a:solidFill>
            <a:srgbClr val="1658A5">
              <a:alpha val="13000"/>
            </a:srgbClr>
          </a:solidFill>
          <a:ln w="9525"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algn="ctr" fontAlgn="base">
              <a:lnSpc>
                <a:spcPct val="90000"/>
              </a:lnSpc>
              <a:spcBef>
                <a:spcPct val="0"/>
              </a:spcBef>
              <a:spcAft>
                <a:spcPct val="0"/>
              </a:spcAft>
            </a:pPr>
            <a:endParaRPr lang="en-US" sz="1920" dirty="0">
              <a:solidFill>
                <a:srgbClr val="FFFFFF"/>
              </a:solidFill>
            </a:endParaRPr>
          </a:p>
        </p:txBody>
      </p:sp>
      <p:sp>
        <p:nvSpPr>
          <p:cNvPr id="102" name="Rectangle 101">
            <a:extLst>
              <a:ext uri="{FF2B5EF4-FFF2-40B4-BE49-F238E27FC236}">
                <a16:creationId xmlns:a16="http://schemas.microsoft.com/office/drawing/2014/main" id="{09F1EAFD-16BB-487F-A714-EC9BF6C72658}"/>
              </a:ext>
            </a:extLst>
          </p:cNvPr>
          <p:cNvSpPr/>
          <p:nvPr/>
        </p:nvSpPr>
        <p:spPr bwMode="auto">
          <a:xfrm>
            <a:off x="3616159" y="3160007"/>
            <a:ext cx="5175462" cy="1676400"/>
          </a:xfrm>
          <a:prstGeom prst="rect">
            <a:avLst/>
          </a:prstGeom>
          <a:solidFill>
            <a:srgbClr val="1658A5">
              <a:alpha val="13000"/>
            </a:srgbClr>
          </a:solidFill>
          <a:ln w="9525"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algn="ctr" fontAlgn="base">
              <a:lnSpc>
                <a:spcPct val="90000"/>
              </a:lnSpc>
              <a:spcBef>
                <a:spcPct val="0"/>
              </a:spcBef>
              <a:spcAft>
                <a:spcPct val="0"/>
              </a:spcAft>
            </a:pPr>
            <a:endParaRPr lang="en-US" sz="1920" dirty="0">
              <a:solidFill>
                <a:srgbClr val="FFFFFF"/>
              </a:solidFill>
            </a:endParaRPr>
          </a:p>
        </p:txBody>
      </p:sp>
      <p:sp>
        <p:nvSpPr>
          <p:cNvPr id="103" name="Rectangle 102">
            <a:extLst>
              <a:ext uri="{FF2B5EF4-FFF2-40B4-BE49-F238E27FC236}">
                <a16:creationId xmlns:a16="http://schemas.microsoft.com/office/drawing/2014/main" id="{12D911DF-7C0D-4EAA-8E37-AC3DEA696409}"/>
              </a:ext>
            </a:extLst>
          </p:cNvPr>
          <p:cNvSpPr/>
          <p:nvPr/>
        </p:nvSpPr>
        <p:spPr bwMode="auto">
          <a:xfrm>
            <a:off x="3616159" y="1214646"/>
            <a:ext cx="5175462" cy="1676400"/>
          </a:xfrm>
          <a:prstGeom prst="rect">
            <a:avLst/>
          </a:prstGeom>
          <a:solidFill>
            <a:srgbClr val="81848A">
              <a:alpha val="13000"/>
            </a:srgbClr>
          </a:solidFill>
          <a:ln w="9525"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algn="ctr" fontAlgn="base">
              <a:lnSpc>
                <a:spcPct val="90000"/>
              </a:lnSpc>
              <a:spcBef>
                <a:spcPct val="0"/>
              </a:spcBef>
              <a:spcAft>
                <a:spcPct val="0"/>
              </a:spcAft>
            </a:pPr>
            <a:endParaRPr lang="en-US" sz="1920" dirty="0">
              <a:solidFill>
                <a:srgbClr val="FFFFFF"/>
              </a:solidFill>
            </a:endParaRPr>
          </a:p>
        </p:txBody>
      </p:sp>
      <p:sp>
        <p:nvSpPr>
          <p:cNvPr id="104" name="Rectangle 103">
            <a:extLst>
              <a:ext uri="{FF2B5EF4-FFF2-40B4-BE49-F238E27FC236}">
                <a16:creationId xmlns:a16="http://schemas.microsoft.com/office/drawing/2014/main" id="{045E7DC0-B5BC-4590-88EF-9F16DAF307ED}"/>
              </a:ext>
            </a:extLst>
          </p:cNvPr>
          <p:cNvSpPr/>
          <p:nvPr/>
        </p:nvSpPr>
        <p:spPr bwMode="auto">
          <a:xfrm>
            <a:off x="1798320" y="3165827"/>
            <a:ext cx="1737360" cy="1676400"/>
          </a:xfrm>
          <a:prstGeom prst="rect">
            <a:avLst/>
          </a:prstGeom>
          <a:solidFill>
            <a:srgbClr val="1658A5">
              <a:alpha val="13000"/>
            </a:srgbClr>
          </a:solidFill>
          <a:ln w="9525"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algn="ctr" fontAlgn="base">
              <a:lnSpc>
                <a:spcPct val="90000"/>
              </a:lnSpc>
              <a:spcBef>
                <a:spcPct val="0"/>
              </a:spcBef>
              <a:spcAft>
                <a:spcPct val="0"/>
              </a:spcAft>
            </a:pPr>
            <a:endParaRPr lang="en-US" sz="1920" dirty="0">
              <a:solidFill>
                <a:srgbClr val="FFFFFF"/>
              </a:solidFill>
            </a:endParaRPr>
          </a:p>
        </p:txBody>
      </p:sp>
      <p:sp>
        <p:nvSpPr>
          <p:cNvPr id="105" name="Rectangle 104">
            <a:extLst>
              <a:ext uri="{FF2B5EF4-FFF2-40B4-BE49-F238E27FC236}">
                <a16:creationId xmlns:a16="http://schemas.microsoft.com/office/drawing/2014/main" id="{7C7BDC72-85AA-4C04-8228-4AD35A6D3A8A}"/>
              </a:ext>
            </a:extLst>
          </p:cNvPr>
          <p:cNvSpPr/>
          <p:nvPr/>
        </p:nvSpPr>
        <p:spPr bwMode="auto">
          <a:xfrm>
            <a:off x="975360" y="1378593"/>
            <a:ext cx="822960" cy="285044"/>
          </a:xfrm>
          <a:prstGeom prst="rect">
            <a:avLst/>
          </a:prstGeom>
          <a:solidFill>
            <a:srgbClr val="81848A"/>
          </a:solidFill>
          <a:ln w="9525"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algn="ctr" fontAlgn="base">
              <a:lnSpc>
                <a:spcPct val="90000"/>
              </a:lnSpc>
              <a:spcBef>
                <a:spcPct val="0"/>
              </a:spcBef>
              <a:spcAft>
                <a:spcPct val="0"/>
              </a:spcAft>
            </a:pPr>
            <a:r>
              <a:rPr lang="en-US" sz="1920" dirty="0">
                <a:solidFill>
                  <a:srgbClr val="FFFFFF"/>
                </a:solidFill>
              </a:rPr>
              <a:t>NF</a:t>
            </a:r>
          </a:p>
        </p:txBody>
      </p:sp>
      <p:sp>
        <p:nvSpPr>
          <p:cNvPr id="106" name="Rectangle 105">
            <a:extLst>
              <a:ext uri="{FF2B5EF4-FFF2-40B4-BE49-F238E27FC236}">
                <a16:creationId xmlns:a16="http://schemas.microsoft.com/office/drawing/2014/main" id="{05C1732A-6A70-402E-9031-7565056982D2}"/>
              </a:ext>
            </a:extLst>
          </p:cNvPr>
          <p:cNvSpPr/>
          <p:nvPr/>
        </p:nvSpPr>
        <p:spPr bwMode="auto">
          <a:xfrm>
            <a:off x="975360" y="1877356"/>
            <a:ext cx="822960" cy="285044"/>
          </a:xfrm>
          <a:prstGeom prst="rect">
            <a:avLst/>
          </a:prstGeom>
          <a:solidFill>
            <a:srgbClr val="81848A"/>
          </a:solidFill>
          <a:ln w="9525"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fontAlgn="base">
              <a:lnSpc>
                <a:spcPct val="90000"/>
              </a:lnSpc>
              <a:spcBef>
                <a:spcPct val="0"/>
              </a:spcBef>
              <a:spcAft>
                <a:spcPct val="0"/>
              </a:spcAft>
            </a:pPr>
            <a:r>
              <a:rPr lang="en-US" sz="1920" dirty="0">
                <a:solidFill>
                  <a:srgbClr val="FFFFFF"/>
                </a:solidFill>
              </a:rPr>
              <a:t>NSC</a:t>
            </a:r>
          </a:p>
        </p:txBody>
      </p:sp>
      <p:sp>
        <p:nvSpPr>
          <p:cNvPr id="107" name="Rectangle 106">
            <a:extLst>
              <a:ext uri="{FF2B5EF4-FFF2-40B4-BE49-F238E27FC236}">
                <a16:creationId xmlns:a16="http://schemas.microsoft.com/office/drawing/2014/main" id="{BADC9464-97E2-4261-9DE8-3EA1DC1B1C31}"/>
              </a:ext>
            </a:extLst>
          </p:cNvPr>
          <p:cNvSpPr/>
          <p:nvPr/>
        </p:nvSpPr>
        <p:spPr bwMode="auto">
          <a:xfrm>
            <a:off x="975360" y="2388947"/>
            <a:ext cx="822960" cy="285044"/>
          </a:xfrm>
          <a:prstGeom prst="rect">
            <a:avLst/>
          </a:prstGeom>
          <a:solidFill>
            <a:srgbClr val="81848A"/>
          </a:solidFill>
          <a:ln w="9525"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algn="ctr" fontAlgn="base">
              <a:lnSpc>
                <a:spcPct val="90000"/>
              </a:lnSpc>
              <a:spcBef>
                <a:spcPct val="0"/>
              </a:spcBef>
              <a:spcAft>
                <a:spcPct val="0"/>
              </a:spcAft>
            </a:pPr>
            <a:r>
              <a:rPr lang="en-US" sz="1920" dirty="0">
                <a:solidFill>
                  <a:srgbClr val="FFFFFF"/>
                </a:solidFill>
              </a:rPr>
              <a:t>NI</a:t>
            </a:r>
          </a:p>
        </p:txBody>
      </p:sp>
      <p:sp>
        <p:nvSpPr>
          <p:cNvPr id="108" name="Rectangle 107">
            <a:extLst>
              <a:ext uri="{FF2B5EF4-FFF2-40B4-BE49-F238E27FC236}">
                <a16:creationId xmlns:a16="http://schemas.microsoft.com/office/drawing/2014/main" id="{EF119991-0860-4B4B-99B9-576C884F6913}"/>
              </a:ext>
            </a:extLst>
          </p:cNvPr>
          <p:cNvSpPr/>
          <p:nvPr/>
        </p:nvSpPr>
        <p:spPr bwMode="auto">
          <a:xfrm>
            <a:off x="800796" y="3783125"/>
            <a:ext cx="1005840" cy="304800"/>
          </a:xfrm>
          <a:prstGeom prst="rect">
            <a:avLst/>
          </a:prstGeom>
          <a:solidFill>
            <a:srgbClr val="1658A5"/>
          </a:solidFill>
          <a:ln w="9525"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algn="ctr" fontAlgn="base">
              <a:lnSpc>
                <a:spcPct val="90000"/>
              </a:lnSpc>
              <a:spcBef>
                <a:spcPct val="0"/>
              </a:spcBef>
              <a:spcAft>
                <a:spcPct val="0"/>
              </a:spcAft>
            </a:pPr>
            <a:r>
              <a:rPr lang="en-US" sz="1680" dirty="0">
                <a:solidFill>
                  <a:srgbClr val="FFFFFF"/>
                </a:solidFill>
              </a:rPr>
              <a:t>ONE- IT</a:t>
            </a:r>
          </a:p>
        </p:txBody>
      </p:sp>
      <p:sp>
        <p:nvSpPr>
          <p:cNvPr id="109" name="Rectangle 108">
            <a:extLst>
              <a:ext uri="{FF2B5EF4-FFF2-40B4-BE49-F238E27FC236}">
                <a16:creationId xmlns:a16="http://schemas.microsoft.com/office/drawing/2014/main" id="{CDB51DC4-8CA8-4F81-B847-94084AEBCABF}"/>
              </a:ext>
            </a:extLst>
          </p:cNvPr>
          <p:cNvSpPr/>
          <p:nvPr/>
        </p:nvSpPr>
        <p:spPr bwMode="auto">
          <a:xfrm>
            <a:off x="792480" y="5865587"/>
            <a:ext cx="1005840" cy="285044"/>
          </a:xfrm>
          <a:prstGeom prst="rect">
            <a:avLst/>
          </a:prstGeom>
          <a:solidFill>
            <a:srgbClr val="77B021"/>
          </a:solidFill>
          <a:ln w="9525"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algn="ctr" fontAlgn="base">
              <a:lnSpc>
                <a:spcPct val="90000"/>
              </a:lnSpc>
              <a:spcBef>
                <a:spcPct val="0"/>
              </a:spcBef>
              <a:spcAft>
                <a:spcPct val="0"/>
              </a:spcAft>
            </a:pPr>
            <a:endParaRPr lang="en-US" sz="1320" dirty="0">
              <a:solidFill>
                <a:srgbClr val="FFFFFF"/>
              </a:solidFill>
            </a:endParaRPr>
          </a:p>
        </p:txBody>
      </p:sp>
      <p:cxnSp>
        <p:nvCxnSpPr>
          <p:cNvPr id="110" name="Straight Connector 109">
            <a:extLst>
              <a:ext uri="{FF2B5EF4-FFF2-40B4-BE49-F238E27FC236}">
                <a16:creationId xmlns:a16="http://schemas.microsoft.com/office/drawing/2014/main" id="{E3C82600-4DFD-45F8-AE6B-D30E837BCF0A}"/>
              </a:ext>
            </a:extLst>
          </p:cNvPr>
          <p:cNvCxnSpPr>
            <a:cxnSpLocks/>
          </p:cNvCxnSpPr>
          <p:nvPr/>
        </p:nvCxnSpPr>
        <p:spPr bwMode="auto">
          <a:xfrm>
            <a:off x="975360" y="2902591"/>
            <a:ext cx="10424160" cy="0"/>
          </a:xfrm>
          <a:prstGeom prst="line">
            <a:avLst/>
          </a:prstGeom>
          <a:noFill/>
          <a:ln w="12700" cap="flat" cmpd="sng" algn="ctr">
            <a:solidFill>
              <a:srgbClr val="81848A"/>
            </a:solidFill>
            <a:prstDash val="lgDash"/>
            <a:round/>
            <a:headEnd type="none" w="med" len="med"/>
            <a:tailEnd type="none" w="med" len="med"/>
          </a:ln>
          <a:effectLst/>
        </p:spPr>
      </p:cxnSp>
      <p:cxnSp>
        <p:nvCxnSpPr>
          <p:cNvPr id="111" name="Straight Connector 110">
            <a:extLst>
              <a:ext uri="{FF2B5EF4-FFF2-40B4-BE49-F238E27FC236}">
                <a16:creationId xmlns:a16="http://schemas.microsoft.com/office/drawing/2014/main" id="{61FF71DE-931D-4875-A80F-91198462D51D}"/>
              </a:ext>
            </a:extLst>
          </p:cNvPr>
          <p:cNvCxnSpPr>
            <a:cxnSpLocks/>
          </p:cNvCxnSpPr>
          <p:nvPr/>
        </p:nvCxnSpPr>
        <p:spPr bwMode="auto">
          <a:xfrm>
            <a:off x="975360" y="4860701"/>
            <a:ext cx="10424160" cy="0"/>
          </a:xfrm>
          <a:prstGeom prst="line">
            <a:avLst/>
          </a:prstGeom>
          <a:noFill/>
          <a:ln w="12700" cap="flat" cmpd="sng" algn="ctr">
            <a:solidFill>
              <a:srgbClr val="81848A"/>
            </a:solidFill>
            <a:prstDash val="lgDash"/>
            <a:round/>
            <a:headEnd type="none" w="med" len="med"/>
            <a:tailEnd type="none" w="med" len="med"/>
          </a:ln>
          <a:effectLst/>
        </p:spPr>
      </p:cxnSp>
      <p:sp>
        <p:nvSpPr>
          <p:cNvPr id="112" name="Rectangle 111">
            <a:extLst>
              <a:ext uri="{FF2B5EF4-FFF2-40B4-BE49-F238E27FC236}">
                <a16:creationId xmlns:a16="http://schemas.microsoft.com/office/drawing/2014/main" id="{98EC2A73-EC04-4574-B67A-BC22BA808740}"/>
              </a:ext>
            </a:extLst>
          </p:cNvPr>
          <p:cNvSpPr/>
          <p:nvPr/>
        </p:nvSpPr>
        <p:spPr bwMode="auto">
          <a:xfrm>
            <a:off x="1798320" y="962956"/>
            <a:ext cx="9418320" cy="285044"/>
          </a:xfrm>
          <a:prstGeom prst="rect">
            <a:avLst/>
          </a:prstGeom>
          <a:solidFill>
            <a:srgbClr val="81848A"/>
          </a:solidFill>
          <a:ln w="9525"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algn="ctr" fontAlgn="base">
              <a:lnSpc>
                <a:spcPct val="90000"/>
              </a:lnSpc>
              <a:spcBef>
                <a:spcPct val="0"/>
              </a:spcBef>
              <a:spcAft>
                <a:spcPct val="0"/>
              </a:spcAft>
            </a:pPr>
            <a:r>
              <a:rPr lang="en-US" sz="1920" dirty="0">
                <a:solidFill>
                  <a:srgbClr val="FFFFFF"/>
                </a:solidFill>
              </a:rPr>
              <a:t>NO STANDARD METHODOLOGY</a:t>
            </a:r>
          </a:p>
        </p:txBody>
      </p:sp>
      <p:sp>
        <p:nvSpPr>
          <p:cNvPr id="113" name="TextBox 112">
            <a:extLst>
              <a:ext uri="{FF2B5EF4-FFF2-40B4-BE49-F238E27FC236}">
                <a16:creationId xmlns:a16="http://schemas.microsoft.com/office/drawing/2014/main" id="{4D418F91-6B06-4B64-91E3-641232346016}"/>
              </a:ext>
            </a:extLst>
          </p:cNvPr>
          <p:cNvSpPr txBox="1"/>
          <p:nvPr/>
        </p:nvSpPr>
        <p:spPr>
          <a:xfrm>
            <a:off x="708376" y="931527"/>
            <a:ext cx="822960" cy="446917"/>
          </a:xfrm>
          <a:prstGeom prst="rect">
            <a:avLst/>
          </a:prstGeom>
          <a:noFill/>
        </p:spPr>
        <p:txBody>
          <a:bodyPr wrap="square" rtlCol="0">
            <a:spAutoFit/>
          </a:bodyPr>
          <a:lstStyle/>
          <a:p>
            <a:pPr algn="ctr" eaLnBrk="0" fontAlgn="base" hangingPunct="0">
              <a:lnSpc>
                <a:spcPct val="80000"/>
              </a:lnSpc>
              <a:spcBef>
                <a:spcPct val="0"/>
              </a:spcBef>
              <a:spcAft>
                <a:spcPct val="0"/>
              </a:spcAft>
            </a:pPr>
            <a:r>
              <a:rPr lang="en-US" sz="1440" b="1" dirty="0">
                <a:solidFill>
                  <a:srgbClr val="81848A"/>
                </a:solidFill>
              </a:rPr>
              <a:t>CIRCA </a:t>
            </a:r>
            <a:br>
              <a:rPr lang="en-US" sz="1440" b="1" dirty="0">
                <a:solidFill>
                  <a:srgbClr val="81848A"/>
                </a:solidFill>
              </a:rPr>
            </a:br>
            <a:r>
              <a:rPr lang="en-US" sz="1440" b="1" dirty="0">
                <a:solidFill>
                  <a:srgbClr val="81848A"/>
                </a:solidFill>
              </a:rPr>
              <a:t>2000</a:t>
            </a:r>
          </a:p>
        </p:txBody>
      </p:sp>
      <p:sp>
        <p:nvSpPr>
          <p:cNvPr id="114" name="Rectangle 113">
            <a:extLst>
              <a:ext uri="{FF2B5EF4-FFF2-40B4-BE49-F238E27FC236}">
                <a16:creationId xmlns:a16="http://schemas.microsoft.com/office/drawing/2014/main" id="{A7170CF4-857C-4ECD-89EC-2F548A1976F6}"/>
              </a:ext>
            </a:extLst>
          </p:cNvPr>
          <p:cNvSpPr/>
          <p:nvPr/>
        </p:nvSpPr>
        <p:spPr bwMode="auto">
          <a:xfrm>
            <a:off x="1798320" y="1214646"/>
            <a:ext cx="1737360" cy="1676400"/>
          </a:xfrm>
          <a:prstGeom prst="rect">
            <a:avLst/>
          </a:prstGeom>
          <a:solidFill>
            <a:srgbClr val="81848A">
              <a:alpha val="13000"/>
            </a:srgbClr>
          </a:solidFill>
          <a:ln w="9525"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algn="ctr" fontAlgn="base">
              <a:lnSpc>
                <a:spcPct val="90000"/>
              </a:lnSpc>
              <a:spcBef>
                <a:spcPct val="0"/>
              </a:spcBef>
              <a:spcAft>
                <a:spcPct val="0"/>
              </a:spcAft>
            </a:pPr>
            <a:endParaRPr lang="en-US" sz="1920" dirty="0">
              <a:solidFill>
                <a:srgbClr val="FFFFFF"/>
              </a:solidFill>
            </a:endParaRPr>
          </a:p>
        </p:txBody>
      </p:sp>
      <p:sp>
        <p:nvSpPr>
          <p:cNvPr id="115" name="TextBox 114">
            <a:extLst>
              <a:ext uri="{FF2B5EF4-FFF2-40B4-BE49-F238E27FC236}">
                <a16:creationId xmlns:a16="http://schemas.microsoft.com/office/drawing/2014/main" id="{7516F89D-FD13-4B09-8B7E-F78DDF7D6916}"/>
              </a:ext>
            </a:extLst>
          </p:cNvPr>
          <p:cNvSpPr txBox="1"/>
          <p:nvPr/>
        </p:nvSpPr>
        <p:spPr>
          <a:xfrm>
            <a:off x="708376" y="2902591"/>
            <a:ext cx="822960" cy="446917"/>
          </a:xfrm>
          <a:prstGeom prst="rect">
            <a:avLst/>
          </a:prstGeom>
          <a:noFill/>
        </p:spPr>
        <p:txBody>
          <a:bodyPr wrap="square" rtlCol="0">
            <a:spAutoFit/>
          </a:bodyPr>
          <a:lstStyle/>
          <a:p>
            <a:pPr algn="ctr" eaLnBrk="0" fontAlgn="base" hangingPunct="0">
              <a:lnSpc>
                <a:spcPct val="80000"/>
              </a:lnSpc>
              <a:spcBef>
                <a:spcPct val="0"/>
              </a:spcBef>
              <a:spcAft>
                <a:spcPct val="0"/>
              </a:spcAft>
            </a:pPr>
            <a:r>
              <a:rPr lang="en-US" sz="1440" b="1" dirty="0">
                <a:solidFill>
                  <a:srgbClr val="1658A5"/>
                </a:solidFill>
              </a:rPr>
              <a:t>CIRCA </a:t>
            </a:r>
            <a:br>
              <a:rPr lang="en-US" sz="1440" b="1" dirty="0">
                <a:solidFill>
                  <a:srgbClr val="1658A5"/>
                </a:solidFill>
              </a:rPr>
            </a:br>
            <a:r>
              <a:rPr lang="en-US" sz="1440" b="1" dirty="0">
                <a:solidFill>
                  <a:srgbClr val="1658A5"/>
                </a:solidFill>
              </a:rPr>
              <a:t>2010</a:t>
            </a:r>
          </a:p>
        </p:txBody>
      </p:sp>
      <p:sp>
        <p:nvSpPr>
          <p:cNvPr id="116" name="TextBox 115">
            <a:extLst>
              <a:ext uri="{FF2B5EF4-FFF2-40B4-BE49-F238E27FC236}">
                <a16:creationId xmlns:a16="http://schemas.microsoft.com/office/drawing/2014/main" id="{5DAB637E-69C9-4FE9-8A4B-330E70F65AA9}"/>
              </a:ext>
            </a:extLst>
          </p:cNvPr>
          <p:cNvSpPr txBox="1"/>
          <p:nvPr/>
        </p:nvSpPr>
        <p:spPr>
          <a:xfrm>
            <a:off x="708376" y="4860701"/>
            <a:ext cx="822960" cy="446917"/>
          </a:xfrm>
          <a:prstGeom prst="rect">
            <a:avLst/>
          </a:prstGeom>
          <a:noFill/>
        </p:spPr>
        <p:txBody>
          <a:bodyPr wrap="square" rtlCol="0">
            <a:spAutoFit/>
          </a:bodyPr>
          <a:lstStyle/>
          <a:p>
            <a:pPr algn="ctr" eaLnBrk="0" fontAlgn="base" hangingPunct="0">
              <a:lnSpc>
                <a:spcPct val="80000"/>
              </a:lnSpc>
              <a:spcBef>
                <a:spcPct val="0"/>
              </a:spcBef>
              <a:spcAft>
                <a:spcPct val="0"/>
              </a:spcAft>
            </a:pPr>
            <a:r>
              <a:rPr lang="en-US" sz="1440" b="1" dirty="0">
                <a:solidFill>
                  <a:srgbClr val="77B021"/>
                </a:solidFill>
              </a:rPr>
              <a:t>CIRCA </a:t>
            </a:r>
            <a:br>
              <a:rPr lang="en-US" sz="1440" b="1" dirty="0">
                <a:solidFill>
                  <a:srgbClr val="77B021"/>
                </a:solidFill>
              </a:rPr>
            </a:br>
            <a:r>
              <a:rPr lang="en-US" sz="1440" b="1" dirty="0">
                <a:solidFill>
                  <a:srgbClr val="77B021"/>
                </a:solidFill>
              </a:rPr>
              <a:t>2020</a:t>
            </a:r>
          </a:p>
        </p:txBody>
      </p:sp>
      <p:sp>
        <p:nvSpPr>
          <p:cNvPr id="117" name="TextBox 116">
            <a:extLst>
              <a:ext uri="{FF2B5EF4-FFF2-40B4-BE49-F238E27FC236}">
                <a16:creationId xmlns:a16="http://schemas.microsoft.com/office/drawing/2014/main" id="{B428D261-E9C7-4F59-AE4A-01CCE6E48FF1}"/>
              </a:ext>
            </a:extLst>
          </p:cNvPr>
          <p:cNvSpPr txBox="1"/>
          <p:nvPr/>
        </p:nvSpPr>
        <p:spPr>
          <a:xfrm>
            <a:off x="526476" y="4080228"/>
            <a:ext cx="1554480" cy="387798"/>
          </a:xfrm>
          <a:prstGeom prst="rect">
            <a:avLst/>
          </a:prstGeom>
          <a:noFill/>
        </p:spPr>
        <p:txBody>
          <a:bodyPr wrap="square" rtlCol="0">
            <a:spAutoFit/>
          </a:bodyPr>
          <a:lstStyle/>
          <a:p>
            <a:pPr algn="ctr" eaLnBrk="0" fontAlgn="base" hangingPunct="0">
              <a:lnSpc>
                <a:spcPct val="80000"/>
              </a:lnSpc>
              <a:spcBef>
                <a:spcPct val="0"/>
              </a:spcBef>
              <a:spcAft>
                <a:spcPct val="0"/>
              </a:spcAft>
            </a:pPr>
            <a:r>
              <a:rPr lang="en-US" sz="1200" dirty="0">
                <a:solidFill>
                  <a:srgbClr val="1658A5"/>
                </a:solidFill>
              </a:rPr>
              <a:t>IT DELIVERY</a:t>
            </a:r>
            <a:br>
              <a:rPr lang="en-US" sz="1200" dirty="0">
                <a:solidFill>
                  <a:srgbClr val="1658A5"/>
                </a:solidFill>
              </a:rPr>
            </a:br>
            <a:r>
              <a:rPr lang="en-US" sz="1200" dirty="0">
                <a:solidFill>
                  <a:srgbClr val="1658A5"/>
                </a:solidFill>
              </a:rPr>
              <a:t>MODEL</a:t>
            </a:r>
          </a:p>
        </p:txBody>
      </p:sp>
      <p:sp>
        <p:nvSpPr>
          <p:cNvPr id="118" name="Rectangle 117">
            <a:extLst>
              <a:ext uri="{FF2B5EF4-FFF2-40B4-BE49-F238E27FC236}">
                <a16:creationId xmlns:a16="http://schemas.microsoft.com/office/drawing/2014/main" id="{84684198-2E28-476F-A9E5-90E0E391FB97}"/>
              </a:ext>
            </a:extLst>
          </p:cNvPr>
          <p:cNvSpPr/>
          <p:nvPr/>
        </p:nvSpPr>
        <p:spPr bwMode="auto">
          <a:xfrm>
            <a:off x="1798320" y="2914138"/>
            <a:ext cx="9418320" cy="285044"/>
          </a:xfrm>
          <a:prstGeom prst="rect">
            <a:avLst/>
          </a:prstGeom>
          <a:solidFill>
            <a:srgbClr val="1658A5"/>
          </a:solidFill>
          <a:ln w="9525"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algn="ctr" fontAlgn="base">
              <a:lnSpc>
                <a:spcPct val="90000"/>
              </a:lnSpc>
              <a:spcBef>
                <a:spcPct val="0"/>
              </a:spcBef>
              <a:spcAft>
                <a:spcPct val="0"/>
              </a:spcAft>
            </a:pPr>
            <a:r>
              <a:rPr lang="en-US" sz="1920" dirty="0">
                <a:solidFill>
                  <a:srgbClr val="FFFFFF"/>
                </a:solidFill>
              </a:rPr>
              <a:t>ALIGNED ENTERPRISE AGILE BUILD PRACTICES</a:t>
            </a:r>
          </a:p>
        </p:txBody>
      </p:sp>
      <p:sp>
        <p:nvSpPr>
          <p:cNvPr id="119" name="Rectangle 118">
            <a:extLst>
              <a:ext uri="{FF2B5EF4-FFF2-40B4-BE49-F238E27FC236}">
                <a16:creationId xmlns:a16="http://schemas.microsoft.com/office/drawing/2014/main" id="{A24911D5-5122-46A1-8516-ABBFED63DC91}"/>
              </a:ext>
            </a:extLst>
          </p:cNvPr>
          <p:cNvSpPr/>
          <p:nvPr/>
        </p:nvSpPr>
        <p:spPr bwMode="auto">
          <a:xfrm>
            <a:off x="1798320" y="4883793"/>
            <a:ext cx="9418320" cy="285044"/>
          </a:xfrm>
          <a:prstGeom prst="rect">
            <a:avLst/>
          </a:prstGeom>
          <a:solidFill>
            <a:srgbClr val="77B021"/>
          </a:solidFill>
          <a:ln w="9525"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algn="ctr" fontAlgn="base">
              <a:lnSpc>
                <a:spcPct val="90000"/>
              </a:lnSpc>
              <a:spcBef>
                <a:spcPct val="0"/>
              </a:spcBef>
              <a:spcAft>
                <a:spcPct val="0"/>
              </a:spcAft>
            </a:pPr>
            <a:r>
              <a:rPr lang="en-US" sz="1920" dirty="0">
                <a:solidFill>
                  <a:srgbClr val="FFFFFF"/>
                </a:solidFill>
              </a:rPr>
              <a:t>MOVE TO CONTINUOUS DELIVERY WITH DEVOPS </a:t>
            </a:r>
          </a:p>
        </p:txBody>
      </p:sp>
      <p:sp>
        <p:nvSpPr>
          <p:cNvPr id="120" name="Rectangle 119">
            <a:extLst>
              <a:ext uri="{FF2B5EF4-FFF2-40B4-BE49-F238E27FC236}">
                <a16:creationId xmlns:a16="http://schemas.microsoft.com/office/drawing/2014/main" id="{DCFC57FF-927D-4197-9B7C-262C21F14639}"/>
              </a:ext>
            </a:extLst>
          </p:cNvPr>
          <p:cNvSpPr/>
          <p:nvPr/>
        </p:nvSpPr>
        <p:spPr bwMode="auto">
          <a:xfrm>
            <a:off x="1798320" y="5135481"/>
            <a:ext cx="1737360" cy="1676400"/>
          </a:xfrm>
          <a:prstGeom prst="rect">
            <a:avLst/>
          </a:prstGeom>
          <a:solidFill>
            <a:srgbClr val="77B021">
              <a:alpha val="13000"/>
            </a:srgbClr>
          </a:solidFill>
          <a:ln w="9525"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algn="ctr" fontAlgn="base">
              <a:lnSpc>
                <a:spcPct val="90000"/>
              </a:lnSpc>
              <a:spcBef>
                <a:spcPct val="0"/>
              </a:spcBef>
              <a:spcAft>
                <a:spcPct val="0"/>
              </a:spcAft>
            </a:pPr>
            <a:endParaRPr lang="en-US" sz="1920" dirty="0">
              <a:solidFill>
                <a:srgbClr val="FFFFFF"/>
              </a:solidFill>
            </a:endParaRPr>
          </a:p>
        </p:txBody>
      </p:sp>
      <p:cxnSp>
        <p:nvCxnSpPr>
          <p:cNvPr id="121" name="Straight Connector 120">
            <a:extLst>
              <a:ext uri="{FF2B5EF4-FFF2-40B4-BE49-F238E27FC236}">
                <a16:creationId xmlns:a16="http://schemas.microsoft.com/office/drawing/2014/main" id="{99226F22-7D8E-47E4-BF22-096CBB432CA9}"/>
              </a:ext>
            </a:extLst>
          </p:cNvPr>
          <p:cNvCxnSpPr>
            <a:cxnSpLocks/>
          </p:cNvCxnSpPr>
          <p:nvPr/>
        </p:nvCxnSpPr>
        <p:spPr bwMode="auto">
          <a:xfrm>
            <a:off x="3692906" y="1549263"/>
            <a:ext cx="0" cy="152400"/>
          </a:xfrm>
          <a:prstGeom prst="line">
            <a:avLst/>
          </a:prstGeom>
          <a:noFill/>
          <a:ln w="12700" cap="flat" cmpd="sng" algn="ctr">
            <a:solidFill>
              <a:srgbClr val="81848A"/>
            </a:solidFill>
            <a:prstDash val="solid"/>
            <a:round/>
            <a:headEnd type="none" w="med" len="med"/>
            <a:tailEnd type="none" w="med" len="med"/>
          </a:ln>
          <a:effectLst/>
        </p:spPr>
      </p:cxnSp>
      <p:cxnSp>
        <p:nvCxnSpPr>
          <p:cNvPr id="122" name="Straight Connector 121">
            <a:extLst>
              <a:ext uri="{FF2B5EF4-FFF2-40B4-BE49-F238E27FC236}">
                <a16:creationId xmlns:a16="http://schemas.microsoft.com/office/drawing/2014/main" id="{FB499881-6C45-4629-BFBA-3ACA18D85B54}"/>
              </a:ext>
            </a:extLst>
          </p:cNvPr>
          <p:cNvCxnSpPr>
            <a:cxnSpLocks/>
          </p:cNvCxnSpPr>
          <p:nvPr/>
        </p:nvCxnSpPr>
        <p:spPr bwMode="auto">
          <a:xfrm>
            <a:off x="4515866" y="1549263"/>
            <a:ext cx="0" cy="152400"/>
          </a:xfrm>
          <a:prstGeom prst="line">
            <a:avLst/>
          </a:prstGeom>
          <a:noFill/>
          <a:ln w="12700" cap="flat" cmpd="sng" algn="ctr">
            <a:solidFill>
              <a:srgbClr val="81848A"/>
            </a:solidFill>
            <a:prstDash val="solid"/>
            <a:round/>
            <a:headEnd type="none" w="med" len="med"/>
            <a:tailEnd type="none" w="med" len="med"/>
          </a:ln>
          <a:effectLst/>
        </p:spPr>
      </p:cxnSp>
      <p:cxnSp>
        <p:nvCxnSpPr>
          <p:cNvPr id="123" name="Straight Connector 122">
            <a:extLst>
              <a:ext uri="{FF2B5EF4-FFF2-40B4-BE49-F238E27FC236}">
                <a16:creationId xmlns:a16="http://schemas.microsoft.com/office/drawing/2014/main" id="{359D3FF8-2C9B-45B3-A9FA-973D95E18355}"/>
              </a:ext>
            </a:extLst>
          </p:cNvPr>
          <p:cNvCxnSpPr>
            <a:cxnSpLocks/>
          </p:cNvCxnSpPr>
          <p:nvPr/>
        </p:nvCxnSpPr>
        <p:spPr bwMode="auto">
          <a:xfrm>
            <a:off x="3692906" y="1655983"/>
            <a:ext cx="822960" cy="0"/>
          </a:xfrm>
          <a:prstGeom prst="line">
            <a:avLst/>
          </a:prstGeom>
          <a:noFill/>
          <a:ln w="12700" cap="flat" cmpd="sng" algn="ctr">
            <a:solidFill>
              <a:srgbClr val="81848A"/>
            </a:solidFill>
            <a:prstDash val="solid"/>
            <a:round/>
            <a:headEnd type="none" w="med" len="med"/>
            <a:tailEnd type="none" w="med" len="med"/>
          </a:ln>
          <a:effectLst/>
        </p:spPr>
      </p:cxnSp>
      <p:cxnSp>
        <p:nvCxnSpPr>
          <p:cNvPr id="124" name="Straight Connector 123">
            <a:extLst>
              <a:ext uri="{FF2B5EF4-FFF2-40B4-BE49-F238E27FC236}">
                <a16:creationId xmlns:a16="http://schemas.microsoft.com/office/drawing/2014/main" id="{22A9712B-3077-4119-9F0B-35266EBE38BE}"/>
              </a:ext>
            </a:extLst>
          </p:cNvPr>
          <p:cNvCxnSpPr>
            <a:cxnSpLocks/>
          </p:cNvCxnSpPr>
          <p:nvPr/>
        </p:nvCxnSpPr>
        <p:spPr bwMode="auto">
          <a:xfrm>
            <a:off x="4515866" y="1741319"/>
            <a:ext cx="0" cy="152400"/>
          </a:xfrm>
          <a:prstGeom prst="line">
            <a:avLst/>
          </a:prstGeom>
          <a:noFill/>
          <a:ln w="12700" cap="flat" cmpd="sng" algn="ctr">
            <a:solidFill>
              <a:srgbClr val="81848A"/>
            </a:solidFill>
            <a:prstDash val="solid"/>
            <a:round/>
            <a:headEnd type="none" w="med" len="med"/>
            <a:tailEnd type="none" w="med" len="med"/>
          </a:ln>
          <a:effectLst/>
        </p:spPr>
      </p:cxnSp>
      <p:cxnSp>
        <p:nvCxnSpPr>
          <p:cNvPr id="125" name="Straight Connector 124">
            <a:extLst>
              <a:ext uri="{FF2B5EF4-FFF2-40B4-BE49-F238E27FC236}">
                <a16:creationId xmlns:a16="http://schemas.microsoft.com/office/drawing/2014/main" id="{52FCE6FB-6E60-4324-BAA0-7672FF0530BD}"/>
              </a:ext>
            </a:extLst>
          </p:cNvPr>
          <p:cNvCxnSpPr>
            <a:cxnSpLocks/>
          </p:cNvCxnSpPr>
          <p:nvPr/>
        </p:nvCxnSpPr>
        <p:spPr bwMode="auto">
          <a:xfrm>
            <a:off x="5338826" y="1741319"/>
            <a:ext cx="0" cy="152400"/>
          </a:xfrm>
          <a:prstGeom prst="line">
            <a:avLst/>
          </a:prstGeom>
          <a:noFill/>
          <a:ln w="12700" cap="flat" cmpd="sng" algn="ctr">
            <a:solidFill>
              <a:srgbClr val="81848A"/>
            </a:solidFill>
            <a:prstDash val="solid"/>
            <a:round/>
            <a:headEnd type="none" w="med" len="med"/>
            <a:tailEnd type="none" w="med" len="med"/>
          </a:ln>
          <a:effectLst/>
        </p:spPr>
      </p:cxnSp>
      <p:cxnSp>
        <p:nvCxnSpPr>
          <p:cNvPr id="126" name="Straight Connector 125">
            <a:extLst>
              <a:ext uri="{FF2B5EF4-FFF2-40B4-BE49-F238E27FC236}">
                <a16:creationId xmlns:a16="http://schemas.microsoft.com/office/drawing/2014/main" id="{E44BDF31-A4EC-481D-8E77-D971590A837B}"/>
              </a:ext>
            </a:extLst>
          </p:cNvPr>
          <p:cNvCxnSpPr>
            <a:cxnSpLocks/>
          </p:cNvCxnSpPr>
          <p:nvPr/>
        </p:nvCxnSpPr>
        <p:spPr bwMode="auto">
          <a:xfrm>
            <a:off x="4515866" y="1848039"/>
            <a:ext cx="822960" cy="0"/>
          </a:xfrm>
          <a:prstGeom prst="line">
            <a:avLst/>
          </a:prstGeom>
          <a:noFill/>
          <a:ln w="12700" cap="flat" cmpd="sng" algn="ctr">
            <a:solidFill>
              <a:srgbClr val="81848A"/>
            </a:solidFill>
            <a:prstDash val="solid"/>
            <a:round/>
            <a:headEnd type="none" w="med" len="med"/>
            <a:tailEnd type="none" w="med" len="med"/>
          </a:ln>
          <a:effectLst/>
        </p:spPr>
      </p:cxnSp>
      <p:cxnSp>
        <p:nvCxnSpPr>
          <p:cNvPr id="127" name="Straight Connector 126">
            <a:extLst>
              <a:ext uri="{FF2B5EF4-FFF2-40B4-BE49-F238E27FC236}">
                <a16:creationId xmlns:a16="http://schemas.microsoft.com/office/drawing/2014/main" id="{C3AF0F5C-3054-4E8C-9EA3-570FE091A924}"/>
              </a:ext>
            </a:extLst>
          </p:cNvPr>
          <p:cNvCxnSpPr>
            <a:cxnSpLocks/>
          </p:cNvCxnSpPr>
          <p:nvPr/>
        </p:nvCxnSpPr>
        <p:spPr bwMode="auto">
          <a:xfrm>
            <a:off x="5338826" y="1939399"/>
            <a:ext cx="0" cy="152400"/>
          </a:xfrm>
          <a:prstGeom prst="line">
            <a:avLst/>
          </a:prstGeom>
          <a:noFill/>
          <a:ln w="12700" cap="flat" cmpd="sng" algn="ctr">
            <a:solidFill>
              <a:srgbClr val="81848A"/>
            </a:solidFill>
            <a:prstDash val="solid"/>
            <a:round/>
            <a:headEnd type="none" w="med" len="med"/>
            <a:tailEnd type="none" w="med" len="med"/>
          </a:ln>
          <a:effectLst/>
        </p:spPr>
      </p:cxnSp>
      <p:cxnSp>
        <p:nvCxnSpPr>
          <p:cNvPr id="128" name="Straight Connector 127">
            <a:extLst>
              <a:ext uri="{FF2B5EF4-FFF2-40B4-BE49-F238E27FC236}">
                <a16:creationId xmlns:a16="http://schemas.microsoft.com/office/drawing/2014/main" id="{B00B1011-86DD-4E89-A3B6-EAD17762E20A}"/>
              </a:ext>
            </a:extLst>
          </p:cNvPr>
          <p:cNvCxnSpPr>
            <a:cxnSpLocks/>
          </p:cNvCxnSpPr>
          <p:nvPr/>
        </p:nvCxnSpPr>
        <p:spPr bwMode="auto">
          <a:xfrm>
            <a:off x="6161786" y="1939399"/>
            <a:ext cx="0" cy="152400"/>
          </a:xfrm>
          <a:prstGeom prst="line">
            <a:avLst/>
          </a:prstGeom>
          <a:noFill/>
          <a:ln w="12700" cap="flat" cmpd="sng" algn="ctr">
            <a:solidFill>
              <a:srgbClr val="81848A"/>
            </a:solidFill>
            <a:prstDash val="solid"/>
            <a:round/>
            <a:headEnd type="none" w="med" len="med"/>
            <a:tailEnd type="none" w="med" len="med"/>
          </a:ln>
          <a:effectLst/>
        </p:spPr>
      </p:cxnSp>
      <p:cxnSp>
        <p:nvCxnSpPr>
          <p:cNvPr id="129" name="Straight Connector 128">
            <a:extLst>
              <a:ext uri="{FF2B5EF4-FFF2-40B4-BE49-F238E27FC236}">
                <a16:creationId xmlns:a16="http://schemas.microsoft.com/office/drawing/2014/main" id="{198FFB13-E228-4063-A2D7-1EC05A9A84C7}"/>
              </a:ext>
            </a:extLst>
          </p:cNvPr>
          <p:cNvCxnSpPr>
            <a:cxnSpLocks/>
          </p:cNvCxnSpPr>
          <p:nvPr/>
        </p:nvCxnSpPr>
        <p:spPr bwMode="auto">
          <a:xfrm>
            <a:off x="5338826" y="2046119"/>
            <a:ext cx="822960" cy="0"/>
          </a:xfrm>
          <a:prstGeom prst="line">
            <a:avLst/>
          </a:prstGeom>
          <a:noFill/>
          <a:ln w="12700" cap="flat" cmpd="sng" algn="ctr">
            <a:solidFill>
              <a:srgbClr val="81848A"/>
            </a:solidFill>
            <a:prstDash val="solid"/>
            <a:round/>
            <a:headEnd type="none" w="med" len="med"/>
            <a:tailEnd type="none" w="med" len="med"/>
          </a:ln>
          <a:effectLst/>
        </p:spPr>
      </p:cxnSp>
      <p:cxnSp>
        <p:nvCxnSpPr>
          <p:cNvPr id="130" name="Straight Connector 129">
            <a:extLst>
              <a:ext uri="{FF2B5EF4-FFF2-40B4-BE49-F238E27FC236}">
                <a16:creationId xmlns:a16="http://schemas.microsoft.com/office/drawing/2014/main" id="{8C2D573B-3D5C-44AD-993A-B67FFA68A3CC}"/>
              </a:ext>
            </a:extLst>
          </p:cNvPr>
          <p:cNvCxnSpPr>
            <a:cxnSpLocks/>
          </p:cNvCxnSpPr>
          <p:nvPr/>
        </p:nvCxnSpPr>
        <p:spPr bwMode="auto">
          <a:xfrm>
            <a:off x="6161786" y="2131455"/>
            <a:ext cx="0" cy="152400"/>
          </a:xfrm>
          <a:prstGeom prst="line">
            <a:avLst/>
          </a:prstGeom>
          <a:noFill/>
          <a:ln w="12700" cap="flat" cmpd="sng" algn="ctr">
            <a:solidFill>
              <a:srgbClr val="81848A"/>
            </a:solidFill>
            <a:prstDash val="solid"/>
            <a:round/>
            <a:headEnd type="none" w="med" len="med"/>
            <a:tailEnd type="none" w="med" len="med"/>
          </a:ln>
          <a:effectLst/>
        </p:spPr>
      </p:cxnSp>
      <p:cxnSp>
        <p:nvCxnSpPr>
          <p:cNvPr id="131" name="Straight Connector 130">
            <a:extLst>
              <a:ext uri="{FF2B5EF4-FFF2-40B4-BE49-F238E27FC236}">
                <a16:creationId xmlns:a16="http://schemas.microsoft.com/office/drawing/2014/main" id="{14FD6A4D-C124-42F5-8D9C-BFB4B21DF226}"/>
              </a:ext>
            </a:extLst>
          </p:cNvPr>
          <p:cNvCxnSpPr>
            <a:cxnSpLocks/>
          </p:cNvCxnSpPr>
          <p:nvPr/>
        </p:nvCxnSpPr>
        <p:spPr bwMode="auto">
          <a:xfrm>
            <a:off x="6984746" y="2131455"/>
            <a:ext cx="0" cy="152400"/>
          </a:xfrm>
          <a:prstGeom prst="line">
            <a:avLst/>
          </a:prstGeom>
          <a:noFill/>
          <a:ln w="12700" cap="flat" cmpd="sng" algn="ctr">
            <a:solidFill>
              <a:srgbClr val="81848A"/>
            </a:solidFill>
            <a:prstDash val="solid"/>
            <a:round/>
            <a:headEnd type="none" w="med" len="med"/>
            <a:tailEnd type="none" w="med" len="med"/>
          </a:ln>
          <a:effectLst/>
        </p:spPr>
      </p:cxnSp>
      <p:cxnSp>
        <p:nvCxnSpPr>
          <p:cNvPr id="132" name="Straight Connector 131">
            <a:extLst>
              <a:ext uri="{FF2B5EF4-FFF2-40B4-BE49-F238E27FC236}">
                <a16:creationId xmlns:a16="http://schemas.microsoft.com/office/drawing/2014/main" id="{38F64109-7FF1-445A-9F49-8EE2D7507CF4}"/>
              </a:ext>
            </a:extLst>
          </p:cNvPr>
          <p:cNvCxnSpPr>
            <a:cxnSpLocks/>
          </p:cNvCxnSpPr>
          <p:nvPr/>
        </p:nvCxnSpPr>
        <p:spPr bwMode="auto">
          <a:xfrm>
            <a:off x="6161786" y="2238175"/>
            <a:ext cx="822960" cy="0"/>
          </a:xfrm>
          <a:prstGeom prst="line">
            <a:avLst/>
          </a:prstGeom>
          <a:noFill/>
          <a:ln w="12700" cap="flat" cmpd="sng" algn="ctr">
            <a:solidFill>
              <a:srgbClr val="81848A"/>
            </a:solidFill>
            <a:prstDash val="solid"/>
            <a:round/>
            <a:headEnd type="none" w="med" len="med"/>
            <a:tailEnd type="none" w="med" len="med"/>
          </a:ln>
          <a:effectLst/>
        </p:spPr>
      </p:cxnSp>
      <p:cxnSp>
        <p:nvCxnSpPr>
          <p:cNvPr id="133" name="Straight Connector 132">
            <a:extLst>
              <a:ext uri="{FF2B5EF4-FFF2-40B4-BE49-F238E27FC236}">
                <a16:creationId xmlns:a16="http://schemas.microsoft.com/office/drawing/2014/main" id="{6C313C51-F53C-431B-83AB-EB4FD49D363E}"/>
              </a:ext>
            </a:extLst>
          </p:cNvPr>
          <p:cNvCxnSpPr>
            <a:cxnSpLocks/>
          </p:cNvCxnSpPr>
          <p:nvPr/>
        </p:nvCxnSpPr>
        <p:spPr bwMode="auto">
          <a:xfrm>
            <a:off x="6984746" y="2326423"/>
            <a:ext cx="0" cy="152400"/>
          </a:xfrm>
          <a:prstGeom prst="line">
            <a:avLst/>
          </a:prstGeom>
          <a:noFill/>
          <a:ln w="12700" cap="flat" cmpd="sng" algn="ctr">
            <a:solidFill>
              <a:srgbClr val="81848A"/>
            </a:solidFill>
            <a:prstDash val="solid"/>
            <a:round/>
            <a:headEnd type="none" w="med" len="med"/>
            <a:tailEnd type="none" w="med" len="med"/>
          </a:ln>
          <a:effectLst/>
        </p:spPr>
      </p:cxnSp>
      <p:cxnSp>
        <p:nvCxnSpPr>
          <p:cNvPr id="134" name="Straight Connector 133">
            <a:extLst>
              <a:ext uri="{FF2B5EF4-FFF2-40B4-BE49-F238E27FC236}">
                <a16:creationId xmlns:a16="http://schemas.microsoft.com/office/drawing/2014/main" id="{1BC94A0F-155F-4A08-B754-A82720F5A036}"/>
              </a:ext>
            </a:extLst>
          </p:cNvPr>
          <p:cNvCxnSpPr>
            <a:cxnSpLocks/>
          </p:cNvCxnSpPr>
          <p:nvPr/>
        </p:nvCxnSpPr>
        <p:spPr bwMode="auto">
          <a:xfrm>
            <a:off x="7807706" y="2326423"/>
            <a:ext cx="0" cy="152400"/>
          </a:xfrm>
          <a:prstGeom prst="line">
            <a:avLst/>
          </a:prstGeom>
          <a:noFill/>
          <a:ln w="12700" cap="flat" cmpd="sng" algn="ctr">
            <a:solidFill>
              <a:srgbClr val="81848A"/>
            </a:solidFill>
            <a:prstDash val="solid"/>
            <a:round/>
            <a:headEnd type="none" w="med" len="med"/>
            <a:tailEnd type="none" w="med" len="med"/>
          </a:ln>
          <a:effectLst/>
        </p:spPr>
      </p:cxnSp>
      <p:cxnSp>
        <p:nvCxnSpPr>
          <p:cNvPr id="135" name="Straight Connector 134">
            <a:extLst>
              <a:ext uri="{FF2B5EF4-FFF2-40B4-BE49-F238E27FC236}">
                <a16:creationId xmlns:a16="http://schemas.microsoft.com/office/drawing/2014/main" id="{CF0AFD0E-E83E-4389-B688-9D5981F2A264}"/>
              </a:ext>
            </a:extLst>
          </p:cNvPr>
          <p:cNvCxnSpPr>
            <a:cxnSpLocks/>
          </p:cNvCxnSpPr>
          <p:nvPr/>
        </p:nvCxnSpPr>
        <p:spPr bwMode="auto">
          <a:xfrm>
            <a:off x="6984746" y="2433143"/>
            <a:ext cx="822960" cy="0"/>
          </a:xfrm>
          <a:prstGeom prst="line">
            <a:avLst/>
          </a:prstGeom>
          <a:noFill/>
          <a:ln w="12700" cap="flat" cmpd="sng" algn="ctr">
            <a:solidFill>
              <a:srgbClr val="81848A"/>
            </a:solidFill>
            <a:prstDash val="solid"/>
            <a:round/>
            <a:headEnd type="none" w="med" len="med"/>
            <a:tailEnd type="none" w="med" len="med"/>
          </a:ln>
          <a:effectLst/>
        </p:spPr>
      </p:cxnSp>
      <p:cxnSp>
        <p:nvCxnSpPr>
          <p:cNvPr id="136" name="Straight Connector 135">
            <a:extLst>
              <a:ext uri="{FF2B5EF4-FFF2-40B4-BE49-F238E27FC236}">
                <a16:creationId xmlns:a16="http://schemas.microsoft.com/office/drawing/2014/main" id="{E460F98B-3B60-4363-86F8-6D6FF8AC113B}"/>
              </a:ext>
            </a:extLst>
          </p:cNvPr>
          <p:cNvCxnSpPr>
            <a:cxnSpLocks/>
          </p:cNvCxnSpPr>
          <p:nvPr/>
        </p:nvCxnSpPr>
        <p:spPr bwMode="auto">
          <a:xfrm>
            <a:off x="7807706" y="2518479"/>
            <a:ext cx="0" cy="152400"/>
          </a:xfrm>
          <a:prstGeom prst="line">
            <a:avLst/>
          </a:prstGeom>
          <a:noFill/>
          <a:ln w="12700" cap="flat" cmpd="sng" algn="ctr">
            <a:solidFill>
              <a:srgbClr val="81848A"/>
            </a:solidFill>
            <a:prstDash val="solid"/>
            <a:round/>
            <a:headEnd type="none" w="med" len="med"/>
            <a:tailEnd type="none" w="med" len="med"/>
          </a:ln>
          <a:effectLst/>
        </p:spPr>
      </p:cxnSp>
      <p:cxnSp>
        <p:nvCxnSpPr>
          <p:cNvPr id="137" name="Straight Connector 136">
            <a:extLst>
              <a:ext uri="{FF2B5EF4-FFF2-40B4-BE49-F238E27FC236}">
                <a16:creationId xmlns:a16="http://schemas.microsoft.com/office/drawing/2014/main" id="{0E05CDA9-4899-4781-A778-3F5C40209AD2}"/>
              </a:ext>
            </a:extLst>
          </p:cNvPr>
          <p:cNvCxnSpPr>
            <a:cxnSpLocks/>
          </p:cNvCxnSpPr>
          <p:nvPr/>
        </p:nvCxnSpPr>
        <p:spPr bwMode="auto">
          <a:xfrm>
            <a:off x="8630666" y="2518479"/>
            <a:ext cx="0" cy="152400"/>
          </a:xfrm>
          <a:prstGeom prst="line">
            <a:avLst/>
          </a:prstGeom>
          <a:noFill/>
          <a:ln w="12700" cap="flat" cmpd="sng" algn="ctr">
            <a:solidFill>
              <a:srgbClr val="81848A"/>
            </a:solidFill>
            <a:prstDash val="solid"/>
            <a:round/>
            <a:headEnd type="none" w="med" len="med"/>
            <a:tailEnd type="none" w="med" len="med"/>
          </a:ln>
          <a:effectLst/>
        </p:spPr>
      </p:cxnSp>
      <p:cxnSp>
        <p:nvCxnSpPr>
          <p:cNvPr id="138" name="Straight Connector 137">
            <a:extLst>
              <a:ext uri="{FF2B5EF4-FFF2-40B4-BE49-F238E27FC236}">
                <a16:creationId xmlns:a16="http://schemas.microsoft.com/office/drawing/2014/main" id="{988FF298-487C-4BC9-A339-1B21A90EADCB}"/>
              </a:ext>
            </a:extLst>
          </p:cNvPr>
          <p:cNvCxnSpPr>
            <a:cxnSpLocks/>
          </p:cNvCxnSpPr>
          <p:nvPr/>
        </p:nvCxnSpPr>
        <p:spPr bwMode="auto">
          <a:xfrm>
            <a:off x="7807706" y="2625199"/>
            <a:ext cx="822960" cy="0"/>
          </a:xfrm>
          <a:prstGeom prst="line">
            <a:avLst/>
          </a:prstGeom>
          <a:noFill/>
          <a:ln w="12700" cap="flat" cmpd="sng" algn="ctr">
            <a:solidFill>
              <a:srgbClr val="81848A"/>
            </a:solidFill>
            <a:prstDash val="solid"/>
            <a:round/>
            <a:headEnd type="none" w="med" len="med"/>
            <a:tailEnd type="none" w="med" len="med"/>
          </a:ln>
          <a:effectLst/>
        </p:spPr>
      </p:cxnSp>
      <p:sp>
        <p:nvSpPr>
          <p:cNvPr id="139" name="TextBox 138">
            <a:extLst>
              <a:ext uri="{FF2B5EF4-FFF2-40B4-BE49-F238E27FC236}">
                <a16:creationId xmlns:a16="http://schemas.microsoft.com/office/drawing/2014/main" id="{B11235F3-7CA3-45CB-8970-4F8FB840AE45}"/>
              </a:ext>
            </a:extLst>
          </p:cNvPr>
          <p:cNvSpPr txBox="1"/>
          <p:nvPr/>
        </p:nvSpPr>
        <p:spPr>
          <a:xfrm>
            <a:off x="3619933" y="1491336"/>
            <a:ext cx="928459" cy="203133"/>
          </a:xfrm>
          <a:prstGeom prst="rect">
            <a:avLst/>
          </a:prstGeom>
          <a:noFill/>
        </p:spPr>
        <p:txBody>
          <a:bodyPr wrap="square" rtlCol="0">
            <a:spAutoFit/>
          </a:bodyPr>
          <a:lstStyle/>
          <a:p>
            <a:pPr eaLnBrk="0" fontAlgn="base" hangingPunct="0">
              <a:spcBef>
                <a:spcPct val="0"/>
              </a:spcBef>
              <a:spcAft>
                <a:spcPct val="0"/>
              </a:spcAft>
            </a:pPr>
            <a:r>
              <a:rPr lang="en-US" sz="720" b="1" dirty="0">
                <a:solidFill>
                  <a:srgbClr val="81848A"/>
                </a:solidFill>
              </a:rPr>
              <a:t>REQUIREMENTS</a:t>
            </a:r>
          </a:p>
        </p:txBody>
      </p:sp>
      <p:sp>
        <p:nvSpPr>
          <p:cNvPr id="140" name="TextBox 139">
            <a:extLst>
              <a:ext uri="{FF2B5EF4-FFF2-40B4-BE49-F238E27FC236}">
                <a16:creationId xmlns:a16="http://schemas.microsoft.com/office/drawing/2014/main" id="{F9DC2518-EA8D-4739-AACC-F463091AFFA7}"/>
              </a:ext>
            </a:extLst>
          </p:cNvPr>
          <p:cNvSpPr txBox="1"/>
          <p:nvPr/>
        </p:nvSpPr>
        <p:spPr>
          <a:xfrm>
            <a:off x="4457321" y="1683391"/>
            <a:ext cx="915635" cy="203133"/>
          </a:xfrm>
          <a:prstGeom prst="rect">
            <a:avLst/>
          </a:prstGeom>
          <a:noFill/>
        </p:spPr>
        <p:txBody>
          <a:bodyPr wrap="square" rtlCol="0">
            <a:spAutoFit/>
          </a:bodyPr>
          <a:lstStyle/>
          <a:p>
            <a:pPr eaLnBrk="0" fontAlgn="base" hangingPunct="0">
              <a:spcBef>
                <a:spcPct val="0"/>
              </a:spcBef>
              <a:spcAft>
                <a:spcPct val="0"/>
              </a:spcAft>
            </a:pPr>
            <a:r>
              <a:rPr lang="en-US" sz="720" b="1" dirty="0">
                <a:solidFill>
                  <a:srgbClr val="81848A"/>
                </a:solidFill>
              </a:rPr>
              <a:t>PROJECT ARCH</a:t>
            </a:r>
          </a:p>
        </p:txBody>
      </p:sp>
      <p:sp>
        <p:nvSpPr>
          <p:cNvPr id="141" name="TextBox 140">
            <a:extLst>
              <a:ext uri="{FF2B5EF4-FFF2-40B4-BE49-F238E27FC236}">
                <a16:creationId xmlns:a16="http://schemas.microsoft.com/office/drawing/2014/main" id="{9F798862-AEB0-4E5F-AB24-83A05DC53E68}"/>
              </a:ext>
            </a:extLst>
          </p:cNvPr>
          <p:cNvSpPr txBox="1"/>
          <p:nvPr/>
        </p:nvSpPr>
        <p:spPr>
          <a:xfrm>
            <a:off x="5466676" y="1875449"/>
            <a:ext cx="538930" cy="203133"/>
          </a:xfrm>
          <a:prstGeom prst="rect">
            <a:avLst/>
          </a:prstGeom>
          <a:noFill/>
        </p:spPr>
        <p:txBody>
          <a:bodyPr wrap="square" rtlCol="0">
            <a:spAutoFit/>
          </a:bodyPr>
          <a:lstStyle/>
          <a:p>
            <a:pPr eaLnBrk="0" fontAlgn="base" hangingPunct="0">
              <a:spcBef>
                <a:spcPct val="0"/>
              </a:spcBef>
              <a:spcAft>
                <a:spcPct val="0"/>
              </a:spcAft>
            </a:pPr>
            <a:r>
              <a:rPr lang="en-US" sz="720" b="1" dirty="0">
                <a:solidFill>
                  <a:srgbClr val="81848A"/>
                </a:solidFill>
              </a:rPr>
              <a:t>DESIGN</a:t>
            </a:r>
          </a:p>
        </p:txBody>
      </p:sp>
      <p:sp>
        <p:nvSpPr>
          <p:cNvPr id="142" name="TextBox 141">
            <a:extLst>
              <a:ext uri="{FF2B5EF4-FFF2-40B4-BE49-F238E27FC236}">
                <a16:creationId xmlns:a16="http://schemas.microsoft.com/office/drawing/2014/main" id="{529BACF2-DEB8-46C9-A466-2C92891633AC}"/>
              </a:ext>
            </a:extLst>
          </p:cNvPr>
          <p:cNvSpPr txBox="1"/>
          <p:nvPr/>
        </p:nvSpPr>
        <p:spPr>
          <a:xfrm>
            <a:off x="6121658" y="2082664"/>
            <a:ext cx="885179" cy="203133"/>
          </a:xfrm>
          <a:prstGeom prst="rect">
            <a:avLst/>
          </a:prstGeom>
          <a:noFill/>
        </p:spPr>
        <p:txBody>
          <a:bodyPr wrap="square" rtlCol="0">
            <a:spAutoFit/>
          </a:bodyPr>
          <a:lstStyle/>
          <a:p>
            <a:pPr eaLnBrk="0" fontAlgn="base" hangingPunct="0">
              <a:spcBef>
                <a:spcPct val="0"/>
              </a:spcBef>
              <a:spcAft>
                <a:spcPct val="0"/>
              </a:spcAft>
            </a:pPr>
            <a:r>
              <a:rPr lang="en-US" sz="720" b="1" dirty="0">
                <a:solidFill>
                  <a:srgbClr val="81848A"/>
                </a:solidFill>
              </a:rPr>
              <a:t>DEVELOPMENT</a:t>
            </a:r>
          </a:p>
        </p:txBody>
      </p:sp>
      <p:sp>
        <p:nvSpPr>
          <p:cNvPr id="143" name="TextBox 142">
            <a:extLst>
              <a:ext uri="{FF2B5EF4-FFF2-40B4-BE49-F238E27FC236}">
                <a16:creationId xmlns:a16="http://schemas.microsoft.com/office/drawing/2014/main" id="{006007E8-1E49-41B5-A7F2-FFFBCD047834}"/>
              </a:ext>
            </a:extLst>
          </p:cNvPr>
          <p:cNvSpPr txBox="1"/>
          <p:nvPr/>
        </p:nvSpPr>
        <p:spPr>
          <a:xfrm>
            <a:off x="6969666" y="2274720"/>
            <a:ext cx="846707" cy="203133"/>
          </a:xfrm>
          <a:prstGeom prst="rect">
            <a:avLst/>
          </a:prstGeom>
          <a:noFill/>
        </p:spPr>
        <p:txBody>
          <a:bodyPr wrap="square" rtlCol="0">
            <a:spAutoFit/>
          </a:bodyPr>
          <a:lstStyle/>
          <a:p>
            <a:pPr eaLnBrk="0" fontAlgn="base" hangingPunct="0">
              <a:spcBef>
                <a:spcPct val="0"/>
              </a:spcBef>
              <a:spcAft>
                <a:spcPct val="0"/>
              </a:spcAft>
            </a:pPr>
            <a:r>
              <a:rPr lang="en-US" sz="720" b="1" dirty="0">
                <a:solidFill>
                  <a:srgbClr val="81848A"/>
                </a:solidFill>
              </a:rPr>
              <a:t>MANUAL TEST</a:t>
            </a:r>
          </a:p>
        </p:txBody>
      </p:sp>
      <p:sp>
        <p:nvSpPr>
          <p:cNvPr id="144" name="TextBox 143">
            <a:extLst>
              <a:ext uri="{FF2B5EF4-FFF2-40B4-BE49-F238E27FC236}">
                <a16:creationId xmlns:a16="http://schemas.microsoft.com/office/drawing/2014/main" id="{CAF8B25E-9E60-474C-938C-5F4CA6A114FB}"/>
              </a:ext>
            </a:extLst>
          </p:cNvPr>
          <p:cNvSpPr txBox="1"/>
          <p:nvPr/>
        </p:nvSpPr>
        <p:spPr>
          <a:xfrm>
            <a:off x="7742643" y="2463665"/>
            <a:ext cx="825867" cy="203133"/>
          </a:xfrm>
          <a:prstGeom prst="rect">
            <a:avLst/>
          </a:prstGeom>
          <a:noFill/>
        </p:spPr>
        <p:txBody>
          <a:bodyPr wrap="square" rtlCol="0">
            <a:spAutoFit/>
          </a:bodyPr>
          <a:lstStyle/>
          <a:p>
            <a:pPr eaLnBrk="0" fontAlgn="base" hangingPunct="0">
              <a:spcBef>
                <a:spcPct val="0"/>
              </a:spcBef>
              <a:spcAft>
                <a:spcPct val="0"/>
              </a:spcAft>
            </a:pPr>
            <a:r>
              <a:rPr lang="en-US" sz="720" b="1" dirty="0">
                <a:solidFill>
                  <a:srgbClr val="81848A"/>
                </a:solidFill>
              </a:rPr>
              <a:t>MAN. DEPLOY</a:t>
            </a:r>
          </a:p>
        </p:txBody>
      </p:sp>
      <p:sp>
        <p:nvSpPr>
          <p:cNvPr id="145" name="Rectangle 144">
            <a:extLst>
              <a:ext uri="{FF2B5EF4-FFF2-40B4-BE49-F238E27FC236}">
                <a16:creationId xmlns:a16="http://schemas.microsoft.com/office/drawing/2014/main" id="{4E0EF57D-191B-48B4-96CA-2B485304F4D3}"/>
              </a:ext>
            </a:extLst>
          </p:cNvPr>
          <p:cNvSpPr/>
          <p:nvPr/>
        </p:nvSpPr>
        <p:spPr bwMode="auto">
          <a:xfrm>
            <a:off x="3692906" y="1317551"/>
            <a:ext cx="5029200" cy="173784"/>
          </a:xfrm>
          <a:prstGeom prst="rect">
            <a:avLst/>
          </a:prstGeom>
          <a:solidFill>
            <a:srgbClr val="81848A"/>
          </a:solidFill>
          <a:ln w="9525"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algn="ctr" fontAlgn="base">
              <a:lnSpc>
                <a:spcPct val="90000"/>
              </a:lnSpc>
              <a:spcBef>
                <a:spcPct val="0"/>
              </a:spcBef>
              <a:spcAft>
                <a:spcPct val="0"/>
              </a:spcAft>
            </a:pPr>
            <a:endParaRPr lang="en-US" sz="1320" dirty="0">
              <a:solidFill>
                <a:srgbClr val="FFFFFF"/>
              </a:solidFill>
            </a:endParaRPr>
          </a:p>
        </p:txBody>
      </p:sp>
      <p:sp>
        <p:nvSpPr>
          <p:cNvPr id="146" name="TextBox 145">
            <a:extLst>
              <a:ext uri="{FF2B5EF4-FFF2-40B4-BE49-F238E27FC236}">
                <a16:creationId xmlns:a16="http://schemas.microsoft.com/office/drawing/2014/main" id="{4258666A-A3E5-4956-973A-B00D66D4BFCB}"/>
              </a:ext>
            </a:extLst>
          </p:cNvPr>
          <p:cNvSpPr txBox="1"/>
          <p:nvPr/>
        </p:nvSpPr>
        <p:spPr>
          <a:xfrm>
            <a:off x="5678936" y="1293256"/>
            <a:ext cx="981359" cy="240066"/>
          </a:xfrm>
          <a:prstGeom prst="rect">
            <a:avLst/>
          </a:prstGeom>
          <a:noFill/>
        </p:spPr>
        <p:txBody>
          <a:bodyPr wrap="square" rtlCol="0">
            <a:spAutoFit/>
          </a:bodyPr>
          <a:lstStyle/>
          <a:p>
            <a:pPr eaLnBrk="0" fontAlgn="base" hangingPunct="0">
              <a:spcBef>
                <a:spcPct val="0"/>
              </a:spcBef>
              <a:spcAft>
                <a:spcPct val="0"/>
              </a:spcAft>
            </a:pPr>
            <a:r>
              <a:rPr lang="en-US" sz="960" b="1" dirty="0">
                <a:solidFill>
                  <a:srgbClr val="FFFFFF"/>
                </a:solidFill>
              </a:rPr>
              <a:t>WATERFALL </a:t>
            </a:r>
          </a:p>
        </p:txBody>
      </p:sp>
      <p:sp>
        <p:nvSpPr>
          <p:cNvPr id="147" name="Rectangle 146">
            <a:extLst>
              <a:ext uri="{FF2B5EF4-FFF2-40B4-BE49-F238E27FC236}">
                <a16:creationId xmlns:a16="http://schemas.microsoft.com/office/drawing/2014/main" id="{EC2C384F-A190-4355-A956-528FD66A4855}"/>
              </a:ext>
            </a:extLst>
          </p:cNvPr>
          <p:cNvSpPr/>
          <p:nvPr/>
        </p:nvSpPr>
        <p:spPr bwMode="auto">
          <a:xfrm>
            <a:off x="8894026" y="1214646"/>
            <a:ext cx="2322618" cy="1676400"/>
          </a:xfrm>
          <a:prstGeom prst="rect">
            <a:avLst/>
          </a:prstGeom>
          <a:solidFill>
            <a:srgbClr val="81848A">
              <a:alpha val="13000"/>
            </a:srgbClr>
          </a:solidFill>
          <a:ln w="9525"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algn="ctr" fontAlgn="base">
              <a:lnSpc>
                <a:spcPct val="90000"/>
              </a:lnSpc>
              <a:spcBef>
                <a:spcPct val="0"/>
              </a:spcBef>
              <a:spcAft>
                <a:spcPct val="0"/>
              </a:spcAft>
            </a:pPr>
            <a:endParaRPr lang="en-US" sz="1920" dirty="0">
              <a:solidFill>
                <a:srgbClr val="FFFFFF"/>
              </a:solidFill>
            </a:endParaRPr>
          </a:p>
        </p:txBody>
      </p:sp>
      <p:sp>
        <p:nvSpPr>
          <p:cNvPr id="148" name="Rectangle 147">
            <a:extLst>
              <a:ext uri="{FF2B5EF4-FFF2-40B4-BE49-F238E27FC236}">
                <a16:creationId xmlns:a16="http://schemas.microsoft.com/office/drawing/2014/main" id="{C803C87B-3AA0-4106-8FAF-2DB3EC62B143}"/>
              </a:ext>
            </a:extLst>
          </p:cNvPr>
          <p:cNvSpPr/>
          <p:nvPr/>
        </p:nvSpPr>
        <p:spPr bwMode="auto">
          <a:xfrm>
            <a:off x="6995729" y="1613298"/>
            <a:ext cx="1554480" cy="425090"/>
          </a:xfrm>
          <a:prstGeom prst="rect">
            <a:avLst/>
          </a:prstGeom>
          <a:solidFill>
            <a:srgbClr val="81848A"/>
          </a:solidFill>
          <a:ln w="9525"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algn="ctr" fontAlgn="base">
              <a:lnSpc>
                <a:spcPct val="90000"/>
              </a:lnSpc>
              <a:spcBef>
                <a:spcPct val="0"/>
              </a:spcBef>
              <a:spcAft>
                <a:spcPct val="0"/>
              </a:spcAft>
            </a:pPr>
            <a:endParaRPr lang="en-US" sz="1680" dirty="0">
              <a:solidFill>
                <a:srgbClr val="FFFFFF"/>
              </a:solidFill>
            </a:endParaRPr>
          </a:p>
        </p:txBody>
      </p:sp>
      <p:sp>
        <p:nvSpPr>
          <p:cNvPr id="149" name="TextBox 148">
            <a:extLst>
              <a:ext uri="{FF2B5EF4-FFF2-40B4-BE49-F238E27FC236}">
                <a16:creationId xmlns:a16="http://schemas.microsoft.com/office/drawing/2014/main" id="{F894A333-7452-4B4D-ACED-D44730F2CE83}"/>
              </a:ext>
            </a:extLst>
          </p:cNvPr>
          <p:cNvSpPr txBox="1"/>
          <p:nvPr/>
        </p:nvSpPr>
        <p:spPr>
          <a:xfrm>
            <a:off x="6995729" y="1619409"/>
            <a:ext cx="1554480" cy="480131"/>
          </a:xfrm>
          <a:prstGeom prst="rect">
            <a:avLst/>
          </a:prstGeom>
          <a:noFill/>
        </p:spPr>
        <p:txBody>
          <a:bodyPr wrap="square" rtlCol="0">
            <a:spAutoFit/>
          </a:bodyPr>
          <a:lstStyle/>
          <a:p>
            <a:pPr algn="ctr" eaLnBrk="0" fontAlgn="base" hangingPunct="0">
              <a:spcBef>
                <a:spcPct val="0"/>
              </a:spcBef>
              <a:spcAft>
                <a:spcPct val="0"/>
              </a:spcAft>
            </a:pPr>
            <a:r>
              <a:rPr lang="en-US" sz="1260" dirty="0">
                <a:solidFill>
                  <a:srgbClr val="FFFFFF"/>
                </a:solidFill>
              </a:rPr>
              <a:t>MANUAL</a:t>
            </a:r>
            <a:br>
              <a:rPr lang="en-US" sz="1260" dirty="0">
                <a:solidFill>
                  <a:srgbClr val="FFFFFF"/>
                </a:solidFill>
              </a:rPr>
            </a:br>
            <a:r>
              <a:rPr lang="en-US" sz="1260" dirty="0">
                <a:solidFill>
                  <a:srgbClr val="FFFFFF"/>
                </a:solidFill>
              </a:rPr>
              <a:t>ENVIRONMENTS</a:t>
            </a:r>
          </a:p>
        </p:txBody>
      </p:sp>
      <p:sp>
        <p:nvSpPr>
          <p:cNvPr id="150" name="Rectangle 149">
            <a:extLst>
              <a:ext uri="{FF2B5EF4-FFF2-40B4-BE49-F238E27FC236}">
                <a16:creationId xmlns:a16="http://schemas.microsoft.com/office/drawing/2014/main" id="{80F82753-76CA-4EF3-A50F-87382A4FF641}"/>
              </a:ext>
            </a:extLst>
          </p:cNvPr>
          <p:cNvSpPr/>
          <p:nvPr/>
        </p:nvSpPr>
        <p:spPr bwMode="auto">
          <a:xfrm>
            <a:off x="6786456" y="2700896"/>
            <a:ext cx="1829839" cy="152400"/>
          </a:xfrm>
          <a:prstGeom prst="rect">
            <a:avLst/>
          </a:prstGeom>
          <a:solidFill>
            <a:srgbClr val="81848A"/>
          </a:solidFill>
          <a:ln w="15875"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fontAlgn="base">
              <a:lnSpc>
                <a:spcPct val="90000"/>
              </a:lnSpc>
              <a:spcBef>
                <a:spcPct val="0"/>
              </a:spcBef>
              <a:spcAft>
                <a:spcPct val="0"/>
              </a:spcAft>
            </a:pPr>
            <a:endParaRPr lang="en-US" sz="2640">
              <a:solidFill>
                <a:srgbClr val="7889FB"/>
              </a:solidFill>
            </a:endParaRPr>
          </a:p>
        </p:txBody>
      </p:sp>
      <p:sp>
        <p:nvSpPr>
          <p:cNvPr id="151" name="TextBox 150">
            <a:extLst>
              <a:ext uri="{FF2B5EF4-FFF2-40B4-BE49-F238E27FC236}">
                <a16:creationId xmlns:a16="http://schemas.microsoft.com/office/drawing/2014/main" id="{EA8BEA17-A5F2-47EB-877E-891A64DC9093}"/>
              </a:ext>
            </a:extLst>
          </p:cNvPr>
          <p:cNvSpPr txBox="1"/>
          <p:nvPr/>
        </p:nvSpPr>
        <p:spPr>
          <a:xfrm>
            <a:off x="6849542" y="2684754"/>
            <a:ext cx="1920240" cy="203133"/>
          </a:xfrm>
          <a:prstGeom prst="rect">
            <a:avLst/>
          </a:prstGeom>
          <a:noFill/>
        </p:spPr>
        <p:txBody>
          <a:bodyPr wrap="square" rtlCol="0">
            <a:spAutoFit/>
          </a:bodyPr>
          <a:lstStyle/>
          <a:p>
            <a:pPr eaLnBrk="0" fontAlgn="base" hangingPunct="0">
              <a:spcBef>
                <a:spcPct val="0"/>
              </a:spcBef>
              <a:spcAft>
                <a:spcPct val="0"/>
              </a:spcAft>
            </a:pPr>
            <a:r>
              <a:rPr lang="en-US" sz="720" b="1" dirty="0">
                <a:solidFill>
                  <a:srgbClr val="FFFFFF"/>
                </a:solidFill>
              </a:rPr>
              <a:t>INCONSISTANT RELEASE PROCESS</a:t>
            </a:r>
          </a:p>
        </p:txBody>
      </p:sp>
      <p:sp>
        <p:nvSpPr>
          <p:cNvPr id="152" name="TextBox 151">
            <a:extLst>
              <a:ext uri="{FF2B5EF4-FFF2-40B4-BE49-F238E27FC236}">
                <a16:creationId xmlns:a16="http://schemas.microsoft.com/office/drawing/2014/main" id="{7BB1568A-2FBD-41AB-8B38-F9C8324E36D3}"/>
              </a:ext>
            </a:extLst>
          </p:cNvPr>
          <p:cNvSpPr txBox="1"/>
          <p:nvPr/>
        </p:nvSpPr>
        <p:spPr>
          <a:xfrm>
            <a:off x="775589" y="5840481"/>
            <a:ext cx="1042273" cy="387798"/>
          </a:xfrm>
          <a:prstGeom prst="rect">
            <a:avLst/>
          </a:prstGeom>
          <a:noFill/>
        </p:spPr>
        <p:txBody>
          <a:bodyPr wrap="square" rtlCol="0">
            <a:spAutoFit/>
          </a:bodyPr>
          <a:lstStyle/>
          <a:p>
            <a:pPr algn="ctr" eaLnBrk="0" fontAlgn="base" hangingPunct="0">
              <a:spcBef>
                <a:spcPct val="0"/>
              </a:spcBef>
              <a:spcAft>
                <a:spcPct val="0"/>
              </a:spcAft>
            </a:pPr>
            <a:r>
              <a:rPr lang="en-US" sz="960" dirty="0">
                <a:solidFill>
                  <a:srgbClr val="FFFFFF"/>
                </a:solidFill>
              </a:rPr>
              <a:t>INTEGRATED</a:t>
            </a:r>
            <a:br>
              <a:rPr lang="en-US" sz="960" dirty="0">
                <a:solidFill>
                  <a:srgbClr val="FFFFFF"/>
                </a:solidFill>
              </a:rPr>
            </a:br>
            <a:r>
              <a:rPr lang="en-US" sz="960" dirty="0">
                <a:solidFill>
                  <a:srgbClr val="FFFFFF"/>
                </a:solidFill>
              </a:rPr>
              <a:t>PERSPECTIVE</a:t>
            </a:r>
            <a:endParaRPr lang="en-US" sz="960" dirty="0">
              <a:solidFill>
                <a:srgbClr val="7889FB"/>
              </a:solidFill>
            </a:endParaRPr>
          </a:p>
        </p:txBody>
      </p:sp>
      <p:sp>
        <p:nvSpPr>
          <p:cNvPr id="153" name="Rectangle 152">
            <a:extLst>
              <a:ext uri="{FF2B5EF4-FFF2-40B4-BE49-F238E27FC236}">
                <a16:creationId xmlns:a16="http://schemas.microsoft.com/office/drawing/2014/main" id="{3D18BC32-5099-49B9-BBE0-46801C66289A}"/>
              </a:ext>
            </a:extLst>
          </p:cNvPr>
          <p:cNvSpPr/>
          <p:nvPr/>
        </p:nvSpPr>
        <p:spPr bwMode="auto">
          <a:xfrm>
            <a:off x="3883471" y="4403290"/>
            <a:ext cx="2852609" cy="251902"/>
          </a:xfrm>
          <a:prstGeom prst="rect">
            <a:avLst/>
          </a:prstGeom>
          <a:solidFill>
            <a:srgbClr val="1658A5"/>
          </a:solidFill>
          <a:ln w="9525"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algn="ctr" fontAlgn="base">
              <a:lnSpc>
                <a:spcPct val="90000"/>
              </a:lnSpc>
              <a:spcBef>
                <a:spcPct val="0"/>
              </a:spcBef>
              <a:spcAft>
                <a:spcPct val="0"/>
              </a:spcAft>
            </a:pPr>
            <a:endParaRPr lang="en-US" sz="1680" dirty="0">
              <a:solidFill>
                <a:srgbClr val="FFFFFF"/>
              </a:solidFill>
            </a:endParaRPr>
          </a:p>
        </p:txBody>
      </p:sp>
      <p:sp>
        <p:nvSpPr>
          <p:cNvPr id="154" name="Right Arrow 106">
            <a:extLst>
              <a:ext uri="{FF2B5EF4-FFF2-40B4-BE49-F238E27FC236}">
                <a16:creationId xmlns:a16="http://schemas.microsoft.com/office/drawing/2014/main" id="{06AD7D83-C0F2-4B5D-990C-7D779E353DFE}"/>
              </a:ext>
            </a:extLst>
          </p:cNvPr>
          <p:cNvSpPr/>
          <p:nvPr/>
        </p:nvSpPr>
        <p:spPr bwMode="auto">
          <a:xfrm>
            <a:off x="3810000" y="3969391"/>
            <a:ext cx="1463040" cy="152400"/>
          </a:xfrm>
          <a:prstGeom prst="rightArrow">
            <a:avLst/>
          </a:prstGeom>
          <a:solidFill>
            <a:srgbClr val="1658A5"/>
          </a:solidFill>
          <a:ln w="9525"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fontAlgn="base">
              <a:lnSpc>
                <a:spcPct val="90000"/>
              </a:lnSpc>
              <a:spcBef>
                <a:spcPct val="0"/>
              </a:spcBef>
              <a:spcAft>
                <a:spcPct val="0"/>
              </a:spcAft>
            </a:pPr>
            <a:endParaRPr lang="en-US" sz="2640">
              <a:solidFill>
                <a:srgbClr val="7889FB"/>
              </a:solidFill>
            </a:endParaRPr>
          </a:p>
        </p:txBody>
      </p:sp>
      <p:sp>
        <p:nvSpPr>
          <p:cNvPr id="155" name="Right Arrow 107">
            <a:extLst>
              <a:ext uri="{FF2B5EF4-FFF2-40B4-BE49-F238E27FC236}">
                <a16:creationId xmlns:a16="http://schemas.microsoft.com/office/drawing/2014/main" id="{E61C1FE5-5E38-4E41-B79C-0CF99F96B0E2}"/>
              </a:ext>
            </a:extLst>
          </p:cNvPr>
          <p:cNvSpPr/>
          <p:nvPr/>
        </p:nvSpPr>
        <p:spPr bwMode="auto">
          <a:xfrm>
            <a:off x="6918960" y="3969391"/>
            <a:ext cx="1645920" cy="152400"/>
          </a:xfrm>
          <a:prstGeom prst="rightArrow">
            <a:avLst/>
          </a:prstGeom>
          <a:solidFill>
            <a:srgbClr val="1658A5"/>
          </a:solidFill>
          <a:ln w="9525"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fontAlgn="base">
              <a:lnSpc>
                <a:spcPct val="90000"/>
              </a:lnSpc>
              <a:spcBef>
                <a:spcPct val="0"/>
              </a:spcBef>
              <a:spcAft>
                <a:spcPct val="0"/>
              </a:spcAft>
            </a:pPr>
            <a:endParaRPr lang="en-US" sz="2640">
              <a:solidFill>
                <a:srgbClr val="7889FB"/>
              </a:solidFill>
            </a:endParaRPr>
          </a:p>
        </p:txBody>
      </p:sp>
      <p:sp>
        <p:nvSpPr>
          <p:cNvPr id="156" name="Rectangle 155">
            <a:extLst>
              <a:ext uri="{FF2B5EF4-FFF2-40B4-BE49-F238E27FC236}">
                <a16:creationId xmlns:a16="http://schemas.microsoft.com/office/drawing/2014/main" id="{34B20729-105A-4654-BEAC-310DA366E4FF}"/>
              </a:ext>
            </a:extLst>
          </p:cNvPr>
          <p:cNvSpPr/>
          <p:nvPr/>
        </p:nvSpPr>
        <p:spPr bwMode="auto">
          <a:xfrm>
            <a:off x="6786456" y="4430624"/>
            <a:ext cx="1829839" cy="152400"/>
          </a:xfrm>
          <a:prstGeom prst="rect">
            <a:avLst/>
          </a:prstGeom>
          <a:solidFill>
            <a:srgbClr val="1658A5"/>
          </a:solidFill>
          <a:ln w="15875"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fontAlgn="base">
              <a:lnSpc>
                <a:spcPct val="90000"/>
              </a:lnSpc>
              <a:spcBef>
                <a:spcPct val="0"/>
              </a:spcBef>
              <a:spcAft>
                <a:spcPct val="0"/>
              </a:spcAft>
            </a:pPr>
            <a:endParaRPr lang="en-US" sz="2640">
              <a:solidFill>
                <a:srgbClr val="7889FB"/>
              </a:solidFill>
            </a:endParaRPr>
          </a:p>
        </p:txBody>
      </p:sp>
      <p:sp>
        <p:nvSpPr>
          <p:cNvPr id="157" name="TextBox 156">
            <a:extLst>
              <a:ext uri="{FF2B5EF4-FFF2-40B4-BE49-F238E27FC236}">
                <a16:creationId xmlns:a16="http://schemas.microsoft.com/office/drawing/2014/main" id="{6DB73EB8-57BC-4AD5-98EE-56048AE67D25}"/>
              </a:ext>
            </a:extLst>
          </p:cNvPr>
          <p:cNvSpPr txBox="1"/>
          <p:nvPr/>
        </p:nvSpPr>
        <p:spPr>
          <a:xfrm>
            <a:off x="6824238" y="4393489"/>
            <a:ext cx="1828800" cy="240066"/>
          </a:xfrm>
          <a:prstGeom prst="rect">
            <a:avLst/>
          </a:prstGeom>
          <a:noFill/>
        </p:spPr>
        <p:txBody>
          <a:bodyPr wrap="square" rtlCol="0">
            <a:spAutoFit/>
          </a:bodyPr>
          <a:lstStyle/>
          <a:p>
            <a:pPr algn="ctr" eaLnBrk="0" fontAlgn="base" hangingPunct="0">
              <a:spcBef>
                <a:spcPct val="0"/>
              </a:spcBef>
              <a:spcAft>
                <a:spcPct val="0"/>
              </a:spcAft>
            </a:pPr>
            <a:r>
              <a:rPr lang="en-US" sz="960" b="1" dirty="0">
                <a:solidFill>
                  <a:srgbClr val="FFFFFF"/>
                </a:solidFill>
              </a:rPr>
              <a:t>4-2-1 RELEASE PROCESS</a:t>
            </a:r>
          </a:p>
        </p:txBody>
      </p:sp>
      <p:sp>
        <p:nvSpPr>
          <p:cNvPr id="158" name="Isosceles Triangle 157">
            <a:extLst>
              <a:ext uri="{FF2B5EF4-FFF2-40B4-BE49-F238E27FC236}">
                <a16:creationId xmlns:a16="http://schemas.microsoft.com/office/drawing/2014/main" id="{38C690F3-F813-4325-8DB5-A560F604D537}"/>
              </a:ext>
            </a:extLst>
          </p:cNvPr>
          <p:cNvSpPr/>
          <p:nvPr/>
        </p:nvSpPr>
        <p:spPr bwMode="auto">
          <a:xfrm>
            <a:off x="6828277" y="4471994"/>
            <a:ext cx="91440" cy="76200"/>
          </a:xfrm>
          <a:prstGeom prst="triangle">
            <a:avLst/>
          </a:prstGeom>
          <a:solidFill>
            <a:schemeClr val="bg1"/>
          </a:solidFill>
          <a:ln w="9525"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fontAlgn="base">
              <a:lnSpc>
                <a:spcPct val="90000"/>
              </a:lnSpc>
              <a:spcBef>
                <a:spcPct val="0"/>
              </a:spcBef>
              <a:spcAft>
                <a:spcPct val="0"/>
              </a:spcAft>
            </a:pPr>
            <a:endParaRPr lang="en-US" sz="2640">
              <a:solidFill>
                <a:srgbClr val="7889FB"/>
              </a:solidFill>
            </a:endParaRPr>
          </a:p>
        </p:txBody>
      </p:sp>
      <p:sp>
        <p:nvSpPr>
          <p:cNvPr id="159" name="Isosceles Triangle 158">
            <a:extLst>
              <a:ext uri="{FF2B5EF4-FFF2-40B4-BE49-F238E27FC236}">
                <a16:creationId xmlns:a16="http://schemas.microsoft.com/office/drawing/2014/main" id="{E0522092-9D40-4E6A-BFEA-FF27B1AA9D88}"/>
              </a:ext>
            </a:extLst>
          </p:cNvPr>
          <p:cNvSpPr/>
          <p:nvPr/>
        </p:nvSpPr>
        <p:spPr bwMode="auto">
          <a:xfrm>
            <a:off x="6828277" y="2738377"/>
            <a:ext cx="91440" cy="76200"/>
          </a:xfrm>
          <a:prstGeom prst="triangle">
            <a:avLst/>
          </a:prstGeom>
          <a:solidFill>
            <a:schemeClr val="bg1"/>
          </a:solidFill>
          <a:ln w="9525"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fontAlgn="base">
              <a:lnSpc>
                <a:spcPct val="90000"/>
              </a:lnSpc>
              <a:spcBef>
                <a:spcPct val="0"/>
              </a:spcBef>
              <a:spcAft>
                <a:spcPct val="0"/>
              </a:spcAft>
            </a:pPr>
            <a:endParaRPr lang="en-US" sz="2640">
              <a:solidFill>
                <a:srgbClr val="7889FB"/>
              </a:solidFill>
            </a:endParaRPr>
          </a:p>
        </p:txBody>
      </p:sp>
      <p:sp>
        <p:nvSpPr>
          <p:cNvPr id="160" name="Rectangle 159">
            <a:extLst>
              <a:ext uri="{FF2B5EF4-FFF2-40B4-BE49-F238E27FC236}">
                <a16:creationId xmlns:a16="http://schemas.microsoft.com/office/drawing/2014/main" id="{14B9422B-25AF-47E9-8E05-502E844E2906}"/>
              </a:ext>
            </a:extLst>
          </p:cNvPr>
          <p:cNvSpPr/>
          <p:nvPr/>
        </p:nvSpPr>
        <p:spPr bwMode="auto">
          <a:xfrm>
            <a:off x="6995729" y="3277481"/>
            <a:ext cx="1554480" cy="425090"/>
          </a:xfrm>
          <a:prstGeom prst="rect">
            <a:avLst/>
          </a:prstGeom>
          <a:solidFill>
            <a:srgbClr val="1658A5"/>
          </a:solidFill>
          <a:ln w="9525"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algn="ctr" fontAlgn="base">
              <a:lnSpc>
                <a:spcPct val="90000"/>
              </a:lnSpc>
              <a:spcBef>
                <a:spcPct val="0"/>
              </a:spcBef>
              <a:spcAft>
                <a:spcPct val="0"/>
              </a:spcAft>
            </a:pPr>
            <a:endParaRPr lang="en-US" sz="1680" dirty="0">
              <a:solidFill>
                <a:srgbClr val="FFFFFF"/>
              </a:solidFill>
            </a:endParaRPr>
          </a:p>
        </p:txBody>
      </p:sp>
      <p:sp>
        <p:nvSpPr>
          <p:cNvPr id="161" name="TextBox 160">
            <a:extLst>
              <a:ext uri="{FF2B5EF4-FFF2-40B4-BE49-F238E27FC236}">
                <a16:creationId xmlns:a16="http://schemas.microsoft.com/office/drawing/2014/main" id="{7BF0862E-519C-42BB-A113-A5723E2F2C13}"/>
              </a:ext>
            </a:extLst>
          </p:cNvPr>
          <p:cNvSpPr txBox="1"/>
          <p:nvPr/>
        </p:nvSpPr>
        <p:spPr>
          <a:xfrm>
            <a:off x="6995729" y="3325033"/>
            <a:ext cx="1554480" cy="387798"/>
          </a:xfrm>
          <a:prstGeom prst="rect">
            <a:avLst/>
          </a:prstGeom>
          <a:noFill/>
        </p:spPr>
        <p:txBody>
          <a:bodyPr wrap="square" rtlCol="0">
            <a:spAutoFit/>
          </a:bodyPr>
          <a:lstStyle/>
          <a:p>
            <a:pPr algn="ctr" eaLnBrk="0" fontAlgn="base" hangingPunct="0">
              <a:spcBef>
                <a:spcPct val="0"/>
              </a:spcBef>
              <a:spcAft>
                <a:spcPct val="0"/>
              </a:spcAft>
            </a:pPr>
            <a:r>
              <a:rPr lang="en-US" sz="960" dirty="0">
                <a:solidFill>
                  <a:srgbClr val="FFFFFF"/>
                </a:solidFill>
              </a:rPr>
              <a:t>DEV ENVIRONMENT PROVISIONING</a:t>
            </a:r>
          </a:p>
        </p:txBody>
      </p:sp>
      <p:sp>
        <p:nvSpPr>
          <p:cNvPr id="162" name="Rectangle 161">
            <a:extLst>
              <a:ext uri="{FF2B5EF4-FFF2-40B4-BE49-F238E27FC236}">
                <a16:creationId xmlns:a16="http://schemas.microsoft.com/office/drawing/2014/main" id="{3D427E08-E035-4436-9BFF-01437232EE2A}"/>
              </a:ext>
            </a:extLst>
          </p:cNvPr>
          <p:cNvSpPr/>
          <p:nvPr/>
        </p:nvSpPr>
        <p:spPr bwMode="auto">
          <a:xfrm>
            <a:off x="9185802" y="1683391"/>
            <a:ext cx="1737360" cy="685800"/>
          </a:xfrm>
          <a:prstGeom prst="rect">
            <a:avLst/>
          </a:prstGeom>
          <a:solidFill>
            <a:srgbClr val="81848A"/>
          </a:solidFill>
          <a:ln w="9525"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algn="ctr" fontAlgn="base">
              <a:lnSpc>
                <a:spcPct val="90000"/>
              </a:lnSpc>
              <a:spcBef>
                <a:spcPct val="0"/>
              </a:spcBef>
              <a:spcAft>
                <a:spcPct val="0"/>
              </a:spcAft>
            </a:pPr>
            <a:endParaRPr lang="en-US" sz="1680" dirty="0">
              <a:solidFill>
                <a:srgbClr val="FFFFFF"/>
              </a:solidFill>
            </a:endParaRPr>
          </a:p>
        </p:txBody>
      </p:sp>
      <p:sp>
        <p:nvSpPr>
          <p:cNvPr id="163" name="TextBox 162">
            <a:extLst>
              <a:ext uri="{FF2B5EF4-FFF2-40B4-BE49-F238E27FC236}">
                <a16:creationId xmlns:a16="http://schemas.microsoft.com/office/drawing/2014/main" id="{1E6C1A1A-5AF8-43C1-AAE6-E92517C6A812}"/>
              </a:ext>
            </a:extLst>
          </p:cNvPr>
          <p:cNvSpPr txBox="1"/>
          <p:nvPr/>
        </p:nvSpPr>
        <p:spPr>
          <a:xfrm>
            <a:off x="9335927" y="1762320"/>
            <a:ext cx="1420581" cy="557525"/>
          </a:xfrm>
          <a:prstGeom prst="rect">
            <a:avLst/>
          </a:prstGeom>
          <a:noFill/>
        </p:spPr>
        <p:txBody>
          <a:bodyPr wrap="square" rtlCol="0">
            <a:spAutoFit/>
          </a:bodyPr>
          <a:lstStyle/>
          <a:p>
            <a:pPr algn="ctr" eaLnBrk="0" fontAlgn="base" hangingPunct="0">
              <a:lnSpc>
                <a:spcPct val="120000"/>
              </a:lnSpc>
              <a:spcBef>
                <a:spcPct val="0"/>
              </a:spcBef>
              <a:spcAft>
                <a:spcPct val="0"/>
              </a:spcAft>
            </a:pPr>
            <a:r>
              <a:rPr lang="en-US" sz="1320" b="1" dirty="0">
                <a:solidFill>
                  <a:srgbClr val="FFFFFF"/>
                </a:solidFill>
              </a:rPr>
              <a:t>PHYSICAL HW </a:t>
            </a:r>
            <a:br>
              <a:rPr lang="en-US" sz="1320" b="1" dirty="0">
                <a:solidFill>
                  <a:srgbClr val="FFFFFF"/>
                </a:solidFill>
              </a:rPr>
            </a:br>
            <a:r>
              <a:rPr lang="en-US" sz="1320" b="1" dirty="0">
                <a:solidFill>
                  <a:srgbClr val="FFFFFF"/>
                </a:solidFill>
              </a:rPr>
              <a:t>PROVISIONING</a:t>
            </a:r>
          </a:p>
        </p:txBody>
      </p:sp>
      <p:sp>
        <p:nvSpPr>
          <p:cNvPr id="164" name="Right Arrow 124">
            <a:extLst>
              <a:ext uri="{FF2B5EF4-FFF2-40B4-BE49-F238E27FC236}">
                <a16:creationId xmlns:a16="http://schemas.microsoft.com/office/drawing/2014/main" id="{D2FF7697-CD8B-465F-9288-606F03BBC8E5}"/>
              </a:ext>
            </a:extLst>
          </p:cNvPr>
          <p:cNvSpPr/>
          <p:nvPr/>
        </p:nvSpPr>
        <p:spPr bwMode="auto">
          <a:xfrm>
            <a:off x="1924962" y="1628183"/>
            <a:ext cx="1563624" cy="762000"/>
          </a:xfrm>
          <a:prstGeom prst="rightArrow">
            <a:avLst/>
          </a:prstGeom>
          <a:solidFill>
            <a:srgbClr val="81848A"/>
          </a:solidFill>
          <a:ln w="9525"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fontAlgn="base">
              <a:lnSpc>
                <a:spcPct val="90000"/>
              </a:lnSpc>
              <a:spcBef>
                <a:spcPct val="0"/>
              </a:spcBef>
              <a:spcAft>
                <a:spcPct val="0"/>
              </a:spcAft>
            </a:pPr>
            <a:endParaRPr lang="en-US" sz="2640">
              <a:solidFill>
                <a:srgbClr val="7889FB"/>
              </a:solidFill>
            </a:endParaRPr>
          </a:p>
        </p:txBody>
      </p:sp>
      <p:sp>
        <p:nvSpPr>
          <p:cNvPr id="165" name="TextBox 164">
            <a:extLst>
              <a:ext uri="{FF2B5EF4-FFF2-40B4-BE49-F238E27FC236}">
                <a16:creationId xmlns:a16="http://schemas.microsoft.com/office/drawing/2014/main" id="{F6635A3E-368A-4CD9-92E6-398487F93BF4}"/>
              </a:ext>
            </a:extLst>
          </p:cNvPr>
          <p:cNvSpPr txBox="1"/>
          <p:nvPr/>
        </p:nvSpPr>
        <p:spPr>
          <a:xfrm>
            <a:off x="1929682" y="1799760"/>
            <a:ext cx="1128835" cy="690574"/>
          </a:xfrm>
          <a:prstGeom prst="rect">
            <a:avLst/>
          </a:prstGeom>
          <a:noFill/>
        </p:spPr>
        <p:txBody>
          <a:bodyPr wrap="square" rtlCol="0">
            <a:spAutoFit/>
          </a:bodyPr>
          <a:lstStyle/>
          <a:p>
            <a:pPr algn="ctr" eaLnBrk="0" fontAlgn="base" hangingPunct="0">
              <a:lnSpc>
                <a:spcPct val="90000"/>
              </a:lnSpc>
              <a:spcBef>
                <a:spcPct val="0"/>
              </a:spcBef>
              <a:spcAft>
                <a:spcPct val="0"/>
              </a:spcAft>
            </a:pPr>
            <a:r>
              <a:rPr lang="en-US" sz="1440" dirty="0">
                <a:solidFill>
                  <a:srgbClr val="FFFFFF"/>
                </a:solidFill>
              </a:rPr>
              <a:t>PROJECT </a:t>
            </a:r>
            <a:br>
              <a:rPr lang="en-US" sz="1440" dirty="0">
                <a:solidFill>
                  <a:srgbClr val="FFFFFF"/>
                </a:solidFill>
              </a:rPr>
            </a:br>
            <a:r>
              <a:rPr lang="en-US" sz="1440" dirty="0">
                <a:solidFill>
                  <a:srgbClr val="FFFFFF"/>
                </a:solidFill>
              </a:rPr>
              <a:t>PLANNING</a:t>
            </a:r>
          </a:p>
          <a:p>
            <a:pPr algn="ctr" eaLnBrk="0" fontAlgn="base" hangingPunct="0">
              <a:lnSpc>
                <a:spcPct val="90000"/>
              </a:lnSpc>
              <a:spcBef>
                <a:spcPct val="0"/>
              </a:spcBef>
              <a:spcAft>
                <a:spcPct val="0"/>
              </a:spcAft>
            </a:pPr>
            <a:endParaRPr lang="en-US" sz="1440" dirty="0">
              <a:solidFill>
                <a:srgbClr val="7889FB"/>
              </a:solidFill>
            </a:endParaRPr>
          </a:p>
        </p:txBody>
      </p:sp>
      <p:sp>
        <p:nvSpPr>
          <p:cNvPr id="166" name="Right Arrow 126">
            <a:extLst>
              <a:ext uri="{FF2B5EF4-FFF2-40B4-BE49-F238E27FC236}">
                <a16:creationId xmlns:a16="http://schemas.microsoft.com/office/drawing/2014/main" id="{8E6092E9-C3F4-428E-B677-67763786AE55}"/>
              </a:ext>
            </a:extLst>
          </p:cNvPr>
          <p:cNvSpPr/>
          <p:nvPr/>
        </p:nvSpPr>
        <p:spPr bwMode="auto">
          <a:xfrm>
            <a:off x="1924962" y="3546407"/>
            <a:ext cx="1563624" cy="762000"/>
          </a:xfrm>
          <a:prstGeom prst="rightArrow">
            <a:avLst/>
          </a:prstGeom>
          <a:solidFill>
            <a:srgbClr val="1658A5"/>
          </a:solidFill>
          <a:ln w="9525"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fontAlgn="base">
              <a:lnSpc>
                <a:spcPct val="90000"/>
              </a:lnSpc>
              <a:spcBef>
                <a:spcPct val="0"/>
              </a:spcBef>
              <a:spcAft>
                <a:spcPct val="0"/>
              </a:spcAft>
            </a:pPr>
            <a:endParaRPr lang="en-US" sz="2640">
              <a:solidFill>
                <a:srgbClr val="7889FB"/>
              </a:solidFill>
            </a:endParaRPr>
          </a:p>
        </p:txBody>
      </p:sp>
      <p:sp>
        <p:nvSpPr>
          <p:cNvPr id="167" name="TextBox 166">
            <a:extLst>
              <a:ext uri="{FF2B5EF4-FFF2-40B4-BE49-F238E27FC236}">
                <a16:creationId xmlns:a16="http://schemas.microsoft.com/office/drawing/2014/main" id="{A96182EB-1D28-49B9-AC81-DD5DEDEE61CD}"/>
              </a:ext>
            </a:extLst>
          </p:cNvPr>
          <p:cNvSpPr txBox="1"/>
          <p:nvPr/>
        </p:nvSpPr>
        <p:spPr>
          <a:xfrm>
            <a:off x="1848696" y="3738063"/>
            <a:ext cx="1554480" cy="424732"/>
          </a:xfrm>
          <a:prstGeom prst="rect">
            <a:avLst/>
          </a:prstGeom>
          <a:noFill/>
        </p:spPr>
        <p:txBody>
          <a:bodyPr wrap="square" rtlCol="0">
            <a:spAutoFit/>
          </a:bodyPr>
          <a:lstStyle/>
          <a:p>
            <a:pPr algn="ctr" eaLnBrk="0" fontAlgn="base" hangingPunct="0">
              <a:spcBef>
                <a:spcPct val="0"/>
              </a:spcBef>
              <a:spcAft>
                <a:spcPct val="0"/>
              </a:spcAft>
            </a:pPr>
            <a:r>
              <a:rPr lang="en-US" sz="1080" dirty="0">
                <a:solidFill>
                  <a:srgbClr val="FFFFFF"/>
                </a:solidFill>
              </a:rPr>
              <a:t>INDIVIDUAL BSA PORTFOLIO PLANS</a:t>
            </a:r>
          </a:p>
        </p:txBody>
      </p:sp>
      <p:sp>
        <p:nvSpPr>
          <p:cNvPr id="168" name="Right Arrow 127">
            <a:extLst>
              <a:ext uri="{FF2B5EF4-FFF2-40B4-BE49-F238E27FC236}">
                <a16:creationId xmlns:a16="http://schemas.microsoft.com/office/drawing/2014/main" id="{E182F5AC-C705-4AC2-A36F-29D1BF7FD491}"/>
              </a:ext>
            </a:extLst>
          </p:cNvPr>
          <p:cNvSpPr/>
          <p:nvPr/>
        </p:nvSpPr>
        <p:spPr bwMode="auto">
          <a:xfrm>
            <a:off x="1924962" y="5622071"/>
            <a:ext cx="1563624" cy="762000"/>
          </a:xfrm>
          <a:prstGeom prst="rightArrow">
            <a:avLst/>
          </a:prstGeom>
          <a:solidFill>
            <a:srgbClr val="77B021"/>
          </a:solidFill>
          <a:ln w="9525"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fontAlgn="base">
              <a:lnSpc>
                <a:spcPct val="90000"/>
              </a:lnSpc>
              <a:spcBef>
                <a:spcPct val="0"/>
              </a:spcBef>
              <a:spcAft>
                <a:spcPct val="0"/>
              </a:spcAft>
            </a:pPr>
            <a:endParaRPr lang="en-US" sz="2640">
              <a:solidFill>
                <a:srgbClr val="7889FB"/>
              </a:solidFill>
            </a:endParaRPr>
          </a:p>
        </p:txBody>
      </p:sp>
      <p:sp>
        <p:nvSpPr>
          <p:cNvPr id="169" name="TextBox 168">
            <a:extLst>
              <a:ext uri="{FF2B5EF4-FFF2-40B4-BE49-F238E27FC236}">
                <a16:creationId xmlns:a16="http://schemas.microsoft.com/office/drawing/2014/main" id="{078324ED-2E40-49D8-8D9D-2CD93EE360B9}"/>
              </a:ext>
            </a:extLst>
          </p:cNvPr>
          <p:cNvSpPr txBox="1"/>
          <p:nvPr/>
        </p:nvSpPr>
        <p:spPr>
          <a:xfrm>
            <a:off x="1990234" y="5801250"/>
            <a:ext cx="1360372" cy="491160"/>
          </a:xfrm>
          <a:prstGeom prst="rect">
            <a:avLst/>
          </a:prstGeom>
          <a:noFill/>
        </p:spPr>
        <p:txBody>
          <a:bodyPr wrap="square" rtlCol="0">
            <a:spAutoFit/>
          </a:bodyPr>
          <a:lstStyle/>
          <a:p>
            <a:pPr algn="ctr" eaLnBrk="0" fontAlgn="base" hangingPunct="0">
              <a:lnSpc>
                <a:spcPct val="90000"/>
              </a:lnSpc>
              <a:spcBef>
                <a:spcPct val="0"/>
              </a:spcBef>
              <a:spcAft>
                <a:spcPct val="0"/>
              </a:spcAft>
            </a:pPr>
            <a:r>
              <a:rPr lang="en-US" sz="1440" dirty="0">
                <a:solidFill>
                  <a:srgbClr val="FFFFFF"/>
                </a:solidFill>
              </a:rPr>
              <a:t>INTEGRATED</a:t>
            </a:r>
            <a:br>
              <a:rPr lang="en-US" sz="1440" dirty="0">
                <a:solidFill>
                  <a:srgbClr val="FFFFFF"/>
                </a:solidFill>
              </a:rPr>
            </a:br>
            <a:r>
              <a:rPr lang="en-US" sz="1440" dirty="0">
                <a:solidFill>
                  <a:srgbClr val="FFFFFF"/>
                </a:solidFill>
              </a:rPr>
              <a:t>PLANS</a:t>
            </a:r>
            <a:endParaRPr lang="en-US" sz="1440" dirty="0">
              <a:solidFill>
                <a:srgbClr val="7889FB"/>
              </a:solidFill>
            </a:endParaRPr>
          </a:p>
        </p:txBody>
      </p:sp>
      <p:sp>
        <p:nvSpPr>
          <p:cNvPr id="170" name="Rectangle 169">
            <a:extLst>
              <a:ext uri="{FF2B5EF4-FFF2-40B4-BE49-F238E27FC236}">
                <a16:creationId xmlns:a16="http://schemas.microsoft.com/office/drawing/2014/main" id="{E9CE712E-9E94-4986-9F6F-76D9BD9D6E2D}"/>
              </a:ext>
            </a:extLst>
          </p:cNvPr>
          <p:cNvSpPr/>
          <p:nvPr/>
        </p:nvSpPr>
        <p:spPr bwMode="auto">
          <a:xfrm>
            <a:off x="3616159" y="5112391"/>
            <a:ext cx="5175462" cy="1676400"/>
          </a:xfrm>
          <a:prstGeom prst="rect">
            <a:avLst/>
          </a:prstGeom>
          <a:solidFill>
            <a:srgbClr val="77B021">
              <a:alpha val="13000"/>
            </a:srgbClr>
          </a:solidFill>
          <a:ln w="9525"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algn="ctr" fontAlgn="base">
              <a:lnSpc>
                <a:spcPct val="90000"/>
              </a:lnSpc>
              <a:spcBef>
                <a:spcPct val="0"/>
              </a:spcBef>
              <a:spcAft>
                <a:spcPct val="0"/>
              </a:spcAft>
            </a:pPr>
            <a:endParaRPr lang="en-US" sz="1920" dirty="0">
              <a:solidFill>
                <a:srgbClr val="FFFFFF"/>
              </a:solidFill>
            </a:endParaRPr>
          </a:p>
        </p:txBody>
      </p:sp>
      <p:sp>
        <p:nvSpPr>
          <p:cNvPr id="171" name="TextBox 170">
            <a:extLst>
              <a:ext uri="{FF2B5EF4-FFF2-40B4-BE49-F238E27FC236}">
                <a16:creationId xmlns:a16="http://schemas.microsoft.com/office/drawing/2014/main" id="{0B940BF9-81E7-45BC-9BEA-1C255F99C06D}"/>
              </a:ext>
            </a:extLst>
          </p:cNvPr>
          <p:cNvSpPr txBox="1"/>
          <p:nvPr/>
        </p:nvSpPr>
        <p:spPr>
          <a:xfrm>
            <a:off x="3901440" y="4410529"/>
            <a:ext cx="2834640" cy="258532"/>
          </a:xfrm>
          <a:prstGeom prst="rect">
            <a:avLst/>
          </a:prstGeom>
          <a:noFill/>
        </p:spPr>
        <p:txBody>
          <a:bodyPr wrap="square" rtlCol="0">
            <a:spAutoFit/>
          </a:bodyPr>
          <a:lstStyle/>
          <a:p>
            <a:pPr algn="ctr" eaLnBrk="0" fontAlgn="base" hangingPunct="0">
              <a:spcBef>
                <a:spcPct val="0"/>
              </a:spcBef>
              <a:spcAft>
                <a:spcPct val="0"/>
              </a:spcAft>
            </a:pPr>
            <a:r>
              <a:rPr lang="en-US" sz="1080" dirty="0">
                <a:solidFill>
                  <a:srgbClr val="FFFFFF"/>
                </a:solidFill>
              </a:rPr>
              <a:t>WATER -------- SCRUM -------- FALL</a:t>
            </a:r>
          </a:p>
        </p:txBody>
      </p:sp>
      <p:sp>
        <p:nvSpPr>
          <p:cNvPr id="172" name="Rectangle 171">
            <a:extLst>
              <a:ext uri="{FF2B5EF4-FFF2-40B4-BE49-F238E27FC236}">
                <a16:creationId xmlns:a16="http://schemas.microsoft.com/office/drawing/2014/main" id="{017B5175-0658-46CA-8900-576B82BC6737}"/>
              </a:ext>
            </a:extLst>
          </p:cNvPr>
          <p:cNvSpPr/>
          <p:nvPr/>
        </p:nvSpPr>
        <p:spPr bwMode="auto">
          <a:xfrm>
            <a:off x="9185802" y="3664591"/>
            <a:ext cx="1737360" cy="685800"/>
          </a:xfrm>
          <a:prstGeom prst="rect">
            <a:avLst/>
          </a:prstGeom>
          <a:solidFill>
            <a:srgbClr val="1658A5"/>
          </a:solidFill>
          <a:ln w="9525"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algn="ctr" fontAlgn="base">
              <a:lnSpc>
                <a:spcPct val="90000"/>
              </a:lnSpc>
              <a:spcBef>
                <a:spcPct val="0"/>
              </a:spcBef>
              <a:spcAft>
                <a:spcPct val="0"/>
              </a:spcAft>
            </a:pPr>
            <a:endParaRPr lang="en-US" sz="1680" dirty="0">
              <a:solidFill>
                <a:srgbClr val="FFFFFF"/>
              </a:solidFill>
            </a:endParaRPr>
          </a:p>
        </p:txBody>
      </p:sp>
      <p:sp>
        <p:nvSpPr>
          <p:cNvPr id="173" name="TextBox 172">
            <a:extLst>
              <a:ext uri="{FF2B5EF4-FFF2-40B4-BE49-F238E27FC236}">
                <a16:creationId xmlns:a16="http://schemas.microsoft.com/office/drawing/2014/main" id="{0CEC5063-F5D0-4E4C-80CB-0DFC5AA557D3}"/>
              </a:ext>
            </a:extLst>
          </p:cNvPr>
          <p:cNvSpPr txBox="1"/>
          <p:nvPr/>
        </p:nvSpPr>
        <p:spPr>
          <a:xfrm>
            <a:off x="9206561" y="3740793"/>
            <a:ext cx="1819006" cy="536365"/>
          </a:xfrm>
          <a:prstGeom prst="rect">
            <a:avLst/>
          </a:prstGeom>
          <a:noFill/>
        </p:spPr>
        <p:txBody>
          <a:bodyPr wrap="square" rtlCol="0">
            <a:spAutoFit/>
          </a:bodyPr>
          <a:lstStyle/>
          <a:p>
            <a:pPr algn="ctr" eaLnBrk="0" fontAlgn="base" hangingPunct="0">
              <a:lnSpc>
                <a:spcPct val="120000"/>
              </a:lnSpc>
              <a:spcBef>
                <a:spcPct val="0"/>
              </a:spcBef>
              <a:spcAft>
                <a:spcPct val="0"/>
              </a:spcAft>
            </a:pPr>
            <a:r>
              <a:rPr lang="en-US" sz="1260" b="1" dirty="0">
                <a:solidFill>
                  <a:srgbClr val="FFFFFF"/>
                </a:solidFill>
              </a:rPr>
              <a:t>INFRASTRUCTURE</a:t>
            </a:r>
          </a:p>
          <a:p>
            <a:pPr algn="ctr" eaLnBrk="0" fontAlgn="base" hangingPunct="0">
              <a:lnSpc>
                <a:spcPct val="120000"/>
              </a:lnSpc>
              <a:spcBef>
                <a:spcPct val="0"/>
              </a:spcBef>
              <a:spcAft>
                <a:spcPct val="0"/>
              </a:spcAft>
            </a:pPr>
            <a:r>
              <a:rPr lang="en-US" sz="1260" b="1" dirty="0">
                <a:solidFill>
                  <a:srgbClr val="FFFFFF"/>
                </a:solidFill>
              </a:rPr>
              <a:t>Automation </a:t>
            </a:r>
          </a:p>
        </p:txBody>
      </p:sp>
      <p:pic>
        <p:nvPicPr>
          <p:cNvPr id="174" name="Picture 173" descr="cycle.png">
            <a:extLst>
              <a:ext uri="{FF2B5EF4-FFF2-40B4-BE49-F238E27FC236}">
                <a16:creationId xmlns:a16="http://schemas.microsoft.com/office/drawing/2014/main" id="{9D0A81D5-9466-496D-98E3-E6C33B64CD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30732" y="3280182"/>
            <a:ext cx="1280160" cy="1090666"/>
          </a:xfrm>
          <a:prstGeom prst="rect">
            <a:avLst/>
          </a:prstGeom>
        </p:spPr>
      </p:pic>
      <p:sp>
        <p:nvSpPr>
          <p:cNvPr id="175" name="TextBox 174">
            <a:extLst>
              <a:ext uri="{FF2B5EF4-FFF2-40B4-BE49-F238E27FC236}">
                <a16:creationId xmlns:a16="http://schemas.microsoft.com/office/drawing/2014/main" id="{CEACD19A-B0CF-4D9F-97FB-3C81B30B58A5}"/>
              </a:ext>
            </a:extLst>
          </p:cNvPr>
          <p:cNvSpPr txBox="1"/>
          <p:nvPr/>
        </p:nvSpPr>
        <p:spPr>
          <a:xfrm>
            <a:off x="5667899" y="3619881"/>
            <a:ext cx="800219" cy="535531"/>
          </a:xfrm>
          <a:prstGeom prst="rect">
            <a:avLst/>
          </a:prstGeom>
          <a:noFill/>
        </p:spPr>
        <p:txBody>
          <a:bodyPr wrap="square" rtlCol="0">
            <a:spAutoFit/>
          </a:bodyPr>
          <a:lstStyle/>
          <a:p>
            <a:pPr algn="ctr" eaLnBrk="0" fontAlgn="base" hangingPunct="0">
              <a:spcBef>
                <a:spcPct val="0"/>
              </a:spcBef>
              <a:spcAft>
                <a:spcPct val="0"/>
              </a:spcAft>
            </a:pPr>
            <a:r>
              <a:rPr lang="en-US" sz="1440" b="1" dirty="0">
                <a:solidFill>
                  <a:srgbClr val="1658A5"/>
                </a:solidFill>
              </a:rPr>
              <a:t>AGILE </a:t>
            </a:r>
            <a:br>
              <a:rPr lang="en-US" sz="1440" b="1" dirty="0">
                <a:solidFill>
                  <a:srgbClr val="1658A5"/>
                </a:solidFill>
              </a:rPr>
            </a:br>
            <a:r>
              <a:rPr lang="en-US" sz="1440" b="1" dirty="0">
                <a:solidFill>
                  <a:srgbClr val="1658A5"/>
                </a:solidFill>
              </a:rPr>
              <a:t>DDT</a:t>
            </a:r>
          </a:p>
        </p:txBody>
      </p:sp>
      <p:sp>
        <p:nvSpPr>
          <p:cNvPr id="176" name="Right Arrow 136">
            <a:extLst>
              <a:ext uri="{FF2B5EF4-FFF2-40B4-BE49-F238E27FC236}">
                <a16:creationId xmlns:a16="http://schemas.microsoft.com/office/drawing/2014/main" id="{87DC0250-9EC5-4BED-8A8A-7B1DA495D63F}"/>
              </a:ext>
            </a:extLst>
          </p:cNvPr>
          <p:cNvSpPr/>
          <p:nvPr/>
        </p:nvSpPr>
        <p:spPr bwMode="auto">
          <a:xfrm>
            <a:off x="3810000" y="5929599"/>
            <a:ext cx="1463040" cy="152400"/>
          </a:xfrm>
          <a:prstGeom prst="rightArrow">
            <a:avLst/>
          </a:prstGeom>
          <a:solidFill>
            <a:srgbClr val="77B021"/>
          </a:solidFill>
          <a:ln w="9525"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fontAlgn="base">
              <a:lnSpc>
                <a:spcPct val="90000"/>
              </a:lnSpc>
              <a:spcBef>
                <a:spcPct val="0"/>
              </a:spcBef>
              <a:spcAft>
                <a:spcPct val="0"/>
              </a:spcAft>
            </a:pPr>
            <a:endParaRPr lang="en-US" sz="2640">
              <a:solidFill>
                <a:srgbClr val="7889FB"/>
              </a:solidFill>
            </a:endParaRPr>
          </a:p>
        </p:txBody>
      </p:sp>
      <p:sp>
        <p:nvSpPr>
          <p:cNvPr id="177" name="Right Arrow 137">
            <a:extLst>
              <a:ext uri="{FF2B5EF4-FFF2-40B4-BE49-F238E27FC236}">
                <a16:creationId xmlns:a16="http://schemas.microsoft.com/office/drawing/2014/main" id="{2036BA16-30CA-4B0A-8CC9-03E1C80A9820}"/>
              </a:ext>
            </a:extLst>
          </p:cNvPr>
          <p:cNvSpPr/>
          <p:nvPr/>
        </p:nvSpPr>
        <p:spPr bwMode="auto">
          <a:xfrm>
            <a:off x="6918960" y="5929599"/>
            <a:ext cx="1645920" cy="152400"/>
          </a:xfrm>
          <a:prstGeom prst="rightArrow">
            <a:avLst/>
          </a:prstGeom>
          <a:solidFill>
            <a:srgbClr val="77B021"/>
          </a:solidFill>
          <a:ln w="9525"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fontAlgn="base">
              <a:lnSpc>
                <a:spcPct val="90000"/>
              </a:lnSpc>
              <a:spcBef>
                <a:spcPct val="0"/>
              </a:spcBef>
              <a:spcAft>
                <a:spcPct val="0"/>
              </a:spcAft>
            </a:pPr>
            <a:endParaRPr lang="en-US" sz="2640">
              <a:solidFill>
                <a:srgbClr val="7889FB"/>
              </a:solidFill>
            </a:endParaRPr>
          </a:p>
        </p:txBody>
      </p:sp>
      <p:sp>
        <p:nvSpPr>
          <p:cNvPr id="178" name="Rectangle 177">
            <a:extLst>
              <a:ext uri="{FF2B5EF4-FFF2-40B4-BE49-F238E27FC236}">
                <a16:creationId xmlns:a16="http://schemas.microsoft.com/office/drawing/2014/main" id="{1AE3D10F-EC2A-455E-9D4D-CEC094205CB2}"/>
              </a:ext>
            </a:extLst>
          </p:cNvPr>
          <p:cNvSpPr/>
          <p:nvPr/>
        </p:nvSpPr>
        <p:spPr bwMode="auto">
          <a:xfrm>
            <a:off x="3810000" y="6390833"/>
            <a:ext cx="4806295" cy="169360"/>
          </a:xfrm>
          <a:prstGeom prst="rect">
            <a:avLst/>
          </a:prstGeom>
          <a:solidFill>
            <a:srgbClr val="77B021"/>
          </a:solidFill>
          <a:ln w="15875"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fontAlgn="base">
              <a:lnSpc>
                <a:spcPct val="90000"/>
              </a:lnSpc>
              <a:spcBef>
                <a:spcPct val="0"/>
              </a:spcBef>
              <a:spcAft>
                <a:spcPct val="0"/>
              </a:spcAft>
            </a:pPr>
            <a:endParaRPr lang="en-US" sz="2640">
              <a:solidFill>
                <a:srgbClr val="7889FB"/>
              </a:solidFill>
            </a:endParaRPr>
          </a:p>
        </p:txBody>
      </p:sp>
      <p:sp>
        <p:nvSpPr>
          <p:cNvPr id="179" name="Isosceles Triangle 178">
            <a:extLst>
              <a:ext uri="{FF2B5EF4-FFF2-40B4-BE49-F238E27FC236}">
                <a16:creationId xmlns:a16="http://schemas.microsoft.com/office/drawing/2014/main" id="{16F35A47-A826-479D-8B0B-43C990BE84F7}"/>
              </a:ext>
            </a:extLst>
          </p:cNvPr>
          <p:cNvSpPr/>
          <p:nvPr/>
        </p:nvSpPr>
        <p:spPr bwMode="auto">
          <a:xfrm>
            <a:off x="5251134" y="6442698"/>
            <a:ext cx="91440" cy="76200"/>
          </a:xfrm>
          <a:prstGeom prst="triangle">
            <a:avLst/>
          </a:prstGeom>
          <a:solidFill>
            <a:schemeClr val="bg1"/>
          </a:solidFill>
          <a:ln w="9525"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fontAlgn="base">
              <a:lnSpc>
                <a:spcPct val="90000"/>
              </a:lnSpc>
              <a:spcBef>
                <a:spcPct val="0"/>
              </a:spcBef>
              <a:spcAft>
                <a:spcPct val="0"/>
              </a:spcAft>
            </a:pPr>
            <a:endParaRPr lang="en-US" sz="2640">
              <a:solidFill>
                <a:srgbClr val="7889FB"/>
              </a:solidFill>
            </a:endParaRPr>
          </a:p>
        </p:txBody>
      </p:sp>
      <p:sp>
        <p:nvSpPr>
          <p:cNvPr id="180" name="Rectangle 179">
            <a:extLst>
              <a:ext uri="{FF2B5EF4-FFF2-40B4-BE49-F238E27FC236}">
                <a16:creationId xmlns:a16="http://schemas.microsoft.com/office/drawing/2014/main" id="{88407C85-02FC-4C6F-ACC1-6239D31EFFC1}"/>
              </a:ext>
            </a:extLst>
          </p:cNvPr>
          <p:cNvSpPr/>
          <p:nvPr/>
        </p:nvSpPr>
        <p:spPr bwMode="auto">
          <a:xfrm>
            <a:off x="6995729" y="5237689"/>
            <a:ext cx="1554480" cy="425090"/>
          </a:xfrm>
          <a:prstGeom prst="rect">
            <a:avLst/>
          </a:prstGeom>
          <a:solidFill>
            <a:srgbClr val="77B021"/>
          </a:solidFill>
          <a:ln w="9525"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algn="ctr" fontAlgn="base">
              <a:lnSpc>
                <a:spcPct val="90000"/>
              </a:lnSpc>
              <a:spcBef>
                <a:spcPct val="0"/>
              </a:spcBef>
              <a:spcAft>
                <a:spcPct val="0"/>
              </a:spcAft>
            </a:pPr>
            <a:endParaRPr lang="en-US" sz="1680" dirty="0">
              <a:solidFill>
                <a:srgbClr val="FFFFFF"/>
              </a:solidFill>
            </a:endParaRPr>
          </a:p>
        </p:txBody>
      </p:sp>
      <p:sp>
        <p:nvSpPr>
          <p:cNvPr id="181" name="TextBox 180">
            <a:extLst>
              <a:ext uri="{FF2B5EF4-FFF2-40B4-BE49-F238E27FC236}">
                <a16:creationId xmlns:a16="http://schemas.microsoft.com/office/drawing/2014/main" id="{FDDD20A4-ADF8-43B9-97CF-D87446E8DA10}"/>
              </a:ext>
            </a:extLst>
          </p:cNvPr>
          <p:cNvSpPr txBox="1"/>
          <p:nvPr/>
        </p:nvSpPr>
        <p:spPr>
          <a:xfrm>
            <a:off x="6995729" y="5211771"/>
            <a:ext cx="1554480" cy="535531"/>
          </a:xfrm>
          <a:prstGeom prst="rect">
            <a:avLst/>
          </a:prstGeom>
          <a:noFill/>
        </p:spPr>
        <p:txBody>
          <a:bodyPr wrap="square" rtlCol="0">
            <a:spAutoFit/>
          </a:bodyPr>
          <a:lstStyle/>
          <a:p>
            <a:pPr algn="ctr" eaLnBrk="0" fontAlgn="base" hangingPunct="0">
              <a:spcBef>
                <a:spcPct val="0"/>
              </a:spcBef>
              <a:spcAft>
                <a:spcPct val="0"/>
              </a:spcAft>
            </a:pPr>
            <a:r>
              <a:rPr lang="en-US" sz="960" dirty="0">
                <a:solidFill>
                  <a:srgbClr val="FFFFFF"/>
                </a:solidFill>
              </a:rPr>
              <a:t>DYNAMIC ENVIRONMENT PROVISIONING</a:t>
            </a:r>
          </a:p>
        </p:txBody>
      </p:sp>
      <p:sp>
        <p:nvSpPr>
          <p:cNvPr id="182" name="Rectangle 181">
            <a:extLst>
              <a:ext uri="{FF2B5EF4-FFF2-40B4-BE49-F238E27FC236}">
                <a16:creationId xmlns:a16="http://schemas.microsoft.com/office/drawing/2014/main" id="{EC23C434-F8C3-460C-B2C9-82D0780F2548}"/>
              </a:ext>
            </a:extLst>
          </p:cNvPr>
          <p:cNvSpPr/>
          <p:nvPr/>
        </p:nvSpPr>
        <p:spPr bwMode="auto">
          <a:xfrm>
            <a:off x="9185802" y="5624799"/>
            <a:ext cx="1737360" cy="685800"/>
          </a:xfrm>
          <a:prstGeom prst="rect">
            <a:avLst/>
          </a:prstGeom>
          <a:solidFill>
            <a:srgbClr val="77B021"/>
          </a:solidFill>
          <a:ln w="9525"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algn="ctr" fontAlgn="base">
              <a:lnSpc>
                <a:spcPct val="90000"/>
              </a:lnSpc>
              <a:spcBef>
                <a:spcPct val="0"/>
              </a:spcBef>
              <a:spcAft>
                <a:spcPct val="0"/>
              </a:spcAft>
            </a:pPr>
            <a:endParaRPr lang="en-US" sz="1680" dirty="0">
              <a:solidFill>
                <a:srgbClr val="FFFFFF"/>
              </a:solidFill>
            </a:endParaRPr>
          </a:p>
        </p:txBody>
      </p:sp>
      <p:sp>
        <p:nvSpPr>
          <p:cNvPr id="183" name="TextBox 182">
            <a:extLst>
              <a:ext uri="{FF2B5EF4-FFF2-40B4-BE49-F238E27FC236}">
                <a16:creationId xmlns:a16="http://schemas.microsoft.com/office/drawing/2014/main" id="{C0A6DD87-74B4-436D-B92F-B87EF8F14E43}"/>
              </a:ext>
            </a:extLst>
          </p:cNvPr>
          <p:cNvSpPr txBox="1"/>
          <p:nvPr/>
        </p:nvSpPr>
        <p:spPr>
          <a:xfrm>
            <a:off x="9204963" y="5627529"/>
            <a:ext cx="1737361" cy="536365"/>
          </a:xfrm>
          <a:prstGeom prst="rect">
            <a:avLst/>
          </a:prstGeom>
          <a:noFill/>
        </p:spPr>
        <p:txBody>
          <a:bodyPr wrap="square" rtlCol="0">
            <a:spAutoFit/>
          </a:bodyPr>
          <a:lstStyle/>
          <a:p>
            <a:pPr algn="ctr" eaLnBrk="0" fontAlgn="base" hangingPunct="0">
              <a:lnSpc>
                <a:spcPct val="120000"/>
              </a:lnSpc>
              <a:spcBef>
                <a:spcPct val="0"/>
              </a:spcBef>
              <a:spcAft>
                <a:spcPct val="0"/>
              </a:spcAft>
            </a:pPr>
            <a:r>
              <a:rPr lang="en-US" sz="1260" b="1" dirty="0">
                <a:solidFill>
                  <a:srgbClr val="FFFFFF"/>
                </a:solidFill>
              </a:rPr>
              <a:t>Product Centric Infrastructure</a:t>
            </a:r>
          </a:p>
        </p:txBody>
      </p:sp>
      <p:pic>
        <p:nvPicPr>
          <p:cNvPr id="184" name="Picture 183">
            <a:extLst>
              <a:ext uri="{FF2B5EF4-FFF2-40B4-BE49-F238E27FC236}">
                <a16:creationId xmlns:a16="http://schemas.microsoft.com/office/drawing/2014/main" id="{2B634A78-F71F-4F3E-87DE-3017E028FF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30732" y="5240390"/>
            <a:ext cx="1280160" cy="1090666"/>
          </a:xfrm>
          <a:prstGeom prst="rect">
            <a:avLst/>
          </a:prstGeom>
        </p:spPr>
      </p:pic>
      <p:sp>
        <p:nvSpPr>
          <p:cNvPr id="185" name="TextBox 184">
            <a:extLst>
              <a:ext uri="{FF2B5EF4-FFF2-40B4-BE49-F238E27FC236}">
                <a16:creationId xmlns:a16="http://schemas.microsoft.com/office/drawing/2014/main" id="{5A912E6F-19E3-4660-A25A-872E9F2D3063}"/>
              </a:ext>
            </a:extLst>
          </p:cNvPr>
          <p:cNvSpPr txBox="1"/>
          <p:nvPr/>
        </p:nvSpPr>
        <p:spPr>
          <a:xfrm>
            <a:off x="5667899" y="5580089"/>
            <a:ext cx="800219" cy="535531"/>
          </a:xfrm>
          <a:prstGeom prst="rect">
            <a:avLst/>
          </a:prstGeom>
          <a:noFill/>
        </p:spPr>
        <p:txBody>
          <a:bodyPr wrap="square" rtlCol="0">
            <a:spAutoFit/>
          </a:bodyPr>
          <a:lstStyle/>
          <a:p>
            <a:pPr algn="ctr" eaLnBrk="0" fontAlgn="base" hangingPunct="0">
              <a:spcBef>
                <a:spcPct val="0"/>
              </a:spcBef>
              <a:spcAft>
                <a:spcPct val="0"/>
              </a:spcAft>
            </a:pPr>
            <a:r>
              <a:rPr lang="en-US" sz="1440" b="1" dirty="0">
                <a:solidFill>
                  <a:srgbClr val="77B021"/>
                </a:solidFill>
              </a:rPr>
              <a:t>AGILE </a:t>
            </a:r>
            <a:br>
              <a:rPr lang="en-US" sz="1440" b="1" dirty="0">
                <a:solidFill>
                  <a:srgbClr val="77B021"/>
                </a:solidFill>
              </a:rPr>
            </a:br>
            <a:r>
              <a:rPr lang="en-US" sz="1440" b="1" dirty="0">
                <a:solidFill>
                  <a:srgbClr val="77B021"/>
                </a:solidFill>
              </a:rPr>
              <a:t>DDT</a:t>
            </a:r>
          </a:p>
        </p:txBody>
      </p:sp>
      <p:sp>
        <p:nvSpPr>
          <p:cNvPr id="186" name="TextBox 185">
            <a:extLst>
              <a:ext uri="{FF2B5EF4-FFF2-40B4-BE49-F238E27FC236}">
                <a16:creationId xmlns:a16="http://schemas.microsoft.com/office/drawing/2014/main" id="{24F53E5B-0320-4401-AC0A-45845C9FADD5}"/>
              </a:ext>
            </a:extLst>
          </p:cNvPr>
          <p:cNvSpPr txBox="1"/>
          <p:nvPr/>
        </p:nvSpPr>
        <p:spPr>
          <a:xfrm>
            <a:off x="3810000" y="6353699"/>
            <a:ext cx="4846320" cy="258532"/>
          </a:xfrm>
          <a:prstGeom prst="rect">
            <a:avLst/>
          </a:prstGeom>
          <a:noFill/>
        </p:spPr>
        <p:txBody>
          <a:bodyPr wrap="square" rtlCol="0">
            <a:spAutoFit/>
          </a:bodyPr>
          <a:lstStyle/>
          <a:p>
            <a:pPr algn="ctr" eaLnBrk="0" fontAlgn="base" hangingPunct="0">
              <a:spcBef>
                <a:spcPct val="0"/>
              </a:spcBef>
              <a:spcAft>
                <a:spcPct val="0"/>
              </a:spcAft>
            </a:pPr>
            <a:r>
              <a:rPr lang="en-US" sz="1080" b="1" dirty="0">
                <a:solidFill>
                  <a:srgbClr val="FFFFFF"/>
                </a:solidFill>
              </a:rPr>
              <a:t>CONTINUOUS DELIVERY</a:t>
            </a:r>
          </a:p>
        </p:txBody>
      </p:sp>
      <p:sp>
        <p:nvSpPr>
          <p:cNvPr id="187" name="TextBox 186">
            <a:extLst>
              <a:ext uri="{FF2B5EF4-FFF2-40B4-BE49-F238E27FC236}">
                <a16:creationId xmlns:a16="http://schemas.microsoft.com/office/drawing/2014/main" id="{B2517FCC-C7FE-482A-9FED-351C260C1D91}"/>
              </a:ext>
            </a:extLst>
          </p:cNvPr>
          <p:cNvSpPr txBox="1"/>
          <p:nvPr/>
        </p:nvSpPr>
        <p:spPr>
          <a:xfrm>
            <a:off x="3795288" y="3707037"/>
            <a:ext cx="1418978" cy="387798"/>
          </a:xfrm>
          <a:prstGeom prst="rect">
            <a:avLst/>
          </a:prstGeom>
          <a:noFill/>
        </p:spPr>
        <p:txBody>
          <a:bodyPr wrap="square" rtlCol="0">
            <a:spAutoFit/>
          </a:bodyPr>
          <a:lstStyle/>
          <a:p>
            <a:pPr algn="ctr" eaLnBrk="0" fontAlgn="base" hangingPunct="0">
              <a:spcBef>
                <a:spcPct val="0"/>
              </a:spcBef>
              <a:spcAft>
                <a:spcPct val="0"/>
              </a:spcAft>
            </a:pPr>
            <a:r>
              <a:rPr lang="en-US" sz="960" b="1" dirty="0">
                <a:solidFill>
                  <a:srgbClr val="1658A5"/>
                </a:solidFill>
              </a:rPr>
              <a:t>ITERATIVE </a:t>
            </a:r>
            <a:br>
              <a:rPr lang="en-US" sz="960" b="1" dirty="0">
                <a:solidFill>
                  <a:srgbClr val="1658A5"/>
                </a:solidFill>
              </a:rPr>
            </a:br>
            <a:r>
              <a:rPr lang="en-US" sz="960" b="1" dirty="0">
                <a:solidFill>
                  <a:srgbClr val="1658A5"/>
                </a:solidFill>
              </a:rPr>
              <a:t>SOLUTION SCOPING</a:t>
            </a:r>
          </a:p>
        </p:txBody>
      </p:sp>
      <p:sp>
        <p:nvSpPr>
          <p:cNvPr id="188" name="TextBox 187">
            <a:extLst>
              <a:ext uri="{FF2B5EF4-FFF2-40B4-BE49-F238E27FC236}">
                <a16:creationId xmlns:a16="http://schemas.microsoft.com/office/drawing/2014/main" id="{51C467CE-97BF-414F-AB38-83C205B5BF0A}"/>
              </a:ext>
            </a:extLst>
          </p:cNvPr>
          <p:cNvSpPr txBox="1"/>
          <p:nvPr/>
        </p:nvSpPr>
        <p:spPr>
          <a:xfrm>
            <a:off x="3841775" y="4045591"/>
            <a:ext cx="1326004" cy="387798"/>
          </a:xfrm>
          <a:prstGeom prst="rect">
            <a:avLst/>
          </a:prstGeom>
          <a:noFill/>
        </p:spPr>
        <p:txBody>
          <a:bodyPr wrap="square" rtlCol="0">
            <a:spAutoFit/>
          </a:bodyPr>
          <a:lstStyle/>
          <a:p>
            <a:pPr algn="ctr" eaLnBrk="0" fontAlgn="base" hangingPunct="0">
              <a:spcBef>
                <a:spcPct val="0"/>
              </a:spcBef>
              <a:spcAft>
                <a:spcPct val="0"/>
              </a:spcAft>
            </a:pPr>
            <a:r>
              <a:rPr lang="en-US" sz="960" b="1" dirty="0">
                <a:solidFill>
                  <a:srgbClr val="1658A5"/>
                </a:solidFill>
              </a:rPr>
              <a:t>ENTERPRISE </a:t>
            </a:r>
            <a:br>
              <a:rPr lang="en-US" sz="960" b="1" dirty="0">
                <a:solidFill>
                  <a:srgbClr val="1658A5"/>
                </a:solidFill>
              </a:rPr>
            </a:br>
            <a:r>
              <a:rPr lang="en-US" sz="960" b="1" dirty="0">
                <a:solidFill>
                  <a:srgbClr val="1658A5"/>
                </a:solidFill>
              </a:rPr>
              <a:t>REFERENCE ARCH</a:t>
            </a:r>
          </a:p>
        </p:txBody>
      </p:sp>
      <p:sp>
        <p:nvSpPr>
          <p:cNvPr id="189" name="TextBox 188">
            <a:extLst>
              <a:ext uri="{FF2B5EF4-FFF2-40B4-BE49-F238E27FC236}">
                <a16:creationId xmlns:a16="http://schemas.microsoft.com/office/drawing/2014/main" id="{51AB9A87-2AF0-44B3-84E8-901AA9F1B289}"/>
              </a:ext>
            </a:extLst>
          </p:cNvPr>
          <p:cNvSpPr txBox="1"/>
          <p:nvPr/>
        </p:nvSpPr>
        <p:spPr>
          <a:xfrm>
            <a:off x="6918960" y="3703723"/>
            <a:ext cx="1554480" cy="387798"/>
          </a:xfrm>
          <a:prstGeom prst="rect">
            <a:avLst/>
          </a:prstGeom>
          <a:noFill/>
        </p:spPr>
        <p:txBody>
          <a:bodyPr wrap="square" rtlCol="0">
            <a:spAutoFit/>
          </a:bodyPr>
          <a:lstStyle/>
          <a:p>
            <a:pPr algn="ctr" eaLnBrk="0" fontAlgn="base" hangingPunct="0">
              <a:spcBef>
                <a:spcPct val="0"/>
              </a:spcBef>
              <a:spcAft>
                <a:spcPct val="0"/>
              </a:spcAft>
            </a:pPr>
            <a:r>
              <a:rPr lang="en-US" sz="960" b="1" dirty="0">
                <a:solidFill>
                  <a:srgbClr val="1658A5"/>
                </a:solidFill>
              </a:rPr>
              <a:t>SOME AUTOMATED</a:t>
            </a:r>
            <a:br>
              <a:rPr lang="en-US" sz="960" b="1" dirty="0">
                <a:solidFill>
                  <a:srgbClr val="1658A5"/>
                </a:solidFill>
              </a:rPr>
            </a:br>
            <a:r>
              <a:rPr lang="en-US" sz="960" b="1" dirty="0">
                <a:solidFill>
                  <a:srgbClr val="1658A5"/>
                </a:solidFill>
              </a:rPr>
              <a:t>TESTING</a:t>
            </a:r>
          </a:p>
        </p:txBody>
      </p:sp>
      <p:sp>
        <p:nvSpPr>
          <p:cNvPr id="190" name="TextBox 189">
            <a:extLst>
              <a:ext uri="{FF2B5EF4-FFF2-40B4-BE49-F238E27FC236}">
                <a16:creationId xmlns:a16="http://schemas.microsoft.com/office/drawing/2014/main" id="{CDC5EBC2-5961-4BE0-A11A-CA2BD9FA681D}"/>
              </a:ext>
            </a:extLst>
          </p:cNvPr>
          <p:cNvSpPr txBox="1"/>
          <p:nvPr/>
        </p:nvSpPr>
        <p:spPr>
          <a:xfrm>
            <a:off x="6919142" y="4068608"/>
            <a:ext cx="1601721" cy="240066"/>
          </a:xfrm>
          <a:prstGeom prst="rect">
            <a:avLst/>
          </a:prstGeom>
          <a:noFill/>
        </p:spPr>
        <p:txBody>
          <a:bodyPr wrap="square" rtlCol="0">
            <a:spAutoFit/>
          </a:bodyPr>
          <a:lstStyle/>
          <a:p>
            <a:pPr algn="ctr" eaLnBrk="0" fontAlgn="base" hangingPunct="0">
              <a:spcBef>
                <a:spcPct val="0"/>
              </a:spcBef>
              <a:spcAft>
                <a:spcPct val="0"/>
              </a:spcAft>
            </a:pPr>
            <a:r>
              <a:rPr lang="en-US" sz="960" b="1" dirty="0">
                <a:solidFill>
                  <a:srgbClr val="1658A5"/>
                </a:solidFill>
              </a:rPr>
              <a:t>MANUAL DEPLOYMENT</a:t>
            </a:r>
          </a:p>
        </p:txBody>
      </p:sp>
      <p:sp>
        <p:nvSpPr>
          <p:cNvPr id="191" name="TextBox 190">
            <a:extLst>
              <a:ext uri="{FF2B5EF4-FFF2-40B4-BE49-F238E27FC236}">
                <a16:creationId xmlns:a16="http://schemas.microsoft.com/office/drawing/2014/main" id="{57229680-4EDD-4893-8A6C-B3CC4996FA44}"/>
              </a:ext>
            </a:extLst>
          </p:cNvPr>
          <p:cNvSpPr txBox="1"/>
          <p:nvPr/>
        </p:nvSpPr>
        <p:spPr>
          <a:xfrm>
            <a:off x="3647012" y="5667246"/>
            <a:ext cx="1715533" cy="387798"/>
          </a:xfrm>
          <a:prstGeom prst="rect">
            <a:avLst/>
          </a:prstGeom>
          <a:noFill/>
        </p:spPr>
        <p:txBody>
          <a:bodyPr wrap="square" rtlCol="0">
            <a:spAutoFit/>
          </a:bodyPr>
          <a:lstStyle/>
          <a:p>
            <a:pPr algn="ctr" eaLnBrk="0" fontAlgn="base" hangingPunct="0">
              <a:spcBef>
                <a:spcPct val="0"/>
              </a:spcBef>
              <a:spcAft>
                <a:spcPct val="0"/>
              </a:spcAft>
            </a:pPr>
            <a:r>
              <a:rPr lang="en-US" sz="960" b="1" dirty="0">
                <a:solidFill>
                  <a:srgbClr val="77B021"/>
                </a:solidFill>
              </a:rPr>
              <a:t>CONTINUOUS PLANNING </a:t>
            </a:r>
            <a:br>
              <a:rPr lang="en-US" sz="960" b="1" dirty="0">
                <a:solidFill>
                  <a:srgbClr val="77B021"/>
                </a:solidFill>
              </a:rPr>
            </a:br>
            <a:r>
              <a:rPr lang="en-US" sz="960" b="1" dirty="0">
                <a:solidFill>
                  <a:srgbClr val="77B021"/>
                </a:solidFill>
              </a:rPr>
              <a:t>&amp; PRIORITIZATION</a:t>
            </a:r>
          </a:p>
        </p:txBody>
      </p:sp>
      <p:sp>
        <p:nvSpPr>
          <p:cNvPr id="192" name="TextBox 191">
            <a:extLst>
              <a:ext uri="{FF2B5EF4-FFF2-40B4-BE49-F238E27FC236}">
                <a16:creationId xmlns:a16="http://schemas.microsoft.com/office/drawing/2014/main" id="{47FFF69E-8455-4402-B6B6-DFF4EA631C2E}"/>
              </a:ext>
            </a:extLst>
          </p:cNvPr>
          <p:cNvSpPr txBox="1"/>
          <p:nvPr/>
        </p:nvSpPr>
        <p:spPr>
          <a:xfrm>
            <a:off x="3898687" y="6005799"/>
            <a:ext cx="1212191" cy="387798"/>
          </a:xfrm>
          <a:prstGeom prst="rect">
            <a:avLst/>
          </a:prstGeom>
          <a:noFill/>
        </p:spPr>
        <p:txBody>
          <a:bodyPr wrap="square" rtlCol="0">
            <a:spAutoFit/>
          </a:bodyPr>
          <a:lstStyle/>
          <a:p>
            <a:pPr algn="ctr" eaLnBrk="0" fontAlgn="base" hangingPunct="0">
              <a:spcBef>
                <a:spcPct val="0"/>
              </a:spcBef>
              <a:spcAft>
                <a:spcPct val="0"/>
              </a:spcAft>
            </a:pPr>
            <a:r>
              <a:rPr lang="en-US" sz="960" b="1" dirty="0">
                <a:solidFill>
                  <a:srgbClr val="77B021"/>
                </a:solidFill>
              </a:rPr>
              <a:t>MICROSERVICES</a:t>
            </a:r>
            <a:br>
              <a:rPr lang="en-US" sz="960" b="1" dirty="0">
                <a:solidFill>
                  <a:srgbClr val="77B021"/>
                </a:solidFill>
              </a:rPr>
            </a:br>
            <a:r>
              <a:rPr lang="en-US" sz="960" b="1" dirty="0">
                <a:solidFill>
                  <a:srgbClr val="77B021"/>
                </a:solidFill>
              </a:rPr>
              <a:t>ARCHITECTURE</a:t>
            </a:r>
          </a:p>
        </p:txBody>
      </p:sp>
      <p:sp>
        <p:nvSpPr>
          <p:cNvPr id="193" name="TextBox 192">
            <a:extLst>
              <a:ext uri="{FF2B5EF4-FFF2-40B4-BE49-F238E27FC236}">
                <a16:creationId xmlns:a16="http://schemas.microsoft.com/office/drawing/2014/main" id="{766B8F41-8092-40BE-ABA7-B29A8A645EE3}"/>
              </a:ext>
            </a:extLst>
          </p:cNvPr>
          <p:cNvSpPr txBox="1"/>
          <p:nvPr/>
        </p:nvSpPr>
        <p:spPr>
          <a:xfrm>
            <a:off x="6918960" y="5663930"/>
            <a:ext cx="1554480" cy="387798"/>
          </a:xfrm>
          <a:prstGeom prst="rect">
            <a:avLst/>
          </a:prstGeom>
          <a:noFill/>
        </p:spPr>
        <p:txBody>
          <a:bodyPr wrap="square" rtlCol="0">
            <a:spAutoFit/>
          </a:bodyPr>
          <a:lstStyle/>
          <a:p>
            <a:pPr algn="ctr" eaLnBrk="0" fontAlgn="base" hangingPunct="0">
              <a:spcBef>
                <a:spcPct val="0"/>
              </a:spcBef>
              <a:spcAft>
                <a:spcPct val="0"/>
              </a:spcAft>
            </a:pPr>
            <a:r>
              <a:rPr lang="en-US" sz="960" b="1" dirty="0">
                <a:solidFill>
                  <a:srgbClr val="77B021"/>
                </a:solidFill>
              </a:rPr>
              <a:t>MORE AUTOMATED</a:t>
            </a:r>
            <a:br>
              <a:rPr lang="en-US" sz="960" b="1" dirty="0">
                <a:solidFill>
                  <a:srgbClr val="77B021"/>
                </a:solidFill>
              </a:rPr>
            </a:br>
            <a:r>
              <a:rPr lang="en-US" sz="960" b="1" dirty="0">
                <a:solidFill>
                  <a:srgbClr val="77B021"/>
                </a:solidFill>
              </a:rPr>
              <a:t>TESTING</a:t>
            </a:r>
          </a:p>
        </p:txBody>
      </p:sp>
      <p:sp>
        <p:nvSpPr>
          <p:cNvPr id="194" name="TextBox 193">
            <a:extLst>
              <a:ext uri="{FF2B5EF4-FFF2-40B4-BE49-F238E27FC236}">
                <a16:creationId xmlns:a16="http://schemas.microsoft.com/office/drawing/2014/main" id="{25B21BFF-5AB0-48E9-A27B-A786BD3323D1}"/>
              </a:ext>
            </a:extLst>
          </p:cNvPr>
          <p:cNvSpPr txBox="1"/>
          <p:nvPr/>
        </p:nvSpPr>
        <p:spPr>
          <a:xfrm>
            <a:off x="6792503" y="6028816"/>
            <a:ext cx="1854995" cy="240066"/>
          </a:xfrm>
          <a:prstGeom prst="rect">
            <a:avLst/>
          </a:prstGeom>
          <a:noFill/>
        </p:spPr>
        <p:txBody>
          <a:bodyPr wrap="square" rtlCol="0">
            <a:spAutoFit/>
          </a:bodyPr>
          <a:lstStyle/>
          <a:p>
            <a:pPr algn="ctr" eaLnBrk="0" fontAlgn="base" hangingPunct="0">
              <a:spcBef>
                <a:spcPct val="0"/>
              </a:spcBef>
              <a:spcAft>
                <a:spcPct val="0"/>
              </a:spcAft>
            </a:pPr>
            <a:r>
              <a:rPr lang="en-US" sz="960" b="1" dirty="0">
                <a:solidFill>
                  <a:srgbClr val="77B021"/>
                </a:solidFill>
              </a:rPr>
              <a:t>AUTOMATED DEPLOYMENT</a:t>
            </a:r>
          </a:p>
        </p:txBody>
      </p:sp>
    </p:spTree>
    <p:extLst>
      <p:ext uri="{BB962C8B-B14F-4D97-AF65-F5344CB8AC3E}">
        <p14:creationId xmlns:p14="http://schemas.microsoft.com/office/powerpoint/2010/main" val="180329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1100"/>
                                        <p:tgtEl>
                                          <p:spTgt spid="10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6"/>
                                        </p:tgtEl>
                                        <p:attrNameLst>
                                          <p:attrName>style.visibility</p:attrName>
                                        </p:attrNameLst>
                                      </p:cBhvr>
                                      <p:to>
                                        <p:strVal val="visible"/>
                                      </p:to>
                                    </p:set>
                                    <p:animEffect transition="in" filter="fade">
                                      <p:cBhvr>
                                        <p:cTn id="10" dur="1100"/>
                                        <p:tgtEl>
                                          <p:spTgt spid="10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7"/>
                                        </p:tgtEl>
                                        <p:attrNameLst>
                                          <p:attrName>style.visibility</p:attrName>
                                        </p:attrNameLst>
                                      </p:cBhvr>
                                      <p:to>
                                        <p:strVal val="visible"/>
                                      </p:to>
                                    </p:set>
                                    <p:animEffect transition="in" filter="fade">
                                      <p:cBhvr>
                                        <p:cTn id="13" dur="1100"/>
                                        <p:tgtEl>
                                          <p:spTgt spid="107"/>
                                        </p:tgtEl>
                                      </p:cBhvr>
                                    </p:animEffect>
                                  </p:childTnLst>
                                </p:cTn>
                              </p:par>
                            </p:childTnLst>
                          </p:cTn>
                        </p:par>
                        <p:par>
                          <p:cTn id="14" fill="hold">
                            <p:stCondLst>
                              <p:cond delay="1100"/>
                            </p:stCondLst>
                            <p:childTnLst>
                              <p:par>
                                <p:cTn id="15" presetID="10" presetClass="entr" presetSubtype="0" fill="hold" grpId="0" nodeType="afterEffect">
                                  <p:stCondLst>
                                    <p:cond delay="0"/>
                                  </p:stCondLst>
                                  <p:childTnLst>
                                    <p:set>
                                      <p:cBhvr>
                                        <p:cTn id="16" dur="1" fill="hold">
                                          <p:stCondLst>
                                            <p:cond delay="0"/>
                                          </p:stCondLst>
                                        </p:cTn>
                                        <p:tgtEl>
                                          <p:spTgt spid="112"/>
                                        </p:tgtEl>
                                        <p:attrNameLst>
                                          <p:attrName>style.visibility</p:attrName>
                                        </p:attrNameLst>
                                      </p:cBhvr>
                                      <p:to>
                                        <p:strVal val="visible"/>
                                      </p:to>
                                    </p:set>
                                    <p:animEffect transition="in" filter="fade">
                                      <p:cBhvr>
                                        <p:cTn id="17" dur="1100"/>
                                        <p:tgtEl>
                                          <p:spTgt spid="112"/>
                                        </p:tgtEl>
                                      </p:cBhvr>
                                    </p:animEffect>
                                  </p:childTnLst>
                                </p:cTn>
                              </p:par>
                            </p:childTnLst>
                          </p:cTn>
                        </p:par>
                        <p:par>
                          <p:cTn id="18" fill="hold">
                            <p:stCondLst>
                              <p:cond delay="2200"/>
                            </p:stCondLst>
                            <p:childTnLst>
                              <p:par>
                                <p:cTn id="19" presetID="10" presetClass="entr" presetSubtype="0" fill="hold" grpId="0" nodeType="afterEffect">
                                  <p:stCondLst>
                                    <p:cond delay="0"/>
                                  </p:stCondLst>
                                  <p:childTnLst>
                                    <p:set>
                                      <p:cBhvr>
                                        <p:cTn id="20" dur="1" fill="hold">
                                          <p:stCondLst>
                                            <p:cond delay="0"/>
                                          </p:stCondLst>
                                        </p:cTn>
                                        <p:tgtEl>
                                          <p:spTgt spid="114"/>
                                        </p:tgtEl>
                                        <p:attrNameLst>
                                          <p:attrName>style.visibility</p:attrName>
                                        </p:attrNameLst>
                                      </p:cBhvr>
                                      <p:to>
                                        <p:strVal val="visible"/>
                                      </p:to>
                                    </p:set>
                                    <p:animEffect transition="in" filter="fade">
                                      <p:cBhvr>
                                        <p:cTn id="21" dur="1100"/>
                                        <p:tgtEl>
                                          <p:spTgt spid="1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4"/>
                                        </p:tgtEl>
                                        <p:attrNameLst>
                                          <p:attrName>style.visibility</p:attrName>
                                        </p:attrNameLst>
                                      </p:cBhvr>
                                      <p:to>
                                        <p:strVal val="visible"/>
                                      </p:to>
                                    </p:set>
                                    <p:animEffect transition="in" filter="fade">
                                      <p:cBhvr>
                                        <p:cTn id="24" dur="1100"/>
                                        <p:tgtEl>
                                          <p:spTgt spid="16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5"/>
                                        </p:tgtEl>
                                        <p:attrNameLst>
                                          <p:attrName>style.visibility</p:attrName>
                                        </p:attrNameLst>
                                      </p:cBhvr>
                                      <p:to>
                                        <p:strVal val="visible"/>
                                      </p:to>
                                    </p:set>
                                    <p:animEffect transition="in" filter="fade">
                                      <p:cBhvr>
                                        <p:cTn id="27" dur="1100"/>
                                        <p:tgtEl>
                                          <p:spTgt spid="16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3"/>
                                        </p:tgtEl>
                                        <p:attrNameLst>
                                          <p:attrName>style.visibility</p:attrName>
                                        </p:attrNameLst>
                                      </p:cBhvr>
                                      <p:to>
                                        <p:strVal val="visible"/>
                                      </p:to>
                                    </p:set>
                                    <p:animEffect transition="in" filter="fade">
                                      <p:cBhvr>
                                        <p:cTn id="30" dur="1100"/>
                                        <p:tgtEl>
                                          <p:spTgt spid="103"/>
                                        </p:tgtEl>
                                      </p:cBhvr>
                                    </p:animEffect>
                                  </p:childTnLst>
                                </p:cTn>
                              </p:par>
                            </p:childTnLst>
                          </p:cTn>
                        </p:par>
                        <p:par>
                          <p:cTn id="31" fill="hold">
                            <p:stCondLst>
                              <p:cond delay="3300"/>
                            </p:stCondLst>
                            <p:childTnLst>
                              <p:par>
                                <p:cTn id="32" presetID="10" presetClass="entr" presetSubtype="0" fill="hold" grpId="0" nodeType="afterEffect">
                                  <p:stCondLst>
                                    <p:cond delay="0"/>
                                  </p:stCondLst>
                                  <p:childTnLst>
                                    <p:set>
                                      <p:cBhvr>
                                        <p:cTn id="33" dur="1" fill="hold">
                                          <p:stCondLst>
                                            <p:cond delay="0"/>
                                          </p:stCondLst>
                                        </p:cTn>
                                        <p:tgtEl>
                                          <p:spTgt spid="145"/>
                                        </p:tgtEl>
                                        <p:attrNameLst>
                                          <p:attrName>style.visibility</p:attrName>
                                        </p:attrNameLst>
                                      </p:cBhvr>
                                      <p:to>
                                        <p:strVal val="visible"/>
                                      </p:to>
                                    </p:set>
                                    <p:animEffect transition="in" filter="fade">
                                      <p:cBhvr>
                                        <p:cTn id="34" dur="1100"/>
                                        <p:tgtEl>
                                          <p:spTgt spid="14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6"/>
                                        </p:tgtEl>
                                        <p:attrNameLst>
                                          <p:attrName>style.visibility</p:attrName>
                                        </p:attrNameLst>
                                      </p:cBhvr>
                                      <p:to>
                                        <p:strVal val="visible"/>
                                      </p:to>
                                    </p:set>
                                    <p:animEffect transition="in" filter="fade">
                                      <p:cBhvr>
                                        <p:cTn id="37" dur="1100"/>
                                        <p:tgtEl>
                                          <p:spTgt spid="146"/>
                                        </p:tgtEl>
                                      </p:cBhvr>
                                    </p:animEffect>
                                  </p:childTnLst>
                                </p:cTn>
                              </p:par>
                              <p:par>
                                <p:cTn id="38" presetID="10" presetClass="entr" presetSubtype="0" fill="hold" nodeType="withEffect">
                                  <p:stCondLst>
                                    <p:cond delay="0"/>
                                  </p:stCondLst>
                                  <p:childTnLst>
                                    <p:set>
                                      <p:cBhvr>
                                        <p:cTn id="39" dur="1" fill="hold">
                                          <p:stCondLst>
                                            <p:cond delay="0"/>
                                          </p:stCondLst>
                                        </p:cTn>
                                        <p:tgtEl>
                                          <p:spTgt spid="121"/>
                                        </p:tgtEl>
                                        <p:attrNameLst>
                                          <p:attrName>style.visibility</p:attrName>
                                        </p:attrNameLst>
                                      </p:cBhvr>
                                      <p:to>
                                        <p:strVal val="visible"/>
                                      </p:to>
                                    </p:set>
                                    <p:animEffect transition="in" filter="fade">
                                      <p:cBhvr>
                                        <p:cTn id="40" dur="1100"/>
                                        <p:tgtEl>
                                          <p:spTgt spid="121"/>
                                        </p:tgtEl>
                                      </p:cBhvr>
                                    </p:animEffect>
                                  </p:childTnLst>
                                </p:cTn>
                              </p:par>
                              <p:par>
                                <p:cTn id="41" presetID="10" presetClass="entr" presetSubtype="0" fill="hold" nodeType="withEffect">
                                  <p:stCondLst>
                                    <p:cond delay="0"/>
                                  </p:stCondLst>
                                  <p:childTnLst>
                                    <p:set>
                                      <p:cBhvr>
                                        <p:cTn id="42" dur="1" fill="hold">
                                          <p:stCondLst>
                                            <p:cond delay="0"/>
                                          </p:stCondLst>
                                        </p:cTn>
                                        <p:tgtEl>
                                          <p:spTgt spid="122"/>
                                        </p:tgtEl>
                                        <p:attrNameLst>
                                          <p:attrName>style.visibility</p:attrName>
                                        </p:attrNameLst>
                                      </p:cBhvr>
                                      <p:to>
                                        <p:strVal val="visible"/>
                                      </p:to>
                                    </p:set>
                                    <p:animEffect transition="in" filter="fade">
                                      <p:cBhvr>
                                        <p:cTn id="43" dur="1100"/>
                                        <p:tgtEl>
                                          <p:spTgt spid="122"/>
                                        </p:tgtEl>
                                      </p:cBhvr>
                                    </p:animEffect>
                                  </p:childTnLst>
                                </p:cTn>
                              </p:par>
                              <p:par>
                                <p:cTn id="44" presetID="10" presetClass="entr" presetSubtype="0" fill="hold" nodeType="withEffect">
                                  <p:stCondLst>
                                    <p:cond delay="0"/>
                                  </p:stCondLst>
                                  <p:childTnLst>
                                    <p:set>
                                      <p:cBhvr>
                                        <p:cTn id="45" dur="1" fill="hold">
                                          <p:stCondLst>
                                            <p:cond delay="0"/>
                                          </p:stCondLst>
                                        </p:cTn>
                                        <p:tgtEl>
                                          <p:spTgt spid="123"/>
                                        </p:tgtEl>
                                        <p:attrNameLst>
                                          <p:attrName>style.visibility</p:attrName>
                                        </p:attrNameLst>
                                      </p:cBhvr>
                                      <p:to>
                                        <p:strVal val="visible"/>
                                      </p:to>
                                    </p:set>
                                    <p:animEffect transition="in" filter="fade">
                                      <p:cBhvr>
                                        <p:cTn id="46" dur="1100"/>
                                        <p:tgtEl>
                                          <p:spTgt spid="123"/>
                                        </p:tgtEl>
                                      </p:cBhvr>
                                    </p:animEffect>
                                  </p:childTnLst>
                                </p:cTn>
                              </p:par>
                              <p:par>
                                <p:cTn id="47" presetID="10" presetClass="entr" presetSubtype="0" fill="hold" nodeType="withEffect">
                                  <p:stCondLst>
                                    <p:cond delay="0"/>
                                  </p:stCondLst>
                                  <p:childTnLst>
                                    <p:set>
                                      <p:cBhvr>
                                        <p:cTn id="48" dur="1" fill="hold">
                                          <p:stCondLst>
                                            <p:cond delay="0"/>
                                          </p:stCondLst>
                                        </p:cTn>
                                        <p:tgtEl>
                                          <p:spTgt spid="124"/>
                                        </p:tgtEl>
                                        <p:attrNameLst>
                                          <p:attrName>style.visibility</p:attrName>
                                        </p:attrNameLst>
                                      </p:cBhvr>
                                      <p:to>
                                        <p:strVal val="visible"/>
                                      </p:to>
                                    </p:set>
                                    <p:animEffect transition="in" filter="fade">
                                      <p:cBhvr>
                                        <p:cTn id="49" dur="1100"/>
                                        <p:tgtEl>
                                          <p:spTgt spid="124"/>
                                        </p:tgtEl>
                                      </p:cBhvr>
                                    </p:animEffect>
                                  </p:childTnLst>
                                </p:cTn>
                              </p:par>
                              <p:par>
                                <p:cTn id="50" presetID="10" presetClass="entr" presetSubtype="0" fill="hold" nodeType="withEffect">
                                  <p:stCondLst>
                                    <p:cond delay="0"/>
                                  </p:stCondLst>
                                  <p:childTnLst>
                                    <p:set>
                                      <p:cBhvr>
                                        <p:cTn id="51" dur="1" fill="hold">
                                          <p:stCondLst>
                                            <p:cond delay="0"/>
                                          </p:stCondLst>
                                        </p:cTn>
                                        <p:tgtEl>
                                          <p:spTgt spid="125"/>
                                        </p:tgtEl>
                                        <p:attrNameLst>
                                          <p:attrName>style.visibility</p:attrName>
                                        </p:attrNameLst>
                                      </p:cBhvr>
                                      <p:to>
                                        <p:strVal val="visible"/>
                                      </p:to>
                                    </p:set>
                                    <p:animEffect transition="in" filter="fade">
                                      <p:cBhvr>
                                        <p:cTn id="52" dur="1100"/>
                                        <p:tgtEl>
                                          <p:spTgt spid="125"/>
                                        </p:tgtEl>
                                      </p:cBhvr>
                                    </p:animEffect>
                                  </p:childTnLst>
                                </p:cTn>
                              </p:par>
                              <p:par>
                                <p:cTn id="53" presetID="10" presetClass="entr" presetSubtype="0" fill="hold" nodeType="withEffect">
                                  <p:stCondLst>
                                    <p:cond delay="0"/>
                                  </p:stCondLst>
                                  <p:childTnLst>
                                    <p:set>
                                      <p:cBhvr>
                                        <p:cTn id="54" dur="1" fill="hold">
                                          <p:stCondLst>
                                            <p:cond delay="0"/>
                                          </p:stCondLst>
                                        </p:cTn>
                                        <p:tgtEl>
                                          <p:spTgt spid="126"/>
                                        </p:tgtEl>
                                        <p:attrNameLst>
                                          <p:attrName>style.visibility</p:attrName>
                                        </p:attrNameLst>
                                      </p:cBhvr>
                                      <p:to>
                                        <p:strVal val="visible"/>
                                      </p:to>
                                    </p:set>
                                    <p:animEffect transition="in" filter="fade">
                                      <p:cBhvr>
                                        <p:cTn id="55" dur="1100"/>
                                        <p:tgtEl>
                                          <p:spTgt spid="126"/>
                                        </p:tgtEl>
                                      </p:cBhvr>
                                    </p:animEffect>
                                  </p:childTnLst>
                                </p:cTn>
                              </p:par>
                              <p:par>
                                <p:cTn id="56" presetID="10" presetClass="entr" presetSubtype="0" fill="hold" nodeType="withEffect">
                                  <p:stCondLst>
                                    <p:cond delay="0"/>
                                  </p:stCondLst>
                                  <p:childTnLst>
                                    <p:set>
                                      <p:cBhvr>
                                        <p:cTn id="57" dur="1" fill="hold">
                                          <p:stCondLst>
                                            <p:cond delay="0"/>
                                          </p:stCondLst>
                                        </p:cTn>
                                        <p:tgtEl>
                                          <p:spTgt spid="127"/>
                                        </p:tgtEl>
                                        <p:attrNameLst>
                                          <p:attrName>style.visibility</p:attrName>
                                        </p:attrNameLst>
                                      </p:cBhvr>
                                      <p:to>
                                        <p:strVal val="visible"/>
                                      </p:to>
                                    </p:set>
                                    <p:animEffect transition="in" filter="fade">
                                      <p:cBhvr>
                                        <p:cTn id="58" dur="1100"/>
                                        <p:tgtEl>
                                          <p:spTgt spid="127"/>
                                        </p:tgtEl>
                                      </p:cBhvr>
                                    </p:animEffect>
                                  </p:childTnLst>
                                </p:cTn>
                              </p:par>
                              <p:par>
                                <p:cTn id="59" presetID="10" presetClass="entr" presetSubtype="0" fill="hold" nodeType="withEffect">
                                  <p:stCondLst>
                                    <p:cond delay="0"/>
                                  </p:stCondLst>
                                  <p:childTnLst>
                                    <p:set>
                                      <p:cBhvr>
                                        <p:cTn id="60" dur="1" fill="hold">
                                          <p:stCondLst>
                                            <p:cond delay="0"/>
                                          </p:stCondLst>
                                        </p:cTn>
                                        <p:tgtEl>
                                          <p:spTgt spid="128"/>
                                        </p:tgtEl>
                                        <p:attrNameLst>
                                          <p:attrName>style.visibility</p:attrName>
                                        </p:attrNameLst>
                                      </p:cBhvr>
                                      <p:to>
                                        <p:strVal val="visible"/>
                                      </p:to>
                                    </p:set>
                                    <p:animEffect transition="in" filter="fade">
                                      <p:cBhvr>
                                        <p:cTn id="61" dur="1100"/>
                                        <p:tgtEl>
                                          <p:spTgt spid="128"/>
                                        </p:tgtEl>
                                      </p:cBhvr>
                                    </p:animEffect>
                                  </p:childTnLst>
                                </p:cTn>
                              </p:par>
                              <p:par>
                                <p:cTn id="62" presetID="10" presetClass="entr" presetSubtype="0" fill="hold" nodeType="withEffect">
                                  <p:stCondLst>
                                    <p:cond delay="0"/>
                                  </p:stCondLst>
                                  <p:childTnLst>
                                    <p:set>
                                      <p:cBhvr>
                                        <p:cTn id="63" dur="1" fill="hold">
                                          <p:stCondLst>
                                            <p:cond delay="0"/>
                                          </p:stCondLst>
                                        </p:cTn>
                                        <p:tgtEl>
                                          <p:spTgt spid="129"/>
                                        </p:tgtEl>
                                        <p:attrNameLst>
                                          <p:attrName>style.visibility</p:attrName>
                                        </p:attrNameLst>
                                      </p:cBhvr>
                                      <p:to>
                                        <p:strVal val="visible"/>
                                      </p:to>
                                    </p:set>
                                    <p:animEffect transition="in" filter="fade">
                                      <p:cBhvr>
                                        <p:cTn id="64" dur="1100"/>
                                        <p:tgtEl>
                                          <p:spTgt spid="129"/>
                                        </p:tgtEl>
                                      </p:cBhvr>
                                    </p:animEffect>
                                  </p:childTnLst>
                                </p:cTn>
                              </p:par>
                              <p:par>
                                <p:cTn id="65" presetID="10" presetClass="entr" presetSubtype="0" fill="hold" nodeType="withEffect">
                                  <p:stCondLst>
                                    <p:cond delay="0"/>
                                  </p:stCondLst>
                                  <p:childTnLst>
                                    <p:set>
                                      <p:cBhvr>
                                        <p:cTn id="66" dur="1" fill="hold">
                                          <p:stCondLst>
                                            <p:cond delay="0"/>
                                          </p:stCondLst>
                                        </p:cTn>
                                        <p:tgtEl>
                                          <p:spTgt spid="130"/>
                                        </p:tgtEl>
                                        <p:attrNameLst>
                                          <p:attrName>style.visibility</p:attrName>
                                        </p:attrNameLst>
                                      </p:cBhvr>
                                      <p:to>
                                        <p:strVal val="visible"/>
                                      </p:to>
                                    </p:set>
                                    <p:animEffect transition="in" filter="fade">
                                      <p:cBhvr>
                                        <p:cTn id="67" dur="1100"/>
                                        <p:tgtEl>
                                          <p:spTgt spid="130"/>
                                        </p:tgtEl>
                                      </p:cBhvr>
                                    </p:animEffect>
                                  </p:childTnLst>
                                </p:cTn>
                              </p:par>
                              <p:par>
                                <p:cTn id="68" presetID="10" presetClass="entr" presetSubtype="0" fill="hold" nodeType="withEffect">
                                  <p:stCondLst>
                                    <p:cond delay="0"/>
                                  </p:stCondLst>
                                  <p:childTnLst>
                                    <p:set>
                                      <p:cBhvr>
                                        <p:cTn id="69" dur="1" fill="hold">
                                          <p:stCondLst>
                                            <p:cond delay="0"/>
                                          </p:stCondLst>
                                        </p:cTn>
                                        <p:tgtEl>
                                          <p:spTgt spid="131"/>
                                        </p:tgtEl>
                                        <p:attrNameLst>
                                          <p:attrName>style.visibility</p:attrName>
                                        </p:attrNameLst>
                                      </p:cBhvr>
                                      <p:to>
                                        <p:strVal val="visible"/>
                                      </p:to>
                                    </p:set>
                                    <p:animEffect transition="in" filter="fade">
                                      <p:cBhvr>
                                        <p:cTn id="70" dur="1100"/>
                                        <p:tgtEl>
                                          <p:spTgt spid="131"/>
                                        </p:tgtEl>
                                      </p:cBhvr>
                                    </p:animEffect>
                                  </p:childTnLst>
                                </p:cTn>
                              </p:par>
                              <p:par>
                                <p:cTn id="71" presetID="10" presetClass="entr" presetSubtype="0" fill="hold" nodeType="withEffect">
                                  <p:stCondLst>
                                    <p:cond delay="0"/>
                                  </p:stCondLst>
                                  <p:childTnLst>
                                    <p:set>
                                      <p:cBhvr>
                                        <p:cTn id="72" dur="1" fill="hold">
                                          <p:stCondLst>
                                            <p:cond delay="0"/>
                                          </p:stCondLst>
                                        </p:cTn>
                                        <p:tgtEl>
                                          <p:spTgt spid="132"/>
                                        </p:tgtEl>
                                        <p:attrNameLst>
                                          <p:attrName>style.visibility</p:attrName>
                                        </p:attrNameLst>
                                      </p:cBhvr>
                                      <p:to>
                                        <p:strVal val="visible"/>
                                      </p:to>
                                    </p:set>
                                    <p:animEffect transition="in" filter="fade">
                                      <p:cBhvr>
                                        <p:cTn id="73" dur="1100"/>
                                        <p:tgtEl>
                                          <p:spTgt spid="132"/>
                                        </p:tgtEl>
                                      </p:cBhvr>
                                    </p:animEffect>
                                  </p:childTnLst>
                                </p:cTn>
                              </p:par>
                              <p:par>
                                <p:cTn id="74" presetID="10" presetClass="entr" presetSubtype="0" fill="hold" nodeType="withEffect">
                                  <p:stCondLst>
                                    <p:cond delay="0"/>
                                  </p:stCondLst>
                                  <p:childTnLst>
                                    <p:set>
                                      <p:cBhvr>
                                        <p:cTn id="75" dur="1" fill="hold">
                                          <p:stCondLst>
                                            <p:cond delay="0"/>
                                          </p:stCondLst>
                                        </p:cTn>
                                        <p:tgtEl>
                                          <p:spTgt spid="133"/>
                                        </p:tgtEl>
                                        <p:attrNameLst>
                                          <p:attrName>style.visibility</p:attrName>
                                        </p:attrNameLst>
                                      </p:cBhvr>
                                      <p:to>
                                        <p:strVal val="visible"/>
                                      </p:to>
                                    </p:set>
                                    <p:animEffect transition="in" filter="fade">
                                      <p:cBhvr>
                                        <p:cTn id="76" dur="1100"/>
                                        <p:tgtEl>
                                          <p:spTgt spid="133"/>
                                        </p:tgtEl>
                                      </p:cBhvr>
                                    </p:animEffect>
                                  </p:childTnLst>
                                </p:cTn>
                              </p:par>
                              <p:par>
                                <p:cTn id="77" presetID="10" presetClass="entr" presetSubtype="0" fill="hold" nodeType="withEffect">
                                  <p:stCondLst>
                                    <p:cond delay="0"/>
                                  </p:stCondLst>
                                  <p:childTnLst>
                                    <p:set>
                                      <p:cBhvr>
                                        <p:cTn id="78" dur="1" fill="hold">
                                          <p:stCondLst>
                                            <p:cond delay="0"/>
                                          </p:stCondLst>
                                        </p:cTn>
                                        <p:tgtEl>
                                          <p:spTgt spid="134"/>
                                        </p:tgtEl>
                                        <p:attrNameLst>
                                          <p:attrName>style.visibility</p:attrName>
                                        </p:attrNameLst>
                                      </p:cBhvr>
                                      <p:to>
                                        <p:strVal val="visible"/>
                                      </p:to>
                                    </p:set>
                                    <p:animEffect transition="in" filter="fade">
                                      <p:cBhvr>
                                        <p:cTn id="79" dur="1100"/>
                                        <p:tgtEl>
                                          <p:spTgt spid="134"/>
                                        </p:tgtEl>
                                      </p:cBhvr>
                                    </p:animEffect>
                                  </p:childTnLst>
                                </p:cTn>
                              </p:par>
                              <p:par>
                                <p:cTn id="80" presetID="10" presetClass="entr" presetSubtype="0" fill="hold" nodeType="withEffect">
                                  <p:stCondLst>
                                    <p:cond delay="0"/>
                                  </p:stCondLst>
                                  <p:childTnLst>
                                    <p:set>
                                      <p:cBhvr>
                                        <p:cTn id="81" dur="1" fill="hold">
                                          <p:stCondLst>
                                            <p:cond delay="0"/>
                                          </p:stCondLst>
                                        </p:cTn>
                                        <p:tgtEl>
                                          <p:spTgt spid="135"/>
                                        </p:tgtEl>
                                        <p:attrNameLst>
                                          <p:attrName>style.visibility</p:attrName>
                                        </p:attrNameLst>
                                      </p:cBhvr>
                                      <p:to>
                                        <p:strVal val="visible"/>
                                      </p:to>
                                    </p:set>
                                    <p:animEffect transition="in" filter="fade">
                                      <p:cBhvr>
                                        <p:cTn id="82" dur="1100"/>
                                        <p:tgtEl>
                                          <p:spTgt spid="135"/>
                                        </p:tgtEl>
                                      </p:cBhvr>
                                    </p:animEffect>
                                  </p:childTnLst>
                                </p:cTn>
                              </p:par>
                              <p:par>
                                <p:cTn id="83" presetID="10" presetClass="entr" presetSubtype="0" fill="hold" nodeType="withEffect">
                                  <p:stCondLst>
                                    <p:cond delay="0"/>
                                  </p:stCondLst>
                                  <p:childTnLst>
                                    <p:set>
                                      <p:cBhvr>
                                        <p:cTn id="84" dur="1" fill="hold">
                                          <p:stCondLst>
                                            <p:cond delay="0"/>
                                          </p:stCondLst>
                                        </p:cTn>
                                        <p:tgtEl>
                                          <p:spTgt spid="136"/>
                                        </p:tgtEl>
                                        <p:attrNameLst>
                                          <p:attrName>style.visibility</p:attrName>
                                        </p:attrNameLst>
                                      </p:cBhvr>
                                      <p:to>
                                        <p:strVal val="visible"/>
                                      </p:to>
                                    </p:set>
                                    <p:animEffect transition="in" filter="fade">
                                      <p:cBhvr>
                                        <p:cTn id="85" dur="1100"/>
                                        <p:tgtEl>
                                          <p:spTgt spid="136"/>
                                        </p:tgtEl>
                                      </p:cBhvr>
                                    </p:animEffect>
                                  </p:childTnLst>
                                </p:cTn>
                              </p:par>
                              <p:par>
                                <p:cTn id="86" presetID="10" presetClass="entr" presetSubtype="0" fill="hold" nodeType="withEffect">
                                  <p:stCondLst>
                                    <p:cond delay="0"/>
                                  </p:stCondLst>
                                  <p:childTnLst>
                                    <p:set>
                                      <p:cBhvr>
                                        <p:cTn id="87" dur="1" fill="hold">
                                          <p:stCondLst>
                                            <p:cond delay="0"/>
                                          </p:stCondLst>
                                        </p:cTn>
                                        <p:tgtEl>
                                          <p:spTgt spid="137"/>
                                        </p:tgtEl>
                                        <p:attrNameLst>
                                          <p:attrName>style.visibility</p:attrName>
                                        </p:attrNameLst>
                                      </p:cBhvr>
                                      <p:to>
                                        <p:strVal val="visible"/>
                                      </p:to>
                                    </p:set>
                                    <p:animEffect transition="in" filter="fade">
                                      <p:cBhvr>
                                        <p:cTn id="88" dur="1100"/>
                                        <p:tgtEl>
                                          <p:spTgt spid="137"/>
                                        </p:tgtEl>
                                      </p:cBhvr>
                                    </p:animEffect>
                                  </p:childTnLst>
                                </p:cTn>
                              </p:par>
                              <p:par>
                                <p:cTn id="89" presetID="10" presetClass="entr" presetSubtype="0" fill="hold" nodeType="withEffect">
                                  <p:stCondLst>
                                    <p:cond delay="0"/>
                                  </p:stCondLst>
                                  <p:childTnLst>
                                    <p:set>
                                      <p:cBhvr>
                                        <p:cTn id="90" dur="1" fill="hold">
                                          <p:stCondLst>
                                            <p:cond delay="0"/>
                                          </p:stCondLst>
                                        </p:cTn>
                                        <p:tgtEl>
                                          <p:spTgt spid="138"/>
                                        </p:tgtEl>
                                        <p:attrNameLst>
                                          <p:attrName>style.visibility</p:attrName>
                                        </p:attrNameLst>
                                      </p:cBhvr>
                                      <p:to>
                                        <p:strVal val="visible"/>
                                      </p:to>
                                    </p:set>
                                    <p:animEffect transition="in" filter="fade">
                                      <p:cBhvr>
                                        <p:cTn id="91" dur="1100"/>
                                        <p:tgtEl>
                                          <p:spTgt spid="138"/>
                                        </p:tgtEl>
                                      </p:cBhvr>
                                    </p:animEffect>
                                  </p:childTnLst>
                                </p:cTn>
                              </p:par>
                            </p:childTnLst>
                          </p:cTn>
                        </p:par>
                        <p:par>
                          <p:cTn id="92" fill="hold">
                            <p:stCondLst>
                              <p:cond delay="4400"/>
                            </p:stCondLst>
                            <p:childTnLst>
                              <p:par>
                                <p:cTn id="93" presetID="10" presetClass="entr" presetSubtype="0" fill="hold" grpId="0" nodeType="afterEffect">
                                  <p:stCondLst>
                                    <p:cond delay="0"/>
                                  </p:stCondLst>
                                  <p:childTnLst>
                                    <p:set>
                                      <p:cBhvr>
                                        <p:cTn id="94" dur="1" fill="hold">
                                          <p:stCondLst>
                                            <p:cond delay="0"/>
                                          </p:stCondLst>
                                        </p:cTn>
                                        <p:tgtEl>
                                          <p:spTgt spid="139"/>
                                        </p:tgtEl>
                                        <p:attrNameLst>
                                          <p:attrName>style.visibility</p:attrName>
                                        </p:attrNameLst>
                                      </p:cBhvr>
                                      <p:to>
                                        <p:strVal val="visible"/>
                                      </p:to>
                                    </p:set>
                                    <p:animEffect transition="in" filter="fade">
                                      <p:cBhvr>
                                        <p:cTn id="95" dur="1100"/>
                                        <p:tgtEl>
                                          <p:spTgt spid="139"/>
                                        </p:tgtEl>
                                      </p:cBhvr>
                                    </p:animEffect>
                                  </p:childTnLst>
                                </p:cTn>
                              </p:par>
                            </p:childTnLst>
                          </p:cTn>
                        </p:par>
                        <p:par>
                          <p:cTn id="96" fill="hold">
                            <p:stCondLst>
                              <p:cond delay="5500"/>
                            </p:stCondLst>
                            <p:childTnLst>
                              <p:par>
                                <p:cTn id="97" presetID="10" presetClass="entr" presetSubtype="0" fill="hold" grpId="0" nodeType="afterEffect">
                                  <p:stCondLst>
                                    <p:cond delay="0"/>
                                  </p:stCondLst>
                                  <p:childTnLst>
                                    <p:set>
                                      <p:cBhvr>
                                        <p:cTn id="98" dur="1" fill="hold">
                                          <p:stCondLst>
                                            <p:cond delay="0"/>
                                          </p:stCondLst>
                                        </p:cTn>
                                        <p:tgtEl>
                                          <p:spTgt spid="140"/>
                                        </p:tgtEl>
                                        <p:attrNameLst>
                                          <p:attrName>style.visibility</p:attrName>
                                        </p:attrNameLst>
                                      </p:cBhvr>
                                      <p:to>
                                        <p:strVal val="visible"/>
                                      </p:to>
                                    </p:set>
                                    <p:animEffect transition="in" filter="fade">
                                      <p:cBhvr>
                                        <p:cTn id="99" dur="1100"/>
                                        <p:tgtEl>
                                          <p:spTgt spid="140"/>
                                        </p:tgtEl>
                                      </p:cBhvr>
                                    </p:animEffect>
                                  </p:childTnLst>
                                </p:cTn>
                              </p:par>
                            </p:childTnLst>
                          </p:cTn>
                        </p:par>
                        <p:par>
                          <p:cTn id="100" fill="hold">
                            <p:stCondLst>
                              <p:cond delay="6600"/>
                            </p:stCondLst>
                            <p:childTnLst>
                              <p:par>
                                <p:cTn id="101" presetID="10" presetClass="entr" presetSubtype="0" fill="hold" grpId="0" nodeType="afterEffect">
                                  <p:stCondLst>
                                    <p:cond delay="0"/>
                                  </p:stCondLst>
                                  <p:childTnLst>
                                    <p:set>
                                      <p:cBhvr>
                                        <p:cTn id="102" dur="1" fill="hold">
                                          <p:stCondLst>
                                            <p:cond delay="0"/>
                                          </p:stCondLst>
                                        </p:cTn>
                                        <p:tgtEl>
                                          <p:spTgt spid="141"/>
                                        </p:tgtEl>
                                        <p:attrNameLst>
                                          <p:attrName>style.visibility</p:attrName>
                                        </p:attrNameLst>
                                      </p:cBhvr>
                                      <p:to>
                                        <p:strVal val="visible"/>
                                      </p:to>
                                    </p:set>
                                    <p:animEffect transition="in" filter="fade">
                                      <p:cBhvr>
                                        <p:cTn id="103" dur="1100"/>
                                        <p:tgtEl>
                                          <p:spTgt spid="141"/>
                                        </p:tgtEl>
                                      </p:cBhvr>
                                    </p:animEffect>
                                  </p:childTnLst>
                                </p:cTn>
                              </p:par>
                            </p:childTnLst>
                          </p:cTn>
                        </p:par>
                        <p:par>
                          <p:cTn id="104" fill="hold">
                            <p:stCondLst>
                              <p:cond delay="7700"/>
                            </p:stCondLst>
                            <p:childTnLst>
                              <p:par>
                                <p:cTn id="105" presetID="10" presetClass="entr" presetSubtype="0" fill="hold" grpId="0" nodeType="afterEffect">
                                  <p:stCondLst>
                                    <p:cond delay="0"/>
                                  </p:stCondLst>
                                  <p:childTnLst>
                                    <p:set>
                                      <p:cBhvr>
                                        <p:cTn id="106" dur="1" fill="hold">
                                          <p:stCondLst>
                                            <p:cond delay="0"/>
                                          </p:stCondLst>
                                        </p:cTn>
                                        <p:tgtEl>
                                          <p:spTgt spid="142"/>
                                        </p:tgtEl>
                                        <p:attrNameLst>
                                          <p:attrName>style.visibility</p:attrName>
                                        </p:attrNameLst>
                                      </p:cBhvr>
                                      <p:to>
                                        <p:strVal val="visible"/>
                                      </p:to>
                                    </p:set>
                                    <p:animEffect transition="in" filter="fade">
                                      <p:cBhvr>
                                        <p:cTn id="107" dur="1100"/>
                                        <p:tgtEl>
                                          <p:spTgt spid="142"/>
                                        </p:tgtEl>
                                      </p:cBhvr>
                                    </p:animEffect>
                                  </p:childTnLst>
                                </p:cTn>
                              </p:par>
                            </p:childTnLst>
                          </p:cTn>
                        </p:par>
                        <p:par>
                          <p:cTn id="108" fill="hold">
                            <p:stCondLst>
                              <p:cond delay="8800"/>
                            </p:stCondLst>
                            <p:childTnLst>
                              <p:par>
                                <p:cTn id="109" presetID="10" presetClass="entr" presetSubtype="0" fill="hold" grpId="0" nodeType="afterEffect">
                                  <p:stCondLst>
                                    <p:cond delay="0"/>
                                  </p:stCondLst>
                                  <p:childTnLst>
                                    <p:set>
                                      <p:cBhvr>
                                        <p:cTn id="110" dur="1" fill="hold">
                                          <p:stCondLst>
                                            <p:cond delay="0"/>
                                          </p:stCondLst>
                                        </p:cTn>
                                        <p:tgtEl>
                                          <p:spTgt spid="143"/>
                                        </p:tgtEl>
                                        <p:attrNameLst>
                                          <p:attrName>style.visibility</p:attrName>
                                        </p:attrNameLst>
                                      </p:cBhvr>
                                      <p:to>
                                        <p:strVal val="visible"/>
                                      </p:to>
                                    </p:set>
                                    <p:animEffect transition="in" filter="fade">
                                      <p:cBhvr>
                                        <p:cTn id="111" dur="1100"/>
                                        <p:tgtEl>
                                          <p:spTgt spid="143"/>
                                        </p:tgtEl>
                                      </p:cBhvr>
                                    </p:animEffect>
                                  </p:childTnLst>
                                </p:cTn>
                              </p:par>
                            </p:childTnLst>
                          </p:cTn>
                        </p:par>
                        <p:par>
                          <p:cTn id="112" fill="hold">
                            <p:stCondLst>
                              <p:cond delay="9900"/>
                            </p:stCondLst>
                            <p:childTnLst>
                              <p:par>
                                <p:cTn id="113" presetID="10" presetClass="entr" presetSubtype="0" fill="hold" grpId="0" nodeType="afterEffect">
                                  <p:stCondLst>
                                    <p:cond delay="0"/>
                                  </p:stCondLst>
                                  <p:childTnLst>
                                    <p:set>
                                      <p:cBhvr>
                                        <p:cTn id="114" dur="1" fill="hold">
                                          <p:stCondLst>
                                            <p:cond delay="0"/>
                                          </p:stCondLst>
                                        </p:cTn>
                                        <p:tgtEl>
                                          <p:spTgt spid="144"/>
                                        </p:tgtEl>
                                        <p:attrNameLst>
                                          <p:attrName>style.visibility</p:attrName>
                                        </p:attrNameLst>
                                      </p:cBhvr>
                                      <p:to>
                                        <p:strVal val="visible"/>
                                      </p:to>
                                    </p:set>
                                    <p:animEffect transition="in" filter="fade">
                                      <p:cBhvr>
                                        <p:cTn id="115" dur="1100"/>
                                        <p:tgtEl>
                                          <p:spTgt spid="144"/>
                                        </p:tgtEl>
                                      </p:cBhvr>
                                    </p:animEffect>
                                  </p:childTnLst>
                                </p:cTn>
                              </p:par>
                            </p:childTnLst>
                          </p:cTn>
                        </p:par>
                        <p:par>
                          <p:cTn id="116" fill="hold">
                            <p:stCondLst>
                              <p:cond delay="11000"/>
                            </p:stCondLst>
                            <p:childTnLst>
                              <p:par>
                                <p:cTn id="117" presetID="10" presetClass="entr" presetSubtype="0" fill="hold" grpId="0" nodeType="afterEffect">
                                  <p:stCondLst>
                                    <p:cond delay="0"/>
                                  </p:stCondLst>
                                  <p:childTnLst>
                                    <p:set>
                                      <p:cBhvr>
                                        <p:cTn id="118" dur="1" fill="hold">
                                          <p:stCondLst>
                                            <p:cond delay="0"/>
                                          </p:stCondLst>
                                        </p:cTn>
                                        <p:tgtEl>
                                          <p:spTgt spid="148"/>
                                        </p:tgtEl>
                                        <p:attrNameLst>
                                          <p:attrName>style.visibility</p:attrName>
                                        </p:attrNameLst>
                                      </p:cBhvr>
                                      <p:to>
                                        <p:strVal val="visible"/>
                                      </p:to>
                                    </p:set>
                                    <p:animEffect transition="in" filter="fade">
                                      <p:cBhvr>
                                        <p:cTn id="119" dur="1100"/>
                                        <p:tgtEl>
                                          <p:spTgt spid="148"/>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49"/>
                                        </p:tgtEl>
                                        <p:attrNameLst>
                                          <p:attrName>style.visibility</p:attrName>
                                        </p:attrNameLst>
                                      </p:cBhvr>
                                      <p:to>
                                        <p:strVal val="visible"/>
                                      </p:to>
                                    </p:set>
                                    <p:animEffect transition="in" filter="fade">
                                      <p:cBhvr>
                                        <p:cTn id="122" dur="1100"/>
                                        <p:tgtEl>
                                          <p:spTgt spid="149"/>
                                        </p:tgtEl>
                                      </p:cBhvr>
                                    </p:animEffect>
                                  </p:childTnLst>
                                </p:cTn>
                              </p:par>
                            </p:childTnLst>
                          </p:cTn>
                        </p:par>
                        <p:par>
                          <p:cTn id="123" fill="hold">
                            <p:stCondLst>
                              <p:cond delay="12100"/>
                            </p:stCondLst>
                            <p:childTnLst>
                              <p:par>
                                <p:cTn id="124" presetID="10" presetClass="entr" presetSubtype="0" fill="hold" grpId="0" nodeType="afterEffect">
                                  <p:stCondLst>
                                    <p:cond delay="0"/>
                                  </p:stCondLst>
                                  <p:childTnLst>
                                    <p:set>
                                      <p:cBhvr>
                                        <p:cTn id="125" dur="1" fill="hold">
                                          <p:stCondLst>
                                            <p:cond delay="0"/>
                                          </p:stCondLst>
                                        </p:cTn>
                                        <p:tgtEl>
                                          <p:spTgt spid="150"/>
                                        </p:tgtEl>
                                        <p:attrNameLst>
                                          <p:attrName>style.visibility</p:attrName>
                                        </p:attrNameLst>
                                      </p:cBhvr>
                                      <p:to>
                                        <p:strVal val="visible"/>
                                      </p:to>
                                    </p:set>
                                    <p:animEffect transition="in" filter="fade">
                                      <p:cBhvr>
                                        <p:cTn id="126" dur="1100"/>
                                        <p:tgtEl>
                                          <p:spTgt spid="150"/>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151"/>
                                        </p:tgtEl>
                                        <p:attrNameLst>
                                          <p:attrName>style.visibility</p:attrName>
                                        </p:attrNameLst>
                                      </p:cBhvr>
                                      <p:to>
                                        <p:strVal val="visible"/>
                                      </p:to>
                                    </p:set>
                                    <p:animEffect transition="in" filter="fade">
                                      <p:cBhvr>
                                        <p:cTn id="129" dur="1100"/>
                                        <p:tgtEl>
                                          <p:spTgt spid="151"/>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159"/>
                                        </p:tgtEl>
                                        <p:attrNameLst>
                                          <p:attrName>style.visibility</p:attrName>
                                        </p:attrNameLst>
                                      </p:cBhvr>
                                      <p:to>
                                        <p:strVal val="visible"/>
                                      </p:to>
                                    </p:set>
                                    <p:animEffect transition="in" filter="fade">
                                      <p:cBhvr>
                                        <p:cTn id="132" dur="1100"/>
                                        <p:tgtEl>
                                          <p:spTgt spid="159"/>
                                        </p:tgtEl>
                                      </p:cBhvr>
                                    </p:animEffect>
                                  </p:childTnLst>
                                </p:cTn>
                              </p:par>
                            </p:childTnLst>
                          </p:cTn>
                        </p:par>
                        <p:par>
                          <p:cTn id="133" fill="hold">
                            <p:stCondLst>
                              <p:cond delay="13200"/>
                            </p:stCondLst>
                            <p:childTnLst>
                              <p:par>
                                <p:cTn id="134" presetID="10" presetClass="entr" presetSubtype="0" fill="hold" grpId="0" nodeType="afterEffect">
                                  <p:stCondLst>
                                    <p:cond delay="0"/>
                                  </p:stCondLst>
                                  <p:childTnLst>
                                    <p:set>
                                      <p:cBhvr>
                                        <p:cTn id="135" dur="1" fill="hold">
                                          <p:stCondLst>
                                            <p:cond delay="0"/>
                                          </p:stCondLst>
                                        </p:cTn>
                                        <p:tgtEl>
                                          <p:spTgt spid="147"/>
                                        </p:tgtEl>
                                        <p:attrNameLst>
                                          <p:attrName>style.visibility</p:attrName>
                                        </p:attrNameLst>
                                      </p:cBhvr>
                                      <p:to>
                                        <p:strVal val="visible"/>
                                      </p:to>
                                    </p:set>
                                    <p:animEffect transition="in" filter="fade">
                                      <p:cBhvr>
                                        <p:cTn id="136" dur="1100"/>
                                        <p:tgtEl>
                                          <p:spTgt spid="147"/>
                                        </p:tgtEl>
                                      </p:cBhvr>
                                    </p:animEffect>
                                  </p:childTnLst>
                                </p:cTn>
                              </p:par>
                            </p:childTnLst>
                          </p:cTn>
                        </p:par>
                        <p:par>
                          <p:cTn id="137" fill="hold">
                            <p:stCondLst>
                              <p:cond delay="14300"/>
                            </p:stCondLst>
                            <p:childTnLst>
                              <p:par>
                                <p:cTn id="138" presetID="10" presetClass="entr" presetSubtype="0" fill="hold" grpId="0" nodeType="afterEffect">
                                  <p:stCondLst>
                                    <p:cond delay="0"/>
                                  </p:stCondLst>
                                  <p:childTnLst>
                                    <p:set>
                                      <p:cBhvr>
                                        <p:cTn id="139" dur="1" fill="hold">
                                          <p:stCondLst>
                                            <p:cond delay="0"/>
                                          </p:stCondLst>
                                        </p:cTn>
                                        <p:tgtEl>
                                          <p:spTgt spid="162"/>
                                        </p:tgtEl>
                                        <p:attrNameLst>
                                          <p:attrName>style.visibility</p:attrName>
                                        </p:attrNameLst>
                                      </p:cBhvr>
                                      <p:to>
                                        <p:strVal val="visible"/>
                                      </p:to>
                                    </p:set>
                                    <p:animEffect transition="in" filter="fade">
                                      <p:cBhvr>
                                        <p:cTn id="140" dur="1100"/>
                                        <p:tgtEl>
                                          <p:spTgt spid="162"/>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163"/>
                                        </p:tgtEl>
                                        <p:attrNameLst>
                                          <p:attrName>style.visibility</p:attrName>
                                        </p:attrNameLst>
                                      </p:cBhvr>
                                      <p:to>
                                        <p:strVal val="visible"/>
                                      </p:to>
                                    </p:set>
                                    <p:animEffect transition="in" filter="fade">
                                      <p:cBhvr>
                                        <p:cTn id="143" dur="1100"/>
                                        <p:tgtEl>
                                          <p:spTgt spid="163"/>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grpId="0" nodeType="clickEffect">
                                  <p:stCondLst>
                                    <p:cond delay="0"/>
                                  </p:stCondLst>
                                  <p:childTnLst>
                                    <p:set>
                                      <p:cBhvr>
                                        <p:cTn id="147" dur="1" fill="hold">
                                          <p:stCondLst>
                                            <p:cond delay="0"/>
                                          </p:stCondLst>
                                        </p:cTn>
                                        <p:tgtEl>
                                          <p:spTgt spid="108"/>
                                        </p:tgtEl>
                                        <p:attrNameLst>
                                          <p:attrName>style.visibility</p:attrName>
                                        </p:attrNameLst>
                                      </p:cBhvr>
                                      <p:to>
                                        <p:strVal val="visible"/>
                                      </p:to>
                                    </p:set>
                                    <p:animEffect transition="in" filter="fade">
                                      <p:cBhvr>
                                        <p:cTn id="148" dur="500"/>
                                        <p:tgtEl>
                                          <p:spTgt spid="108"/>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117"/>
                                        </p:tgtEl>
                                        <p:attrNameLst>
                                          <p:attrName>style.visibility</p:attrName>
                                        </p:attrNameLst>
                                      </p:cBhvr>
                                      <p:to>
                                        <p:strVal val="visible"/>
                                      </p:to>
                                    </p:set>
                                    <p:animEffect transition="in" filter="fade">
                                      <p:cBhvr>
                                        <p:cTn id="151" dur="500"/>
                                        <p:tgtEl>
                                          <p:spTgt spid="117"/>
                                        </p:tgtEl>
                                      </p:cBhvr>
                                    </p:animEffect>
                                  </p:childTnLst>
                                </p:cTn>
                              </p:par>
                            </p:childTnLst>
                          </p:cTn>
                        </p:par>
                        <p:par>
                          <p:cTn id="152" fill="hold">
                            <p:stCondLst>
                              <p:cond delay="500"/>
                            </p:stCondLst>
                            <p:childTnLst>
                              <p:par>
                                <p:cTn id="153" presetID="10" presetClass="entr" presetSubtype="0" fill="hold" grpId="0" nodeType="afterEffect">
                                  <p:stCondLst>
                                    <p:cond delay="0"/>
                                  </p:stCondLst>
                                  <p:childTnLst>
                                    <p:set>
                                      <p:cBhvr>
                                        <p:cTn id="154" dur="1" fill="hold">
                                          <p:stCondLst>
                                            <p:cond delay="0"/>
                                          </p:stCondLst>
                                        </p:cTn>
                                        <p:tgtEl>
                                          <p:spTgt spid="118"/>
                                        </p:tgtEl>
                                        <p:attrNameLst>
                                          <p:attrName>style.visibility</p:attrName>
                                        </p:attrNameLst>
                                      </p:cBhvr>
                                      <p:to>
                                        <p:strVal val="visible"/>
                                      </p:to>
                                    </p:set>
                                    <p:animEffect transition="in" filter="fade">
                                      <p:cBhvr>
                                        <p:cTn id="155" dur="500"/>
                                        <p:tgtEl>
                                          <p:spTgt spid="118"/>
                                        </p:tgtEl>
                                      </p:cBhvr>
                                    </p:animEffect>
                                  </p:childTnLst>
                                </p:cTn>
                              </p:par>
                            </p:childTnLst>
                          </p:cTn>
                        </p:par>
                        <p:par>
                          <p:cTn id="156" fill="hold">
                            <p:stCondLst>
                              <p:cond delay="1000"/>
                            </p:stCondLst>
                            <p:childTnLst>
                              <p:par>
                                <p:cTn id="157" presetID="10" presetClass="entr" presetSubtype="0" fill="hold" grpId="0" nodeType="afterEffect">
                                  <p:stCondLst>
                                    <p:cond delay="0"/>
                                  </p:stCondLst>
                                  <p:childTnLst>
                                    <p:set>
                                      <p:cBhvr>
                                        <p:cTn id="158" dur="1" fill="hold">
                                          <p:stCondLst>
                                            <p:cond delay="0"/>
                                          </p:stCondLst>
                                        </p:cTn>
                                        <p:tgtEl>
                                          <p:spTgt spid="104"/>
                                        </p:tgtEl>
                                        <p:attrNameLst>
                                          <p:attrName>style.visibility</p:attrName>
                                        </p:attrNameLst>
                                      </p:cBhvr>
                                      <p:to>
                                        <p:strVal val="visible"/>
                                      </p:to>
                                    </p:set>
                                    <p:animEffect transition="in" filter="fade">
                                      <p:cBhvr>
                                        <p:cTn id="159" dur="500"/>
                                        <p:tgtEl>
                                          <p:spTgt spid="104"/>
                                        </p:tgtEl>
                                      </p:cBhvr>
                                    </p:animEffect>
                                  </p:childTnLst>
                                </p:cTn>
                              </p:par>
                            </p:childTnLst>
                          </p:cTn>
                        </p:par>
                        <p:par>
                          <p:cTn id="160" fill="hold">
                            <p:stCondLst>
                              <p:cond delay="1500"/>
                            </p:stCondLst>
                            <p:childTnLst>
                              <p:par>
                                <p:cTn id="161" presetID="10" presetClass="entr" presetSubtype="0" fill="hold" grpId="0" nodeType="afterEffect">
                                  <p:stCondLst>
                                    <p:cond delay="0"/>
                                  </p:stCondLst>
                                  <p:childTnLst>
                                    <p:set>
                                      <p:cBhvr>
                                        <p:cTn id="162" dur="1" fill="hold">
                                          <p:stCondLst>
                                            <p:cond delay="0"/>
                                          </p:stCondLst>
                                        </p:cTn>
                                        <p:tgtEl>
                                          <p:spTgt spid="167"/>
                                        </p:tgtEl>
                                        <p:attrNameLst>
                                          <p:attrName>style.visibility</p:attrName>
                                        </p:attrNameLst>
                                      </p:cBhvr>
                                      <p:to>
                                        <p:strVal val="visible"/>
                                      </p:to>
                                    </p:set>
                                    <p:animEffect transition="in" filter="fade">
                                      <p:cBhvr>
                                        <p:cTn id="163" dur="500"/>
                                        <p:tgtEl>
                                          <p:spTgt spid="167"/>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166"/>
                                        </p:tgtEl>
                                        <p:attrNameLst>
                                          <p:attrName>style.visibility</p:attrName>
                                        </p:attrNameLst>
                                      </p:cBhvr>
                                      <p:to>
                                        <p:strVal val="visible"/>
                                      </p:to>
                                    </p:set>
                                    <p:animEffect transition="in" filter="fade">
                                      <p:cBhvr>
                                        <p:cTn id="166" dur="500"/>
                                        <p:tgtEl>
                                          <p:spTgt spid="166"/>
                                        </p:tgtEl>
                                      </p:cBhvr>
                                    </p:animEffect>
                                  </p:childTnLst>
                                </p:cTn>
                              </p:par>
                            </p:childTnLst>
                          </p:cTn>
                        </p:par>
                        <p:par>
                          <p:cTn id="167" fill="hold">
                            <p:stCondLst>
                              <p:cond delay="2000"/>
                            </p:stCondLst>
                            <p:childTnLst>
                              <p:par>
                                <p:cTn id="168" presetID="10" presetClass="entr" presetSubtype="0" fill="hold" grpId="0" nodeType="afterEffect">
                                  <p:stCondLst>
                                    <p:cond delay="0"/>
                                  </p:stCondLst>
                                  <p:childTnLst>
                                    <p:set>
                                      <p:cBhvr>
                                        <p:cTn id="169" dur="1" fill="hold">
                                          <p:stCondLst>
                                            <p:cond delay="0"/>
                                          </p:stCondLst>
                                        </p:cTn>
                                        <p:tgtEl>
                                          <p:spTgt spid="102"/>
                                        </p:tgtEl>
                                        <p:attrNameLst>
                                          <p:attrName>style.visibility</p:attrName>
                                        </p:attrNameLst>
                                      </p:cBhvr>
                                      <p:to>
                                        <p:strVal val="visible"/>
                                      </p:to>
                                    </p:set>
                                    <p:animEffect transition="in" filter="fade">
                                      <p:cBhvr>
                                        <p:cTn id="170" dur="500"/>
                                        <p:tgtEl>
                                          <p:spTgt spid="102"/>
                                        </p:tgtEl>
                                      </p:cBhvr>
                                    </p:animEffect>
                                  </p:childTnLst>
                                </p:cTn>
                              </p:par>
                            </p:childTnLst>
                          </p:cTn>
                        </p:par>
                        <p:par>
                          <p:cTn id="171" fill="hold">
                            <p:stCondLst>
                              <p:cond delay="2500"/>
                            </p:stCondLst>
                            <p:childTnLst>
                              <p:par>
                                <p:cTn id="172" presetID="10" presetClass="entr" presetSubtype="0" fill="hold" grpId="0" nodeType="afterEffect">
                                  <p:stCondLst>
                                    <p:cond delay="0"/>
                                  </p:stCondLst>
                                  <p:childTnLst>
                                    <p:set>
                                      <p:cBhvr>
                                        <p:cTn id="173" dur="1" fill="hold">
                                          <p:stCondLst>
                                            <p:cond delay="0"/>
                                          </p:stCondLst>
                                        </p:cTn>
                                        <p:tgtEl>
                                          <p:spTgt spid="154"/>
                                        </p:tgtEl>
                                        <p:attrNameLst>
                                          <p:attrName>style.visibility</p:attrName>
                                        </p:attrNameLst>
                                      </p:cBhvr>
                                      <p:to>
                                        <p:strVal val="visible"/>
                                      </p:to>
                                    </p:set>
                                    <p:animEffect transition="in" filter="fade">
                                      <p:cBhvr>
                                        <p:cTn id="174" dur="500"/>
                                        <p:tgtEl>
                                          <p:spTgt spid="154"/>
                                        </p:tgtEl>
                                      </p:cBhvr>
                                    </p:animEffect>
                                  </p:childTnLst>
                                </p:cTn>
                              </p:par>
                            </p:childTnLst>
                          </p:cTn>
                        </p:par>
                        <p:par>
                          <p:cTn id="175" fill="hold">
                            <p:stCondLst>
                              <p:cond delay="3000"/>
                            </p:stCondLst>
                            <p:childTnLst>
                              <p:par>
                                <p:cTn id="176" presetID="10" presetClass="entr" presetSubtype="0" fill="hold" grpId="0" nodeType="afterEffect">
                                  <p:stCondLst>
                                    <p:cond delay="0"/>
                                  </p:stCondLst>
                                  <p:childTnLst>
                                    <p:set>
                                      <p:cBhvr>
                                        <p:cTn id="177" dur="1" fill="hold">
                                          <p:stCondLst>
                                            <p:cond delay="0"/>
                                          </p:stCondLst>
                                        </p:cTn>
                                        <p:tgtEl>
                                          <p:spTgt spid="187"/>
                                        </p:tgtEl>
                                        <p:attrNameLst>
                                          <p:attrName>style.visibility</p:attrName>
                                        </p:attrNameLst>
                                      </p:cBhvr>
                                      <p:to>
                                        <p:strVal val="visible"/>
                                      </p:to>
                                    </p:set>
                                    <p:animEffect transition="in" filter="fade">
                                      <p:cBhvr>
                                        <p:cTn id="178" dur="500"/>
                                        <p:tgtEl>
                                          <p:spTgt spid="187"/>
                                        </p:tgtEl>
                                      </p:cBhvr>
                                    </p:animEffect>
                                  </p:childTnLst>
                                </p:cTn>
                              </p:par>
                            </p:childTnLst>
                          </p:cTn>
                        </p:par>
                        <p:par>
                          <p:cTn id="179" fill="hold">
                            <p:stCondLst>
                              <p:cond delay="3500"/>
                            </p:stCondLst>
                            <p:childTnLst>
                              <p:par>
                                <p:cTn id="180" presetID="10" presetClass="entr" presetSubtype="0" fill="hold" grpId="0" nodeType="afterEffect">
                                  <p:stCondLst>
                                    <p:cond delay="0"/>
                                  </p:stCondLst>
                                  <p:childTnLst>
                                    <p:set>
                                      <p:cBhvr>
                                        <p:cTn id="181" dur="1" fill="hold">
                                          <p:stCondLst>
                                            <p:cond delay="0"/>
                                          </p:stCondLst>
                                        </p:cTn>
                                        <p:tgtEl>
                                          <p:spTgt spid="188"/>
                                        </p:tgtEl>
                                        <p:attrNameLst>
                                          <p:attrName>style.visibility</p:attrName>
                                        </p:attrNameLst>
                                      </p:cBhvr>
                                      <p:to>
                                        <p:strVal val="visible"/>
                                      </p:to>
                                    </p:set>
                                    <p:animEffect transition="in" filter="fade">
                                      <p:cBhvr>
                                        <p:cTn id="182" dur="500"/>
                                        <p:tgtEl>
                                          <p:spTgt spid="188"/>
                                        </p:tgtEl>
                                      </p:cBhvr>
                                    </p:animEffect>
                                  </p:childTnLst>
                                </p:cTn>
                              </p:par>
                            </p:childTnLst>
                          </p:cTn>
                        </p:par>
                        <p:par>
                          <p:cTn id="183" fill="hold">
                            <p:stCondLst>
                              <p:cond delay="4000"/>
                            </p:stCondLst>
                            <p:childTnLst>
                              <p:par>
                                <p:cTn id="184" presetID="10" presetClass="entr" presetSubtype="0" fill="hold" grpId="0" nodeType="afterEffect">
                                  <p:stCondLst>
                                    <p:cond delay="0"/>
                                  </p:stCondLst>
                                  <p:childTnLst>
                                    <p:set>
                                      <p:cBhvr>
                                        <p:cTn id="185" dur="1" fill="hold">
                                          <p:stCondLst>
                                            <p:cond delay="0"/>
                                          </p:stCondLst>
                                        </p:cTn>
                                        <p:tgtEl>
                                          <p:spTgt spid="175"/>
                                        </p:tgtEl>
                                        <p:attrNameLst>
                                          <p:attrName>style.visibility</p:attrName>
                                        </p:attrNameLst>
                                      </p:cBhvr>
                                      <p:to>
                                        <p:strVal val="visible"/>
                                      </p:to>
                                    </p:set>
                                    <p:animEffect transition="in" filter="fade">
                                      <p:cBhvr>
                                        <p:cTn id="186" dur="500"/>
                                        <p:tgtEl>
                                          <p:spTgt spid="175"/>
                                        </p:tgtEl>
                                      </p:cBhvr>
                                    </p:animEffect>
                                  </p:childTnLst>
                                </p:cTn>
                              </p:par>
                              <p:par>
                                <p:cTn id="187" presetID="10" presetClass="entr" presetSubtype="0" fill="hold" nodeType="withEffect">
                                  <p:stCondLst>
                                    <p:cond delay="0"/>
                                  </p:stCondLst>
                                  <p:childTnLst>
                                    <p:set>
                                      <p:cBhvr>
                                        <p:cTn id="188" dur="1" fill="hold">
                                          <p:stCondLst>
                                            <p:cond delay="0"/>
                                          </p:stCondLst>
                                        </p:cTn>
                                        <p:tgtEl>
                                          <p:spTgt spid="174"/>
                                        </p:tgtEl>
                                        <p:attrNameLst>
                                          <p:attrName>style.visibility</p:attrName>
                                        </p:attrNameLst>
                                      </p:cBhvr>
                                      <p:to>
                                        <p:strVal val="visible"/>
                                      </p:to>
                                    </p:set>
                                    <p:animEffect transition="in" filter="fade">
                                      <p:cBhvr>
                                        <p:cTn id="189" dur="500"/>
                                        <p:tgtEl>
                                          <p:spTgt spid="174"/>
                                        </p:tgtEl>
                                      </p:cBhvr>
                                    </p:animEffect>
                                  </p:childTnLst>
                                </p:cTn>
                              </p:par>
                            </p:childTnLst>
                          </p:cTn>
                        </p:par>
                        <p:par>
                          <p:cTn id="190" fill="hold">
                            <p:stCondLst>
                              <p:cond delay="4500"/>
                            </p:stCondLst>
                            <p:childTnLst>
                              <p:par>
                                <p:cTn id="191" presetID="8" presetClass="emph" presetSubtype="0" fill="hold" nodeType="afterEffect">
                                  <p:stCondLst>
                                    <p:cond delay="0"/>
                                  </p:stCondLst>
                                  <p:childTnLst>
                                    <p:animRot by="21600000">
                                      <p:cBhvr>
                                        <p:cTn id="192" dur="1000" fill="hold"/>
                                        <p:tgtEl>
                                          <p:spTgt spid="174"/>
                                        </p:tgtEl>
                                        <p:attrNameLst>
                                          <p:attrName>r</p:attrName>
                                        </p:attrNameLst>
                                      </p:cBhvr>
                                    </p:animRot>
                                  </p:childTnLst>
                                </p:cTn>
                              </p:par>
                            </p:childTnLst>
                          </p:cTn>
                        </p:par>
                        <p:par>
                          <p:cTn id="193" fill="hold">
                            <p:stCondLst>
                              <p:cond delay="5500"/>
                            </p:stCondLst>
                            <p:childTnLst>
                              <p:par>
                                <p:cTn id="194" presetID="10" presetClass="entr" presetSubtype="0" fill="hold" grpId="0" nodeType="afterEffect">
                                  <p:stCondLst>
                                    <p:cond delay="0"/>
                                  </p:stCondLst>
                                  <p:childTnLst>
                                    <p:set>
                                      <p:cBhvr>
                                        <p:cTn id="195" dur="1" fill="hold">
                                          <p:stCondLst>
                                            <p:cond delay="0"/>
                                          </p:stCondLst>
                                        </p:cTn>
                                        <p:tgtEl>
                                          <p:spTgt spid="153"/>
                                        </p:tgtEl>
                                        <p:attrNameLst>
                                          <p:attrName>style.visibility</p:attrName>
                                        </p:attrNameLst>
                                      </p:cBhvr>
                                      <p:to>
                                        <p:strVal val="visible"/>
                                      </p:to>
                                    </p:set>
                                    <p:animEffect transition="in" filter="fade">
                                      <p:cBhvr>
                                        <p:cTn id="196" dur="500"/>
                                        <p:tgtEl>
                                          <p:spTgt spid="153"/>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171"/>
                                        </p:tgtEl>
                                        <p:attrNameLst>
                                          <p:attrName>style.visibility</p:attrName>
                                        </p:attrNameLst>
                                      </p:cBhvr>
                                      <p:to>
                                        <p:strVal val="visible"/>
                                      </p:to>
                                    </p:set>
                                    <p:animEffect transition="in" filter="fade">
                                      <p:cBhvr>
                                        <p:cTn id="199" dur="500"/>
                                        <p:tgtEl>
                                          <p:spTgt spid="171"/>
                                        </p:tgtEl>
                                      </p:cBhvr>
                                    </p:animEffect>
                                  </p:childTnLst>
                                </p:cTn>
                              </p:par>
                            </p:childTnLst>
                          </p:cTn>
                        </p:par>
                        <p:par>
                          <p:cTn id="200" fill="hold">
                            <p:stCondLst>
                              <p:cond delay="6000"/>
                            </p:stCondLst>
                            <p:childTnLst>
                              <p:par>
                                <p:cTn id="201" presetID="10" presetClass="entr" presetSubtype="0" fill="hold" grpId="0" nodeType="afterEffect">
                                  <p:stCondLst>
                                    <p:cond delay="0"/>
                                  </p:stCondLst>
                                  <p:childTnLst>
                                    <p:set>
                                      <p:cBhvr>
                                        <p:cTn id="202" dur="1" fill="hold">
                                          <p:stCondLst>
                                            <p:cond delay="0"/>
                                          </p:stCondLst>
                                        </p:cTn>
                                        <p:tgtEl>
                                          <p:spTgt spid="155"/>
                                        </p:tgtEl>
                                        <p:attrNameLst>
                                          <p:attrName>style.visibility</p:attrName>
                                        </p:attrNameLst>
                                      </p:cBhvr>
                                      <p:to>
                                        <p:strVal val="visible"/>
                                      </p:to>
                                    </p:set>
                                    <p:animEffect transition="in" filter="fade">
                                      <p:cBhvr>
                                        <p:cTn id="203" dur="500"/>
                                        <p:tgtEl>
                                          <p:spTgt spid="155"/>
                                        </p:tgtEl>
                                      </p:cBhvr>
                                    </p:animEffect>
                                  </p:childTnLst>
                                </p:cTn>
                              </p:par>
                            </p:childTnLst>
                          </p:cTn>
                        </p:par>
                        <p:par>
                          <p:cTn id="204" fill="hold">
                            <p:stCondLst>
                              <p:cond delay="6500"/>
                            </p:stCondLst>
                            <p:childTnLst>
                              <p:par>
                                <p:cTn id="205" presetID="10" presetClass="entr" presetSubtype="0" fill="hold" grpId="0" nodeType="afterEffect">
                                  <p:stCondLst>
                                    <p:cond delay="0"/>
                                  </p:stCondLst>
                                  <p:childTnLst>
                                    <p:set>
                                      <p:cBhvr>
                                        <p:cTn id="206" dur="1" fill="hold">
                                          <p:stCondLst>
                                            <p:cond delay="0"/>
                                          </p:stCondLst>
                                        </p:cTn>
                                        <p:tgtEl>
                                          <p:spTgt spid="189"/>
                                        </p:tgtEl>
                                        <p:attrNameLst>
                                          <p:attrName>style.visibility</p:attrName>
                                        </p:attrNameLst>
                                      </p:cBhvr>
                                      <p:to>
                                        <p:strVal val="visible"/>
                                      </p:to>
                                    </p:set>
                                    <p:animEffect transition="in" filter="fade">
                                      <p:cBhvr>
                                        <p:cTn id="207" dur="500"/>
                                        <p:tgtEl>
                                          <p:spTgt spid="189"/>
                                        </p:tgtEl>
                                      </p:cBhvr>
                                    </p:animEffect>
                                  </p:childTnLst>
                                </p:cTn>
                              </p:par>
                            </p:childTnLst>
                          </p:cTn>
                        </p:par>
                        <p:par>
                          <p:cTn id="208" fill="hold">
                            <p:stCondLst>
                              <p:cond delay="7000"/>
                            </p:stCondLst>
                            <p:childTnLst>
                              <p:par>
                                <p:cTn id="209" presetID="10" presetClass="entr" presetSubtype="0" fill="hold" grpId="0" nodeType="afterEffect">
                                  <p:stCondLst>
                                    <p:cond delay="0"/>
                                  </p:stCondLst>
                                  <p:childTnLst>
                                    <p:set>
                                      <p:cBhvr>
                                        <p:cTn id="210" dur="1" fill="hold">
                                          <p:stCondLst>
                                            <p:cond delay="0"/>
                                          </p:stCondLst>
                                        </p:cTn>
                                        <p:tgtEl>
                                          <p:spTgt spid="190"/>
                                        </p:tgtEl>
                                        <p:attrNameLst>
                                          <p:attrName>style.visibility</p:attrName>
                                        </p:attrNameLst>
                                      </p:cBhvr>
                                      <p:to>
                                        <p:strVal val="visible"/>
                                      </p:to>
                                    </p:set>
                                    <p:animEffect transition="in" filter="fade">
                                      <p:cBhvr>
                                        <p:cTn id="211" dur="500"/>
                                        <p:tgtEl>
                                          <p:spTgt spid="190"/>
                                        </p:tgtEl>
                                      </p:cBhvr>
                                    </p:animEffect>
                                  </p:childTnLst>
                                </p:cTn>
                              </p:par>
                            </p:childTnLst>
                          </p:cTn>
                        </p:par>
                        <p:par>
                          <p:cTn id="212" fill="hold">
                            <p:stCondLst>
                              <p:cond delay="7500"/>
                            </p:stCondLst>
                            <p:childTnLst>
                              <p:par>
                                <p:cTn id="213" presetID="10" presetClass="entr" presetSubtype="0" fill="hold" grpId="0" nodeType="afterEffect">
                                  <p:stCondLst>
                                    <p:cond delay="0"/>
                                  </p:stCondLst>
                                  <p:childTnLst>
                                    <p:set>
                                      <p:cBhvr>
                                        <p:cTn id="214" dur="1" fill="hold">
                                          <p:stCondLst>
                                            <p:cond delay="0"/>
                                          </p:stCondLst>
                                        </p:cTn>
                                        <p:tgtEl>
                                          <p:spTgt spid="161"/>
                                        </p:tgtEl>
                                        <p:attrNameLst>
                                          <p:attrName>style.visibility</p:attrName>
                                        </p:attrNameLst>
                                      </p:cBhvr>
                                      <p:to>
                                        <p:strVal val="visible"/>
                                      </p:to>
                                    </p:set>
                                    <p:animEffect transition="in" filter="fade">
                                      <p:cBhvr>
                                        <p:cTn id="215" dur="500"/>
                                        <p:tgtEl>
                                          <p:spTgt spid="161"/>
                                        </p:tgtEl>
                                      </p:cBhvr>
                                    </p:animEffect>
                                  </p:childTnLst>
                                </p:cTn>
                              </p:par>
                              <p:par>
                                <p:cTn id="216" presetID="10" presetClass="entr" presetSubtype="0" fill="hold" grpId="0" nodeType="withEffect">
                                  <p:stCondLst>
                                    <p:cond delay="0"/>
                                  </p:stCondLst>
                                  <p:childTnLst>
                                    <p:set>
                                      <p:cBhvr>
                                        <p:cTn id="217" dur="1" fill="hold">
                                          <p:stCondLst>
                                            <p:cond delay="0"/>
                                          </p:stCondLst>
                                        </p:cTn>
                                        <p:tgtEl>
                                          <p:spTgt spid="160"/>
                                        </p:tgtEl>
                                        <p:attrNameLst>
                                          <p:attrName>style.visibility</p:attrName>
                                        </p:attrNameLst>
                                      </p:cBhvr>
                                      <p:to>
                                        <p:strVal val="visible"/>
                                      </p:to>
                                    </p:set>
                                    <p:animEffect transition="in" filter="fade">
                                      <p:cBhvr>
                                        <p:cTn id="218" dur="500"/>
                                        <p:tgtEl>
                                          <p:spTgt spid="160"/>
                                        </p:tgtEl>
                                      </p:cBhvr>
                                    </p:animEffect>
                                  </p:childTnLst>
                                </p:cTn>
                              </p:par>
                            </p:childTnLst>
                          </p:cTn>
                        </p:par>
                        <p:par>
                          <p:cTn id="219" fill="hold">
                            <p:stCondLst>
                              <p:cond delay="8000"/>
                            </p:stCondLst>
                            <p:childTnLst>
                              <p:par>
                                <p:cTn id="220" presetID="10" presetClass="entr" presetSubtype="0" fill="hold" grpId="0" nodeType="afterEffect">
                                  <p:stCondLst>
                                    <p:cond delay="0"/>
                                  </p:stCondLst>
                                  <p:childTnLst>
                                    <p:set>
                                      <p:cBhvr>
                                        <p:cTn id="221" dur="1" fill="hold">
                                          <p:stCondLst>
                                            <p:cond delay="0"/>
                                          </p:stCondLst>
                                        </p:cTn>
                                        <p:tgtEl>
                                          <p:spTgt spid="156"/>
                                        </p:tgtEl>
                                        <p:attrNameLst>
                                          <p:attrName>style.visibility</p:attrName>
                                        </p:attrNameLst>
                                      </p:cBhvr>
                                      <p:to>
                                        <p:strVal val="visible"/>
                                      </p:to>
                                    </p:set>
                                    <p:animEffect transition="in" filter="fade">
                                      <p:cBhvr>
                                        <p:cTn id="222" dur="500"/>
                                        <p:tgtEl>
                                          <p:spTgt spid="156"/>
                                        </p:tgtEl>
                                      </p:cBhvr>
                                    </p:animEffect>
                                  </p:childTnLst>
                                </p:cTn>
                              </p:par>
                              <p:par>
                                <p:cTn id="223" presetID="10" presetClass="entr" presetSubtype="0" fill="hold" grpId="0" nodeType="withEffect">
                                  <p:stCondLst>
                                    <p:cond delay="0"/>
                                  </p:stCondLst>
                                  <p:childTnLst>
                                    <p:set>
                                      <p:cBhvr>
                                        <p:cTn id="224" dur="1" fill="hold">
                                          <p:stCondLst>
                                            <p:cond delay="0"/>
                                          </p:stCondLst>
                                        </p:cTn>
                                        <p:tgtEl>
                                          <p:spTgt spid="157"/>
                                        </p:tgtEl>
                                        <p:attrNameLst>
                                          <p:attrName>style.visibility</p:attrName>
                                        </p:attrNameLst>
                                      </p:cBhvr>
                                      <p:to>
                                        <p:strVal val="visible"/>
                                      </p:to>
                                    </p:set>
                                    <p:animEffect transition="in" filter="fade">
                                      <p:cBhvr>
                                        <p:cTn id="225" dur="500"/>
                                        <p:tgtEl>
                                          <p:spTgt spid="157"/>
                                        </p:tgtEl>
                                      </p:cBhvr>
                                    </p:animEffect>
                                  </p:childTnLst>
                                </p:cTn>
                              </p:par>
                              <p:par>
                                <p:cTn id="226" presetID="10" presetClass="entr" presetSubtype="0" fill="hold" grpId="0" nodeType="withEffect">
                                  <p:stCondLst>
                                    <p:cond delay="0"/>
                                  </p:stCondLst>
                                  <p:childTnLst>
                                    <p:set>
                                      <p:cBhvr>
                                        <p:cTn id="227" dur="1" fill="hold">
                                          <p:stCondLst>
                                            <p:cond delay="0"/>
                                          </p:stCondLst>
                                        </p:cTn>
                                        <p:tgtEl>
                                          <p:spTgt spid="158"/>
                                        </p:tgtEl>
                                        <p:attrNameLst>
                                          <p:attrName>style.visibility</p:attrName>
                                        </p:attrNameLst>
                                      </p:cBhvr>
                                      <p:to>
                                        <p:strVal val="visible"/>
                                      </p:to>
                                    </p:set>
                                    <p:animEffect transition="in" filter="fade">
                                      <p:cBhvr>
                                        <p:cTn id="228" dur="500"/>
                                        <p:tgtEl>
                                          <p:spTgt spid="158"/>
                                        </p:tgtEl>
                                      </p:cBhvr>
                                    </p:animEffect>
                                  </p:childTnLst>
                                </p:cTn>
                              </p:par>
                            </p:childTnLst>
                          </p:cTn>
                        </p:par>
                        <p:par>
                          <p:cTn id="229" fill="hold">
                            <p:stCondLst>
                              <p:cond delay="8500"/>
                            </p:stCondLst>
                            <p:childTnLst>
                              <p:par>
                                <p:cTn id="230" presetID="10" presetClass="entr" presetSubtype="0" fill="hold" grpId="0" nodeType="afterEffect">
                                  <p:stCondLst>
                                    <p:cond delay="0"/>
                                  </p:stCondLst>
                                  <p:childTnLst>
                                    <p:set>
                                      <p:cBhvr>
                                        <p:cTn id="231" dur="1" fill="hold">
                                          <p:stCondLst>
                                            <p:cond delay="0"/>
                                          </p:stCondLst>
                                        </p:cTn>
                                        <p:tgtEl>
                                          <p:spTgt spid="101"/>
                                        </p:tgtEl>
                                        <p:attrNameLst>
                                          <p:attrName>style.visibility</p:attrName>
                                        </p:attrNameLst>
                                      </p:cBhvr>
                                      <p:to>
                                        <p:strVal val="visible"/>
                                      </p:to>
                                    </p:set>
                                    <p:animEffect transition="in" filter="fade">
                                      <p:cBhvr>
                                        <p:cTn id="232" dur="500"/>
                                        <p:tgtEl>
                                          <p:spTgt spid="101"/>
                                        </p:tgtEl>
                                      </p:cBhvr>
                                    </p:animEffect>
                                  </p:childTnLst>
                                </p:cTn>
                              </p:par>
                            </p:childTnLst>
                          </p:cTn>
                        </p:par>
                        <p:par>
                          <p:cTn id="233" fill="hold">
                            <p:stCondLst>
                              <p:cond delay="9000"/>
                            </p:stCondLst>
                            <p:childTnLst>
                              <p:par>
                                <p:cTn id="234" presetID="10" presetClass="entr" presetSubtype="0" fill="hold" grpId="0" nodeType="afterEffect">
                                  <p:stCondLst>
                                    <p:cond delay="0"/>
                                  </p:stCondLst>
                                  <p:childTnLst>
                                    <p:set>
                                      <p:cBhvr>
                                        <p:cTn id="235" dur="1" fill="hold">
                                          <p:stCondLst>
                                            <p:cond delay="0"/>
                                          </p:stCondLst>
                                        </p:cTn>
                                        <p:tgtEl>
                                          <p:spTgt spid="173"/>
                                        </p:tgtEl>
                                        <p:attrNameLst>
                                          <p:attrName>style.visibility</p:attrName>
                                        </p:attrNameLst>
                                      </p:cBhvr>
                                      <p:to>
                                        <p:strVal val="visible"/>
                                      </p:to>
                                    </p:set>
                                    <p:animEffect transition="in" filter="fade">
                                      <p:cBhvr>
                                        <p:cTn id="236" dur="500"/>
                                        <p:tgtEl>
                                          <p:spTgt spid="173"/>
                                        </p:tgtEl>
                                      </p:cBhvr>
                                    </p:animEffect>
                                  </p:childTnLst>
                                </p:cTn>
                              </p:par>
                              <p:par>
                                <p:cTn id="237" presetID="10" presetClass="entr" presetSubtype="0" fill="hold" grpId="0" nodeType="withEffect">
                                  <p:stCondLst>
                                    <p:cond delay="0"/>
                                  </p:stCondLst>
                                  <p:childTnLst>
                                    <p:set>
                                      <p:cBhvr>
                                        <p:cTn id="238" dur="1" fill="hold">
                                          <p:stCondLst>
                                            <p:cond delay="0"/>
                                          </p:stCondLst>
                                        </p:cTn>
                                        <p:tgtEl>
                                          <p:spTgt spid="172"/>
                                        </p:tgtEl>
                                        <p:attrNameLst>
                                          <p:attrName>style.visibility</p:attrName>
                                        </p:attrNameLst>
                                      </p:cBhvr>
                                      <p:to>
                                        <p:strVal val="visible"/>
                                      </p:to>
                                    </p:set>
                                    <p:animEffect transition="in" filter="fade">
                                      <p:cBhvr>
                                        <p:cTn id="239" dur="500"/>
                                        <p:tgtEl>
                                          <p:spTgt spid="172"/>
                                        </p:tgtEl>
                                      </p:cBhvr>
                                    </p:animEffect>
                                  </p:childTnLst>
                                </p:cTn>
                              </p:par>
                            </p:childTnLst>
                          </p:cTn>
                        </p:par>
                      </p:childTnLst>
                    </p:cTn>
                  </p:par>
                  <p:par>
                    <p:cTn id="240" fill="hold">
                      <p:stCondLst>
                        <p:cond delay="indefinite"/>
                      </p:stCondLst>
                      <p:childTnLst>
                        <p:par>
                          <p:cTn id="241" fill="hold">
                            <p:stCondLst>
                              <p:cond delay="0"/>
                            </p:stCondLst>
                            <p:childTnLst>
                              <p:par>
                                <p:cTn id="242" presetID="10" presetClass="entr" presetSubtype="0" fill="hold" grpId="0" nodeType="clickEffect">
                                  <p:stCondLst>
                                    <p:cond delay="0"/>
                                  </p:stCondLst>
                                  <p:childTnLst>
                                    <p:set>
                                      <p:cBhvr>
                                        <p:cTn id="243" dur="1" fill="hold">
                                          <p:stCondLst>
                                            <p:cond delay="0"/>
                                          </p:stCondLst>
                                        </p:cTn>
                                        <p:tgtEl>
                                          <p:spTgt spid="109"/>
                                        </p:tgtEl>
                                        <p:attrNameLst>
                                          <p:attrName>style.visibility</p:attrName>
                                        </p:attrNameLst>
                                      </p:cBhvr>
                                      <p:to>
                                        <p:strVal val="visible"/>
                                      </p:to>
                                    </p:set>
                                    <p:animEffect transition="in" filter="fade">
                                      <p:cBhvr>
                                        <p:cTn id="244" dur="200"/>
                                        <p:tgtEl>
                                          <p:spTgt spid="109"/>
                                        </p:tgtEl>
                                      </p:cBhvr>
                                    </p:animEffect>
                                  </p:childTnLst>
                                </p:cTn>
                              </p:par>
                              <p:par>
                                <p:cTn id="245" presetID="10" presetClass="entr" presetSubtype="0" fill="hold" grpId="0" nodeType="withEffect">
                                  <p:stCondLst>
                                    <p:cond delay="0"/>
                                  </p:stCondLst>
                                  <p:childTnLst>
                                    <p:set>
                                      <p:cBhvr>
                                        <p:cTn id="246" dur="1" fill="hold">
                                          <p:stCondLst>
                                            <p:cond delay="0"/>
                                          </p:stCondLst>
                                        </p:cTn>
                                        <p:tgtEl>
                                          <p:spTgt spid="152"/>
                                        </p:tgtEl>
                                        <p:attrNameLst>
                                          <p:attrName>style.visibility</p:attrName>
                                        </p:attrNameLst>
                                      </p:cBhvr>
                                      <p:to>
                                        <p:strVal val="visible"/>
                                      </p:to>
                                    </p:set>
                                    <p:animEffect transition="in" filter="fade">
                                      <p:cBhvr>
                                        <p:cTn id="247" dur="200"/>
                                        <p:tgtEl>
                                          <p:spTgt spid="152"/>
                                        </p:tgtEl>
                                      </p:cBhvr>
                                    </p:animEffect>
                                  </p:childTnLst>
                                </p:cTn>
                              </p:par>
                            </p:childTnLst>
                          </p:cTn>
                        </p:par>
                        <p:par>
                          <p:cTn id="248" fill="hold">
                            <p:stCondLst>
                              <p:cond delay="200"/>
                            </p:stCondLst>
                            <p:childTnLst>
                              <p:par>
                                <p:cTn id="249" presetID="10" presetClass="entr" presetSubtype="0" fill="hold" grpId="0" nodeType="afterEffect">
                                  <p:stCondLst>
                                    <p:cond delay="0"/>
                                  </p:stCondLst>
                                  <p:childTnLst>
                                    <p:set>
                                      <p:cBhvr>
                                        <p:cTn id="250" dur="1" fill="hold">
                                          <p:stCondLst>
                                            <p:cond delay="0"/>
                                          </p:stCondLst>
                                        </p:cTn>
                                        <p:tgtEl>
                                          <p:spTgt spid="119"/>
                                        </p:tgtEl>
                                        <p:attrNameLst>
                                          <p:attrName>style.visibility</p:attrName>
                                        </p:attrNameLst>
                                      </p:cBhvr>
                                      <p:to>
                                        <p:strVal val="visible"/>
                                      </p:to>
                                    </p:set>
                                    <p:animEffect transition="in" filter="fade">
                                      <p:cBhvr>
                                        <p:cTn id="251" dur="200"/>
                                        <p:tgtEl>
                                          <p:spTgt spid="119"/>
                                        </p:tgtEl>
                                      </p:cBhvr>
                                    </p:animEffect>
                                  </p:childTnLst>
                                </p:cTn>
                              </p:par>
                            </p:childTnLst>
                          </p:cTn>
                        </p:par>
                        <p:par>
                          <p:cTn id="252" fill="hold">
                            <p:stCondLst>
                              <p:cond delay="400"/>
                            </p:stCondLst>
                            <p:childTnLst>
                              <p:par>
                                <p:cTn id="253" presetID="10" presetClass="entr" presetSubtype="0" fill="hold" grpId="0" nodeType="afterEffect">
                                  <p:stCondLst>
                                    <p:cond delay="0"/>
                                  </p:stCondLst>
                                  <p:childTnLst>
                                    <p:set>
                                      <p:cBhvr>
                                        <p:cTn id="254" dur="1" fill="hold">
                                          <p:stCondLst>
                                            <p:cond delay="0"/>
                                          </p:stCondLst>
                                        </p:cTn>
                                        <p:tgtEl>
                                          <p:spTgt spid="120"/>
                                        </p:tgtEl>
                                        <p:attrNameLst>
                                          <p:attrName>style.visibility</p:attrName>
                                        </p:attrNameLst>
                                      </p:cBhvr>
                                      <p:to>
                                        <p:strVal val="visible"/>
                                      </p:to>
                                    </p:set>
                                    <p:animEffect transition="in" filter="fade">
                                      <p:cBhvr>
                                        <p:cTn id="255" dur="200"/>
                                        <p:tgtEl>
                                          <p:spTgt spid="120"/>
                                        </p:tgtEl>
                                      </p:cBhvr>
                                    </p:animEffect>
                                  </p:childTnLst>
                                </p:cTn>
                              </p:par>
                            </p:childTnLst>
                          </p:cTn>
                        </p:par>
                        <p:par>
                          <p:cTn id="256" fill="hold">
                            <p:stCondLst>
                              <p:cond delay="600"/>
                            </p:stCondLst>
                            <p:childTnLst>
                              <p:par>
                                <p:cTn id="257" presetID="10" presetClass="entr" presetSubtype="0" fill="hold" grpId="0" nodeType="afterEffect">
                                  <p:stCondLst>
                                    <p:cond delay="0"/>
                                  </p:stCondLst>
                                  <p:childTnLst>
                                    <p:set>
                                      <p:cBhvr>
                                        <p:cTn id="258" dur="1" fill="hold">
                                          <p:stCondLst>
                                            <p:cond delay="0"/>
                                          </p:stCondLst>
                                        </p:cTn>
                                        <p:tgtEl>
                                          <p:spTgt spid="169"/>
                                        </p:tgtEl>
                                        <p:attrNameLst>
                                          <p:attrName>style.visibility</p:attrName>
                                        </p:attrNameLst>
                                      </p:cBhvr>
                                      <p:to>
                                        <p:strVal val="visible"/>
                                      </p:to>
                                    </p:set>
                                    <p:animEffect transition="in" filter="fade">
                                      <p:cBhvr>
                                        <p:cTn id="259" dur="200"/>
                                        <p:tgtEl>
                                          <p:spTgt spid="169"/>
                                        </p:tgtEl>
                                      </p:cBhvr>
                                    </p:animEffect>
                                  </p:childTnLst>
                                </p:cTn>
                              </p:par>
                              <p:par>
                                <p:cTn id="260" presetID="10" presetClass="entr" presetSubtype="0" fill="hold" grpId="0" nodeType="withEffect">
                                  <p:stCondLst>
                                    <p:cond delay="0"/>
                                  </p:stCondLst>
                                  <p:childTnLst>
                                    <p:set>
                                      <p:cBhvr>
                                        <p:cTn id="261" dur="1" fill="hold">
                                          <p:stCondLst>
                                            <p:cond delay="0"/>
                                          </p:stCondLst>
                                        </p:cTn>
                                        <p:tgtEl>
                                          <p:spTgt spid="168"/>
                                        </p:tgtEl>
                                        <p:attrNameLst>
                                          <p:attrName>style.visibility</p:attrName>
                                        </p:attrNameLst>
                                      </p:cBhvr>
                                      <p:to>
                                        <p:strVal val="visible"/>
                                      </p:to>
                                    </p:set>
                                    <p:animEffect transition="in" filter="fade">
                                      <p:cBhvr>
                                        <p:cTn id="262" dur="200"/>
                                        <p:tgtEl>
                                          <p:spTgt spid="168"/>
                                        </p:tgtEl>
                                      </p:cBhvr>
                                    </p:animEffect>
                                  </p:childTnLst>
                                </p:cTn>
                              </p:par>
                            </p:childTnLst>
                          </p:cTn>
                        </p:par>
                        <p:par>
                          <p:cTn id="263" fill="hold">
                            <p:stCondLst>
                              <p:cond delay="800"/>
                            </p:stCondLst>
                            <p:childTnLst>
                              <p:par>
                                <p:cTn id="264" presetID="10" presetClass="entr" presetSubtype="0" fill="hold" grpId="0" nodeType="afterEffect">
                                  <p:stCondLst>
                                    <p:cond delay="0"/>
                                  </p:stCondLst>
                                  <p:childTnLst>
                                    <p:set>
                                      <p:cBhvr>
                                        <p:cTn id="265" dur="1" fill="hold">
                                          <p:stCondLst>
                                            <p:cond delay="0"/>
                                          </p:stCondLst>
                                        </p:cTn>
                                        <p:tgtEl>
                                          <p:spTgt spid="170"/>
                                        </p:tgtEl>
                                        <p:attrNameLst>
                                          <p:attrName>style.visibility</p:attrName>
                                        </p:attrNameLst>
                                      </p:cBhvr>
                                      <p:to>
                                        <p:strVal val="visible"/>
                                      </p:to>
                                    </p:set>
                                    <p:animEffect transition="in" filter="fade">
                                      <p:cBhvr>
                                        <p:cTn id="266" dur="200"/>
                                        <p:tgtEl>
                                          <p:spTgt spid="170"/>
                                        </p:tgtEl>
                                      </p:cBhvr>
                                    </p:animEffect>
                                  </p:childTnLst>
                                </p:cTn>
                              </p:par>
                            </p:childTnLst>
                          </p:cTn>
                        </p:par>
                        <p:par>
                          <p:cTn id="267" fill="hold">
                            <p:stCondLst>
                              <p:cond delay="1000"/>
                            </p:stCondLst>
                            <p:childTnLst>
                              <p:par>
                                <p:cTn id="268" presetID="10" presetClass="entr" presetSubtype="0" fill="hold" grpId="0" nodeType="afterEffect">
                                  <p:stCondLst>
                                    <p:cond delay="0"/>
                                  </p:stCondLst>
                                  <p:childTnLst>
                                    <p:set>
                                      <p:cBhvr>
                                        <p:cTn id="269" dur="1" fill="hold">
                                          <p:stCondLst>
                                            <p:cond delay="0"/>
                                          </p:stCondLst>
                                        </p:cTn>
                                        <p:tgtEl>
                                          <p:spTgt spid="176"/>
                                        </p:tgtEl>
                                        <p:attrNameLst>
                                          <p:attrName>style.visibility</p:attrName>
                                        </p:attrNameLst>
                                      </p:cBhvr>
                                      <p:to>
                                        <p:strVal val="visible"/>
                                      </p:to>
                                    </p:set>
                                    <p:animEffect transition="in" filter="fade">
                                      <p:cBhvr>
                                        <p:cTn id="270" dur="200"/>
                                        <p:tgtEl>
                                          <p:spTgt spid="176"/>
                                        </p:tgtEl>
                                      </p:cBhvr>
                                    </p:animEffect>
                                  </p:childTnLst>
                                </p:cTn>
                              </p:par>
                            </p:childTnLst>
                          </p:cTn>
                        </p:par>
                        <p:par>
                          <p:cTn id="271" fill="hold">
                            <p:stCondLst>
                              <p:cond delay="1200"/>
                            </p:stCondLst>
                            <p:childTnLst>
                              <p:par>
                                <p:cTn id="272" presetID="10" presetClass="entr" presetSubtype="0" fill="hold" grpId="0" nodeType="afterEffect">
                                  <p:stCondLst>
                                    <p:cond delay="0"/>
                                  </p:stCondLst>
                                  <p:childTnLst>
                                    <p:set>
                                      <p:cBhvr>
                                        <p:cTn id="273" dur="1" fill="hold">
                                          <p:stCondLst>
                                            <p:cond delay="0"/>
                                          </p:stCondLst>
                                        </p:cTn>
                                        <p:tgtEl>
                                          <p:spTgt spid="191"/>
                                        </p:tgtEl>
                                        <p:attrNameLst>
                                          <p:attrName>style.visibility</p:attrName>
                                        </p:attrNameLst>
                                      </p:cBhvr>
                                      <p:to>
                                        <p:strVal val="visible"/>
                                      </p:to>
                                    </p:set>
                                    <p:animEffect transition="in" filter="fade">
                                      <p:cBhvr>
                                        <p:cTn id="274" dur="200"/>
                                        <p:tgtEl>
                                          <p:spTgt spid="191"/>
                                        </p:tgtEl>
                                      </p:cBhvr>
                                    </p:animEffect>
                                  </p:childTnLst>
                                </p:cTn>
                              </p:par>
                            </p:childTnLst>
                          </p:cTn>
                        </p:par>
                        <p:par>
                          <p:cTn id="275" fill="hold">
                            <p:stCondLst>
                              <p:cond delay="1400"/>
                            </p:stCondLst>
                            <p:childTnLst>
                              <p:par>
                                <p:cTn id="276" presetID="10" presetClass="entr" presetSubtype="0" fill="hold" grpId="0" nodeType="afterEffect">
                                  <p:stCondLst>
                                    <p:cond delay="0"/>
                                  </p:stCondLst>
                                  <p:childTnLst>
                                    <p:set>
                                      <p:cBhvr>
                                        <p:cTn id="277" dur="1" fill="hold">
                                          <p:stCondLst>
                                            <p:cond delay="0"/>
                                          </p:stCondLst>
                                        </p:cTn>
                                        <p:tgtEl>
                                          <p:spTgt spid="192"/>
                                        </p:tgtEl>
                                        <p:attrNameLst>
                                          <p:attrName>style.visibility</p:attrName>
                                        </p:attrNameLst>
                                      </p:cBhvr>
                                      <p:to>
                                        <p:strVal val="visible"/>
                                      </p:to>
                                    </p:set>
                                    <p:animEffect transition="in" filter="fade">
                                      <p:cBhvr>
                                        <p:cTn id="278" dur="200"/>
                                        <p:tgtEl>
                                          <p:spTgt spid="192"/>
                                        </p:tgtEl>
                                      </p:cBhvr>
                                    </p:animEffect>
                                  </p:childTnLst>
                                </p:cTn>
                              </p:par>
                            </p:childTnLst>
                          </p:cTn>
                        </p:par>
                        <p:par>
                          <p:cTn id="279" fill="hold">
                            <p:stCondLst>
                              <p:cond delay="1600"/>
                            </p:stCondLst>
                            <p:childTnLst>
                              <p:par>
                                <p:cTn id="280" presetID="10" presetClass="entr" presetSubtype="0" fill="hold" nodeType="afterEffect">
                                  <p:stCondLst>
                                    <p:cond delay="0"/>
                                  </p:stCondLst>
                                  <p:childTnLst>
                                    <p:set>
                                      <p:cBhvr>
                                        <p:cTn id="281" dur="1" fill="hold">
                                          <p:stCondLst>
                                            <p:cond delay="0"/>
                                          </p:stCondLst>
                                        </p:cTn>
                                        <p:tgtEl>
                                          <p:spTgt spid="184"/>
                                        </p:tgtEl>
                                        <p:attrNameLst>
                                          <p:attrName>style.visibility</p:attrName>
                                        </p:attrNameLst>
                                      </p:cBhvr>
                                      <p:to>
                                        <p:strVal val="visible"/>
                                      </p:to>
                                    </p:set>
                                    <p:animEffect transition="in" filter="fade">
                                      <p:cBhvr>
                                        <p:cTn id="282" dur="200"/>
                                        <p:tgtEl>
                                          <p:spTgt spid="184"/>
                                        </p:tgtEl>
                                      </p:cBhvr>
                                    </p:animEffect>
                                  </p:childTnLst>
                                </p:cTn>
                              </p:par>
                              <p:par>
                                <p:cTn id="283" presetID="10" presetClass="entr" presetSubtype="0" fill="hold" grpId="0" nodeType="withEffect">
                                  <p:stCondLst>
                                    <p:cond delay="0"/>
                                  </p:stCondLst>
                                  <p:childTnLst>
                                    <p:set>
                                      <p:cBhvr>
                                        <p:cTn id="284" dur="1" fill="hold">
                                          <p:stCondLst>
                                            <p:cond delay="0"/>
                                          </p:stCondLst>
                                        </p:cTn>
                                        <p:tgtEl>
                                          <p:spTgt spid="185"/>
                                        </p:tgtEl>
                                        <p:attrNameLst>
                                          <p:attrName>style.visibility</p:attrName>
                                        </p:attrNameLst>
                                      </p:cBhvr>
                                      <p:to>
                                        <p:strVal val="visible"/>
                                      </p:to>
                                    </p:set>
                                    <p:animEffect transition="in" filter="fade">
                                      <p:cBhvr>
                                        <p:cTn id="285" dur="200"/>
                                        <p:tgtEl>
                                          <p:spTgt spid="185"/>
                                        </p:tgtEl>
                                      </p:cBhvr>
                                    </p:animEffect>
                                  </p:childTnLst>
                                </p:cTn>
                              </p:par>
                            </p:childTnLst>
                          </p:cTn>
                        </p:par>
                        <p:par>
                          <p:cTn id="286" fill="hold">
                            <p:stCondLst>
                              <p:cond delay="1800"/>
                            </p:stCondLst>
                            <p:childTnLst>
                              <p:par>
                                <p:cTn id="287" presetID="8" presetClass="emph" presetSubtype="0" fill="hold" nodeType="afterEffect">
                                  <p:stCondLst>
                                    <p:cond delay="0"/>
                                  </p:stCondLst>
                                  <p:childTnLst>
                                    <p:animRot by="21600000">
                                      <p:cBhvr>
                                        <p:cTn id="288" dur="800" fill="hold"/>
                                        <p:tgtEl>
                                          <p:spTgt spid="184"/>
                                        </p:tgtEl>
                                        <p:attrNameLst>
                                          <p:attrName>r</p:attrName>
                                        </p:attrNameLst>
                                      </p:cBhvr>
                                    </p:animRot>
                                  </p:childTnLst>
                                </p:cTn>
                              </p:par>
                            </p:childTnLst>
                          </p:cTn>
                        </p:par>
                        <p:par>
                          <p:cTn id="289" fill="hold">
                            <p:stCondLst>
                              <p:cond delay="2600"/>
                            </p:stCondLst>
                            <p:childTnLst>
                              <p:par>
                                <p:cTn id="290" presetID="10" presetClass="entr" presetSubtype="0" fill="hold" grpId="0" nodeType="afterEffect">
                                  <p:stCondLst>
                                    <p:cond delay="0"/>
                                  </p:stCondLst>
                                  <p:childTnLst>
                                    <p:set>
                                      <p:cBhvr>
                                        <p:cTn id="291" dur="1" fill="hold">
                                          <p:stCondLst>
                                            <p:cond delay="0"/>
                                          </p:stCondLst>
                                        </p:cTn>
                                        <p:tgtEl>
                                          <p:spTgt spid="177"/>
                                        </p:tgtEl>
                                        <p:attrNameLst>
                                          <p:attrName>style.visibility</p:attrName>
                                        </p:attrNameLst>
                                      </p:cBhvr>
                                      <p:to>
                                        <p:strVal val="visible"/>
                                      </p:to>
                                    </p:set>
                                    <p:animEffect transition="in" filter="fade">
                                      <p:cBhvr>
                                        <p:cTn id="292" dur="200"/>
                                        <p:tgtEl>
                                          <p:spTgt spid="177"/>
                                        </p:tgtEl>
                                      </p:cBhvr>
                                    </p:animEffect>
                                  </p:childTnLst>
                                </p:cTn>
                              </p:par>
                            </p:childTnLst>
                          </p:cTn>
                        </p:par>
                        <p:par>
                          <p:cTn id="293" fill="hold">
                            <p:stCondLst>
                              <p:cond delay="2800"/>
                            </p:stCondLst>
                            <p:childTnLst>
                              <p:par>
                                <p:cTn id="294" presetID="10" presetClass="entr" presetSubtype="0" fill="hold" grpId="0" nodeType="afterEffect">
                                  <p:stCondLst>
                                    <p:cond delay="0"/>
                                  </p:stCondLst>
                                  <p:childTnLst>
                                    <p:set>
                                      <p:cBhvr>
                                        <p:cTn id="295" dur="1" fill="hold">
                                          <p:stCondLst>
                                            <p:cond delay="0"/>
                                          </p:stCondLst>
                                        </p:cTn>
                                        <p:tgtEl>
                                          <p:spTgt spid="193"/>
                                        </p:tgtEl>
                                        <p:attrNameLst>
                                          <p:attrName>style.visibility</p:attrName>
                                        </p:attrNameLst>
                                      </p:cBhvr>
                                      <p:to>
                                        <p:strVal val="visible"/>
                                      </p:to>
                                    </p:set>
                                    <p:animEffect transition="in" filter="fade">
                                      <p:cBhvr>
                                        <p:cTn id="296" dur="200"/>
                                        <p:tgtEl>
                                          <p:spTgt spid="193"/>
                                        </p:tgtEl>
                                      </p:cBhvr>
                                    </p:animEffect>
                                  </p:childTnLst>
                                </p:cTn>
                              </p:par>
                            </p:childTnLst>
                          </p:cTn>
                        </p:par>
                        <p:par>
                          <p:cTn id="297" fill="hold">
                            <p:stCondLst>
                              <p:cond delay="3000"/>
                            </p:stCondLst>
                            <p:childTnLst>
                              <p:par>
                                <p:cTn id="298" presetID="10" presetClass="entr" presetSubtype="0" fill="hold" grpId="0" nodeType="afterEffect">
                                  <p:stCondLst>
                                    <p:cond delay="0"/>
                                  </p:stCondLst>
                                  <p:childTnLst>
                                    <p:set>
                                      <p:cBhvr>
                                        <p:cTn id="299" dur="1" fill="hold">
                                          <p:stCondLst>
                                            <p:cond delay="0"/>
                                          </p:stCondLst>
                                        </p:cTn>
                                        <p:tgtEl>
                                          <p:spTgt spid="194"/>
                                        </p:tgtEl>
                                        <p:attrNameLst>
                                          <p:attrName>style.visibility</p:attrName>
                                        </p:attrNameLst>
                                      </p:cBhvr>
                                      <p:to>
                                        <p:strVal val="visible"/>
                                      </p:to>
                                    </p:set>
                                    <p:animEffect transition="in" filter="fade">
                                      <p:cBhvr>
                                        <p:cTn id="300" dur="200"/>
                                        <p:tgtEl>
                                          <p:spTgt spid="194"/>
                                        </p:tgtEl>
                                      </p:cBhvr>
                                    </p:animEffect>
                                  </p:childTnLst>
                                </p:cTn>
                              </p:par>
                            </p:childTnLst>
                          </p:cTn>
                        </p:par>
                        <p:par>
                          <p:cTn id="301" fill="hold">
                            <p:stCondLst>
                              <p:cond delay="3200"/>
                            </p:stCondLst>
                            <p:childTnLst>
                              <p:par>
                                <p:cTn id="302" presetID="10" presetClass="entr" presetSubtype="0" fill="hold" grpId="0" nodeType="afterEffect">
                                  <p:stCondLst>
                                    <p:cond delay="0"/>
                                  </p:stCondLst>
                                  <p:childTnLst>
                                    <p:set>
                                      <p:cBhvr>
                                        <p:cTn id="303" dur="1" fill="hold">
                                          <p:stCondLst>
                                            <p:cond delay="0"/>
                                          </p:stCondLst>
                                        </p:cTn>
                                        <p:tgtEl>
                                          <p:spTgt spid="180"/>
                                        </p:tgtEl>
                                        <p:attrNameLst>
                                          <p:attrName>style.visibility</p:attrName>
                                        </p:attrNameLst>
                                      </p:cBhvr>
                                      <p:to>
                                        <p:strVal val="visible"/>
                                      </p:to>
                                    </p:set>
                                    <p:animEffect transition="in" filter="fade">
                                      <p:cBhvr>
                                        <p:cTn id="304" dur="200"/>
                                        <p:tgtEl>
                                          <p:spTgt spid="180"/>
                                        </p:tgtEl>
                                      </p:cBhvr>
                                    </p:animEffect>
                                  </p:childTnLst>
                                </p:cTn>
                              </p:par>
                              <p:par>
                                <p:cTn id="305" presetID="10" presetClass="entr" presetSubtype="0" fill="hold" grpId="0" nodeType="withEffect">
                                  <p:stCondLst>
                                    <p:cond delay="0"/>
                                  </p:stCondLst>
                                  <p:childTnLst>
                                    <p:set>
                                      <p:cBhvr>
                                        <p:cTn id="306" dur="1" fill="hold">
                                          <p:stCondLst>
                                            <p:cond delay="0"/>
                                          </p:stCondLst>
                                        </p:cTn>
                                        <p:tgtEl>
                                          <p:spTgt spid="181"/>
                                        </p:tgtEl>
                                        <p:attrNameLst>
                                          <p:attrName>style.visibility</p:attrName>
                                        </p:attrNameLst>
                                      </p:cBhvr>
                                      <p:to>
                                        <p:strVal val="visible"/>
                                      </p:to>
                                    </p:set>
                                    <p:animEffect transition="in" filter="fade">
                                      <p:cBhvr>
                                        <p:cTn id="307" dur="200"/>
                                        <p:tgtEl>
                                          <p:spTgt spid="181"/>
                                        </p:tgtEl>
                                      </p:cBhvr>
                                    </p:animEffect>
                                  </p:childTnLst>
                                </p:cTn>
                              </p:par>
                            </p:childTnLst>
                          </p:cTn>
                        </p:par>
                        <p:par>
                          <p:cTn id="308" fill="hold">
                            <p:stCondLst>
                              <p:cond delay="3400"/>
                            </p:stCondLst>
                            <p:childTnLst>
                              <p:par>
                                <p:cTn id="309" presetID="10" presetClass="entr" presetSubtype="0" fill="hold" grpId="0" nodeType="afterEffect">
                                  <p:stCondLst>
                                    <p:cond delay="0"/>
                                  </p:stCondLst>
                                  <p:childTnLst>
                                    <p:set>
                                      <p:cBhvr>
                                        <p:cTn id="310" dur="1" fill="hold">
                                          <p:stCondLst>
                                            <p:cond delay="0"/>
                                          </p:stCondLst>
                                        </p:cTn>
                                        <p:tgtEl>
                                          <p:spTgt spid="178"/>
                                        </p:tgtEl>
                                        <p:attrNameLst>
                                          <p:attrName>style.visibility</p:attrName>
                                        </p:attrNameLst>
                                      </p:cBhvr>
                                      <p:to>
                                        <p:strVal val="visible"/>
                                      </p:to>
                                    </p:set>
                                    <p:animEffect transition="in" filter="fade">
                                      <p:cBhvr>
                                        <p:cTn id="311" dur="200"/>
                                        <p:tgtEl>
                                          <p:spTgt spid="178"/>
                                        </p:tgtEl>
                                      </p:cBhvr>
                                    </p:animEffect>
                                  </p:childTnLst>
                                </p:cTn>
                              </p:par>
                              <p:par>
                                <p:cTn id="312" presetID="10" presetClass="entr" presetSubtype="0" fill="hold" grpId="0" nodeType="withEffect">
                                  <p:stCondLst>
                                    <p:cond delay="0"/>
                                  </p:stCondLst>
                                  <p:childTnLst>
                                    <p:set>
                                      <p:cBhvr>
                                        <p:cTn id="313" dur="1" fill="hold">
                                          <p:stCondLst>
                                            <p:cond delay="0"/>
                                          </p:stCondLst>
                                        </p:cTn>
                                        <p:tgtEl>
                                          <p:spTgt spid="179"/>
                                        </p:tgtEl>
                                        <p:attrNameLst>
                                          <p:attrName>style.visibility</p:attrName>
                                        </p:attrNameLst>
                                      </p:cBhvr>
                                      <p:to>
                                        <p:strVal val="visible"/>
                                      </p:to>
                                    </p:set>
                                    <p:animEffect transition="in" filter="fade">
                                      <p:cBhvr>
                                        <p:cTn id="314" dur="200"/>
                                        <p:tgtEl>
                                          <p:spTgt spid="179"/>
                                        </p:tgtEl>
                                      </p:cBhvr>
                                    </p:animEffect>
                                  </p:childTnLst>
                                </p:cTn>
                              </p:par>
                            </p:childTnLst>
                          </p:cTn>
                        </p:par>
                        <p:par>
                          <p:cTn id="315" fill="hold">
                            <p:stCondLst>
                              <p:cond delay="3600"/>
                            </p:stCondLst>
                            <p:childTnLst>
                              <p:par>
                                <p:cTn id="316" presetID="10" presetClass="entr" presetSubtype="0" fill="hold" grpId="0" nodeType="afterEffect">
                                  <p:stCondLst>
                                    <p:cond delay="0"/>
                                  </p:stCondLst>
                                  <p:childTnLst>
                                    <p:set>
                                      <p:cBhvr>
                                        <p:cTn id="317" dur="1" fill="hold">
                                          <p:stCondLst>
                                            <p:cond delay="0"/>
                                          </p:stCondLst>
                                        </p:cTn>
                                        <p:tgtEl>
                                          <p:spTgt spid="100"/>
                                        </p:tgtEl>
                                        <p:attrNameLst>
                                          <p:attrName>style.visibility</p:attrName>
                                        </p:attrNameLst>
                                      </p:cBhvr>
                                      <p:to>
                                        <p:strVal val="visible"/>
                                      </p:to>
                                    </p:set>
                                    <p:animEffect transition="in" filter="fade">
                                      <p:cBhvr>
                                        <p:cTn id="318" dur="200"/>
                                        <p:tgtEl>
                                          <p:spTgt spid="100"/>
                                        </p:tgtEl>
                                      </p:cBhvr>
                                    </p:animEffect>
                                  </p:childTnLst>
                                </p:cTn>
                              </p:par>
                            </p:childTnLst>
                          </p:cTn>
                        </p:par>
                        <p:par>
                          <p:cTn id="319" fill="hold">
                            <p:stCondLst>
                              <p:cond delay="3800"/>
                            </p:stCondLst>
                            <p:childTnLst>
                              <p:par>
                                <p:cTn id="320" presetID="10" presetClass="entr" presetSubtype="0" fill="hold" grpId="0" nodeType="afterEffect">
                                  <p:stCondLst>
                                    <p:cond delay="0"/>
                                  </p:stCondLst>
                                  <p:childTnLst>
                                    <p:set>
                                      <p:cBhvr>
                                        <p:cTn id="321" dur="1" fill="hold">
                                          <p:stCondLst>
                                            <p:cond delay="0"/>
                                          </p:stCondLst>
                                        </p:cTn>
                                        <p:tgtEl>
                                          <p:spTgt spid="182"/>
                                        </p:tgtEl>
                                        <p:attrNameLst>
                                          <p:attrName>style.visibility</p:attrName>
                                        </p:attrNameLst>
                                      </p:cBhvr>
                                      <p:to>
                                        <p:strVal val="visible"/>
                                      </p:to>
                                    </p:set>
                                    <p:animEffect transition="in" filter="fade">
                                      <p:cBhvr>
                                        <p:cTn id="322" dur="200"/>
                                        <p:tgtEl>
                                          <p:spTgt spid="182"/>
                                        </p:tgtEl>
                                      </p:cBhvr>
                                    </p:animEffect>
                                  </p:childTnLst>
                                </p:cTn>
                              </p:par>
                              <p:par>
                                <p:cTn id="323" presetID="10" presetClass="entr" presetSubtype="0" fill="hold" grpId="0" nodeType="withEffect">
                                  <p:stCondLst>
                                    <p:cond delay="0"/>
                                  </p:stCondLst>
                                  <p:childTnLst>
                                    <p:set>
                                      <p:cBhvr>
                                        <p:cTn id="324" dur="1" fill="hold">
                                          <p:stCondLst>
                                            <p:cond delay="0"/>
                                          </p:stCondLst>
                                        </p:cTn>
                                        <p:tgtEl>
                                          <p:spTgt spid="183"/>
                                        </p:tgtEl>
                                        <p:attrNameLst>
                                          <p:attrName>style.visibility</p:attrName>
                                        </p:attrNameLst>
                                      </p:cBhvr>
                                      <p:to>
                                        <p:strVal val="visible"/>
                                      </p:to>
                                    </p:set>
                                    <p:animEffect transition="in" filter="fade">
                                      <p:cBhvr>
                                        <p:cTn id="325" dur="20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2" grpId="0" animBg="1"/>
      <p:bldP spid="114" grpId="0" animBg="1"/>
      <p:bldP spid="117" grpId="0"/>
      <p:bldP spid="118" grpId="0" animBg="1"/>
      <p:bldP spid="119" grpId="0" animBg="1"/>
      <p:bldP spid="120" grpId="0" animBg="1"/>
      <p:bldP spid="139" grpId="0"/>
      <p:bldP spid="140" grpId="0"/>
      <p:bldP spid="141" grpId="0"/>
      <p:bldP spid="142" grpId="0"/>
      <p:bldP spid="143" grpId="0"/>
      <p:bldP spid="144" grpId="0"/>
      <p:bldP spid="145" grpId="0" animBg="1"/>
      <p:bldP spid="146" grpId="0"/>
      <p:bldP spid="147" grpId="0" animBg="1"/>
      <p:bldP spid="148" grpId="0" animBg="1"/>
      <p:bldP spid="149" grpId="0"/>
      <p:bldP spid="150" grpId="0" animBg="1"/>
      <p:bldP spid="151" grpId="0"/>
      <p:bldP spid="152" grpId="0"/>
      <p:bldP spid="153" grpId="0" animBg="1"/>
      <p:bldP spid="154" grpId="0" animBg="1"/>
      <p:bldP spid="155" grpId="0" animBg="1"/>
      <p:bldP spid="156" grpId="0" animBg="1"/>
      <p:bldP spid="157" grpId="0"/>
      <p:bldP spid="158" grpId="0" animBg="1"/>
      <p:bldP spid="159" grpId="0" animBg="1"/>
      <p:bldP spid="160" grpId="0" animBg="1"/>
      <p:bldP spid="161" grpId="0"/>
      <p:bldP spid="162" grpId="0" animBg="1"/>
      <p:bldP spid="163" grpId="0"/>
      <p:bldP spid="164" grpId="0" animBg="1"/>
      <p:bldP spid="165" grpId="0"/>
      <p:bldP spid="166" grpId="0" animBg="1"/>
      <p:bldP spid="167" grpId="0"/>
      <p:bldP spid="168" grpId="0" animBg="1"/>
      <p:bldP spid="169" grpId="0"/>
      <p:bldP spid="170" grpId="0" animBg="1"/>
      <p:bldP spid="171" grpId="0"/>
      <p:bldP spid="172" grpId="0" animBg="1"/>
      <p:bldP spid="173" grpId="0"/>
      <p:bldP spid="175" grpId="0"/>
      <p:bldP spid="176" grpId="0" animBg="1"/>
      <p:bldP spid="177" grpId="0" animBg="1"/>
      <p:bldP spid="178" grpId="0" animBg="1"/>
      <p:bldP spid="179" grpId="0" animBg="1"/>
      <p:bldP spid="180" grpId="0" animBg="1"/>
      <p:bldP spid="181" grpId="0"/>
      <p:bldP spid="182" grpId="0" animBg="1"/>
      <p:bldP spid="183" grpId="0"/>
      <p:bldP spid="185" grpId="0"/>
      <p:bldP spid="187" grpId="0"/>
      <p:bldP spid="188" grpId="0"/>
      <p:bldP spid="189" grpId="0"/>
      <p:bldP spid="190" grpId="0"/>
      <p:bldP spid="191" grpId="0"/>
      <p:bldP spid="192" grpId="0"/>
      <p:bldP spid="193" grpId="0"/>
      <p:bldP spid="19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85D4BD-557E-4CA8-948D-9CA289FCB2BD}"/>
              </a:ext>
            </a:extLst>
          </p:cNvPr>
          <p:cNvSpPr>
            <a:spLocks noGrp="1"/>
          </p:cNvSpPr>
          <p:nvPr>
            <p:ph type="title"/>
          </p:nvPr>
        </p:nvSpPr>
        <p:spPr/>
        <p:txBody>
          <a:bodyPr/>
          <a:lstStyle/>
          <a:p>
            <a:r>
              <a:rPr lang="en-US" dirty="0"/>
              <a:t>Something was Missing – Infrastructure Teams</a:t>
            </a:r>
          </a:p>
        </p:txBody>
      </p:sp>
      <p:sp>
        <p:nvSpPr>
          <p:cNvPr id="2" name="Content Placeholder 1">
            <a:extLst>
              <a:ext uri="{FF2B5EF4-FFF2-40B4-BE49-F238E27FC236}">
                <a16:creationId xmlns:a16="http://schemas.microsoft.com/office/drawing/2014/main" id="{CA0FC453-4C02-4AEA-8B1A-A2F29FC573BE}"/>
              </a:ext>
            </a:extLst>
          </p:cNvPr>
          <p:cNvSpPr>
            <a:spLocks noGrp="1"/>
          </p:cNvSpPr>
          <p:nvPr>
            <p:ph idx="1"/>
          </p:nvPr>
        </p:nvSpPr>
        <p:spPr>
          <a:xfrm>
            <a:off x="216001" y="1254760"/>
            <a:ext cx="10648214" cy="4348479"/>
          </a:xfrm>
        </p:spPr>
        <p:txBody>
          <a:bodyPr>
            <a:normAutofit/>
          </a:bodyPr>
          <a:lstStyle/>
          <a:p>
            <a:pPr marL="1257301" indent="-342900">
              <a:lnSpc>
                <a:spcPct val="100000"/>
              </a:lnSpc>
              <a:buFont typeface="Arial" panose="020B0604020202020204" pitchFamily="34" charset="0"/>
              <a:buChar char="•"/>
            </a:pPr>
            <a:r>
              <a:rPr lang="en-US" sz="2000" b="0" dirty="0"/>
              <a:t>Benchmarks indicated Nationwide’s Infrastructure costs where out of alignment with our peer companies </a:t>
            </a:r>
          </a:p>
          <a:p>
            <a:pPr marL="1257301" indent="-342900">
              <a:lnSpc>
                <a:spcPct val="100000"/>
              </a:lnSpc>
              <a:buFont typeface="Arial" panose="020B0604020202020204" pitchFamily="34" charset="0"/>
              <a:buChar char="•"/>
            </a:pPr>
            <a:r>
              <a:rPr lang="en-US" sz="2000" b="0" dirty="0"/>
              <a:t>We FORGOT</a:t>
            </a:r>
            <a:r>
              <a:rPr lang="en-US" sz="2000" dirty="0"/>
              <a:t> </a:t>
            </a:r>
            <a:r>
              <a:rPr lang="en-US" sz="2000" b="0" dirty="0"/>
              <a:t>to bring infrastructure teams along in our </a:t>
            </a:r>
            <a:r>
              <a:rPr lang="en-US" sz="2000" b="0" dirty="0" err="1"/>
              <a:t>Lean+Agile+DevOps</a:t>
            </a:r>
            <a:r>
              <a:rPr lang="en-US" sz="2000" b="0" dirty="0"/>
              <a:t> Journey</a:t>
            </a:r>
          </a:p>
          <a:p>
            <a:pPr marL="1257301" indent="-342900">
              <a:lnSpc>
                <a:spcPct val="100000"/>
              </a:lnSpc>
              <a:buFont typeface="Arial" panose="020B0604020202020204" pitchFamily="34" charset="0"/>
              <a:buChar char="•"/>
            </a:pPr>
            <a:r>
              <a:rPr lang="en-US" sz="2000" b="0" dirty="0"/>
              <a:t>Nationwide’s Infrastructure teams wanted to  achieve industry leading user satisfaction, unit cost competitiveness, and overall speed to market </a:t>
            </a:r>
          </a:p>
          <a:p>
            <a:pPr marL="1257301" indent="-342900">
              <a:lnSpc>
                <a:spcPct val="100000"/>
              </a:lnSpc>
              <a:buFont typeface="Arial" panose="020B0604020202020204" pitchFamily="34" charset="0"/>
              <a:buChar char="•"/>
            </a:pPr>
            <a:r>
              <a:rPr lang="en-US" sz="2000" i="1" dirty="0">
                <a:solidFill>
                  <a:schemeClr val="bg2"/>
                </a:solidFill>
              </a:rPr>
              <a:t>Product management principles and mindsets could be the catalyst </a:t>
            </a:r>
          </a:p>
          <a:p>
            <a:pPr marL="1257301" indent="-342900">
              <a:lnSpc>
                <a:spcPct val="100000"/>
              </a:lnSpc>
              <a:buFont typeface="Arial" panose="020B0604020202020204" pitchFamily="34" charset="0"/>
              <a:buChar char="•"/>
            </a:pPr>
            <a:r>
              <a:rPr lang="en-US" sz="2000" b="0" dirty="0">
                <a:solidFill>
                  <a:schemeClr val="tx2"/>
                </a:solidFill>
              </a:rPr>
              <a:t>We needed to </a:t>
            </a:r>
            <a:r>
              <a:rPr lang="en-US" sz="2000" i="1" dirty="0">
                <a:solidFill>
                  <a:schemeClr val="bg2"/>
                </a:solidFill>
              </a:rPr>
              <a:t>“use all the things” </a:t>
            </a:r>
            <a:r>
              <a:rPr lang="en-US" sz="2000" b="0" dirty="0">
                <a:solidFill>
                  <a:schemeClr val="tx2"/>
                </a:solidFill>
              </a:rPr>
              <a:t>to guide Infrastructure alignment</a:t>
            </a:r>
          </a:p>
        </p:txBody>
      </p:sp>
      <p:sp>
        <p:nvSpPr>
          <p:cNvPr id="12" name="Slide Number Placeholder 5">
            <a:extLst>
              <a:ext uri="{FF2B5EF4-FFF2-40B4-BE49-F238E27FC236}">
                <a16:creationId xmlns:a16="http://schemas.microsoft.com/office/drawing/2014/main" id="{3F9921C2-7C5A-43C0-BCFA-A5C7FB3ED7B7}"/>
              </a:ext>
            </a:extLst>
          </p:cNvPr>
          <p:cNvSpPr>
            <a:spLocks noGrp="1"/>
          </p:cNvSpPr>
          <p:nvPr>
            <p:ph type="sldNum" sz="quarter" idx="12"/>
          </p:nvPr>
        </p:nvSpPr>
        <p:spPr>
          <a:xfrm>
            <a:off x="11112274" y="6541613"/>
            <a:ext cx="762000" cy="194297"/>
          </a:xfrm>
          <a:prstGeom prst="rect">
            <a:avLst/>
          </a:prstGeom>
        </p:spPr>
        <p:txBody>
          <a:bodyPr anchor="t" anchorCtr="0"/>
          <a:lstStyle>
            <a:lvl1pPr algn="r">
              <a:defRPr sz="1200" b="0">
                <a:solidFill>
                  <a:srgbClr val="747678"/>
                </a:solidFill>
                <a:latin typeface="Arial" pitchFamily="34" charset="0"/>
                <a:cs typeface="Arial" pitchFamily="34" charset="0"/>
              </a:defRPr>
            </a:lvl1pPr>
          </a:lstStyle>
          <a:p>
            <a:fld id="{23B99C07-6774-7B4C-A880-8CAF4048FB67}" type="slidenum">
              <a:rPr lang="en-US" smtClean="0"/>
              <a:pPr/>
              <a:t>15</a:t>
            </a:fld>
            <a:endParaRPr lang="en-US" dirty="0"/>
          </a:p>
        </p:txBody>
      </p:sp>
    </p:spTree>
    <p:extLst>
      <p:ext uri="{BB962C8B-B14F-4D97-AF65-F5344CB8AC3E}">
        <p14:creationId xmlns:p14="http://schemas.microsoft.com/office/powerpoint/2010/main" val="2804967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1FE01E-1974-462C-979D-7699B0FF30B8}"/>
              </a:ext>
            </a:extLst>
          </p:cNvPr>
          <p:cNvSpPr>
            <a:spLocks noGrp="1"/>
          </p:cNvSpPr>
          <p:nvPr>
            <p:ph type="title"/>
          </p:nvPr>
        </p:nvSpPr>
        <p:spPr/>
        <p:txBody>
          <a:bodyPr/>
          <a:lstStyle/>
          <a:p>
            <a:r>
              <a:rPr lang="en-US" dirty="0"/>
              <a:t>Use </a:t>
            </a:r>
            <a:r>
              <a:rPr lang="en-US" b="1" dirty="0"/>
              <a:t>All the Things for Infrastructure Teams</a:t>
            </a:r>
          </a:p>
        </p:txBody>
      </p:sp>
      <p:sp>
        <p:nvSpPr>
          <p:cNvPr id="6" name="Oval 5">
            <a:extLst>
              <a:ext uri="{FF2B5EF4-FFF2-40B4-BE49-F238E27FC236}">
                <a16:creationId xmlns:a16="http://schemas.microsoft.com/office/drawing/2014/main" id="{8AC24078-0F3E-455E-A045-599972682676}"/>
              </a:ext>
            </a:extLst>
          </p:cNvPr>
          <p:cNvSpPr/>
          <p:nvPr/>
        </p:nvSpPr>
        <p:spPr>
          <a:xfrm>
            <a:off x="2780346" y="2096910"/>
            <a:ext cx="4335799" cy="2859711"/>
          </a:xfrm>
          <a:prstGeom prst="ellipse">
            <a:avLst/>
          </a:prstGeom>
          <a:solidFill>
            <a:schemeClr val="bg1"/>
          </a:solidFill>
          <a:ln>
            <a:solidFill>
              <a:srgbClr val="40DA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2">
                  <a:lumMod val="60000"/>
                  <a:lumOff val="40000"/>
                </a:schemeClr>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65BEDA54-EB2F-4362-A2D8-586D3EE54B87}"/>
              </a:ext>
            </a:extLst>
          </p:cNvPr>
          <p:cNvGrpSpPr/>
          <p:nvPr/>
        </p:nvGrpSpPr>
        <p:grpSpPr>
          <a:xfrm>
            <a:off x="720563" y="1274310"/>
            <a:ext cx="8335733" cy="4723716"/>
            <a:chOff x="433209" y="1524412"/>
            <a:chExt cx="8335733" cy="4723716"/>
          </a:xfrm>
        </p:grpSpPr>
        <p:pic>
          <p:nvPicPr>
            <p:cNvPr id="8" name="Picture 7">
              <a:extLst>
                <a:ext uri="{FF2B5EF4-FFF2-40B4-BE49-F238E27FC236}">
                  <a16:creationId xmlns:a16="http://schemas.microsoft.com/office/drawing/2014/main" id="{463FC31A-A0A4-463F-93C3-E493D7C832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04101" y="2348685"/>
              <a:ext cx="4491087" cy="2859726"/>
            </a:xfrm>
            <a:prstGeom prst="rect">
              <a:avLst/>
            </a:prstGeom>
          </p:spPr>
        </p:pic>
        <p:sp>
          <p:nvSpPr>
            <p:cNvPr id="9" name="TextBox 8">
              <a:extLst>
                <a:ext uri="{FF2B5EF4-FFF2-40B4-BE49-F238E27FC236}">
                  <a16:creationId xmlns:a16="http://schemas.microsoft.com/office/drawing/2014/main" id="{5C578995-0429-4E4C-BC1D-E6C617732D62}"/>
                </a:ext>
              </a:extLst>
            </p:cNvPr>
            <p:cNvSpPr txBox="1"/>
            <p:nvPr/>
          </p:nvSpPr>
          <p:spPr>
            <a:xfrm>
              <a:off x="1786668" y="1524412"/>
              <a:ext cx="572595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Product </a:t>
              </a:r>
              <a:r>
                <a:rPr kumimoji="0" lang="en-US" sz="1600" i="1"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ensures you solve the right customer and business problems, while focused on measurable outcomes</a:t>
              </a:r>
            </a:p>
          </p:txBody>
        </p:sp>
        <p:sp>
          <p:nvSpPr>
            <p:cNvPr id="10" name="TextBox 9">
              <a:extLst>
                <a:ext uri="{FF2B5EF4-FFF2-40B4-BE49-F238E27FC236}">
                  <a16:creationId xmlns:a16="http://schemas.microsoft.com/office/drawing/2014/main" id="{7EA028C0-1138-4EDF-917E-90800A2E94E7}"/>
                </a:ext>
              </a:extLst>
            </p:cNvPr>
            <p:cNvSpPr txBox="1"/>
            <p:nvPr/>
          </p:nvSpPr>
          <p:spPr>
            <a:xfrm>
              <a:off x="433209" y="3147606"/>
              <a:ext cx="1536576"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Lean</a:t>
              </a:r>
              <a:r>
                <a:rPr kumimoji="0" lang="en-US" sz="1600" i="1"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 challenges us to seek out value and reduce waste</a:t>
              </a:r>
            </a:p>
          </p:txBody>
        </p:sp>
        <p:sp>
          <p:nvSpPr>
            <p:cNvPr id="11" name="TextBox 10">
              <a:extLst>
                <a:ext uri="{FF2B5EF4-FFF2-40B4-BE49-F238E27FC236}">
                  <a16:creationId xmlns:a16="http://schemas.microsoft.com/office/drawing/2014/main" id="{FA1ACCA9-26B9-4F06-AFB1-4B82A498980C}"/>
                </a:ext>
              </a:extLst>
            </p:cNvPr>
            <p:cNvSpPr txBox="1"/>
            <p:nvPr/>
          </p:nvSpPr>
          <p:spPr>
            <a:xfrm>
              <a:off x="6985147" y="3178383"/>
              <a:ext cx="1783795" cy="132343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Agile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i="1"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delivers value incrementally</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i="1"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and drives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i="1"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efficiency</a:t>
              </a:r>
            </a:p>
          </p:txBody>
        </p:sp>
        <p:sp>
          <p:nvSpPr>
            <p:cNvPr id="12" name="TextBox 11">
              <a:extLst>
                <a:ext uri="{FF2B5EF4-FFF2-40B4-BE49-F238E27FC236}">
                  <a16:creationId xmlns:a16="http://schemas.microsoft.com/office/drawing/2014/main" id="{443A6DD4-3091-45E4-9178-A861133DE080}"/>
                </a:ext>
              </a:extLst>
            </p:cNvPr>
            <p:cNvSpPr txBox="1"/>
            <p:nvPr/>
          </p:nvSpPr>
          <p:spPr>
            <a:xfrm>
              <a:off x="1750938" y="5417131"/>
              <a:ext cx="572595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DevOps</a:t>
              </a:r>
              <a:r>
                <a:rPr kumimoji="0" lang="en-US" sz="1600" b="0" i="1"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 adds quality and accountability while enabling automation in engineering; teams run what they build and deploy continuously</a:t>
              </a:r>
            </a:p>
          </p:txBody>
        </p:sp>
        <p:cxnSp>
          <p:nvCxnSpPr>
            <p:cNvPr id="13" name="Straight Connector 12">
              <a:extLst>
                <a:ext uri="{FF2B5EF4-FFF2-40B4-BE49-F238E27FC236}">
                  <a16:creationId xmlns:a16="http://schemas.microsoft.com/office/drawing/2014/main" id="{C0DE1315-A2DB-421C-AA78-326DF9E370C7}"/>
                </a:ext>
              </a:extLst>
            </p:cNvPr>
            <p:cNvCxnSpPr>
              <a:cxnSpLocks/>
            </p:cNvCxnSpPr>
            <p:nvPr/>
          </p:nvCxnSpPr>
          <p:spPr>
            <a:xfrm>
              <a:off x="4649644" y="2138140"/>
              <a:ext cx="0" cy="179920"/>
            </a:xfrm>
            <a:prstGeom prst="line">
              <a:avLst/>
            </a:prstGeom>
            <a:ln w="28575">
              <a:solidFill>
                <a:srgbClr val="40DAC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F63E8C-73B7-4385-8459-C68DBBABD517}"/>
                </a:ext>
              </a:extLst>
            </p:cNvPr>
            <p:cNvCxnSpPr>
              <a:cxnSpLocks/>
            </p:cNvCxnSpPr>
            <p:nvPr/>
          </p:nvCxnSpPr>
          <p:spPr>
            <a:xfrm>
              <a:off x="4652182" y="5269996"/>
              <a:ext cx="0" cy="179920"/>
            </a:xfrm>
            <a:prstGeom prst="line">
              <a:avLst/>
            </a:prstGeom>
            <a:ln w="28575">
              <a:solidFill>
                <a:srgbClr val="40DAC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3EC1111-D079-4A65-8D9F-662E4E0FB60C}"/>
                </a:ext>
              </a:extLst>
            </p:cNvPr>
            <p:cNvCxnSpPr>
              <a:cxnSpLocks/>
            </p:cNvCxnSpPr>
            <p:nvPr/>
          </p:nvCxnSpPr>
          <p:spPr>
            <a:xfrm rot="16200000">
              <a:off x="6985148" y="3558595"/>
              <a:ext cx="0" cy="179920"/>
            </a:xfrm>
            <a:prstGeom prst="line">
              <a:avLst/>
            </a:prstGeom>
            <a:ln w="28575">
              <a:solidFill>
                <a:srgbClr val="40DAC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DA8485-5BB2-46EE-B668-7C4416D86255}"/>
                </a:ext>
              </a:extLst>
            </p:cNvPr>
            <p:cNvCxnSpPr>
              <a:cxnSpLocks/>
            </p:cNvCxnSpPr>
            <p:nvPr/>
          </p:nvCxnSpPr>
          <p:spPr>
            <a:xfrm rot="16200000">
              <a:off x="2328379" y="3558594"/>
              <a:ext cx="0" cy="179920"/>
            </a:xfrm>
            <a:prstGeom prst="line">
              <a:avLst/>
            </a:prstGeom>
            <a:ln w="28575">
              <a:solidFill>
                <a:srgbClr val="40DAC5"/>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4BD02572-61FF-4595-A060-C6BEF9FFDF1C}"/>
              </a:ext>
            </a:extLst>
          </p:cNvPr>
          <p:cNvGrpSpPr/>
          <p:nvPr/>
        </p:nvGrpSpPr>
        <p:grpSpPr>
          <a:xfrm>
            <a:off x="9827351" y="550798"/>
            <a:ext cx="2364649" cy="5784100"/>
            <a:chOff x="9857144" y="507815"/>
            <a:chExt cx="2364649" cy="6206817"/>
          </a:xfrm>
        </p:grpSpPr>
        <p:sp>
          <p:nvSpPr>
            <p:cNvPr id="18" name="Rectangle 17">
              <a:extLst>
                <a:ext uri="{FF2B5EF4-FFF2-40B4-BE49-F238E27FC236}">
                  <a16:creationId xmlns:a16="http://schemas.microsoft.com/office/drawing/2014/main" id="{2F3373A0-3B73-4789-B876-E269EBDE25EF}"/>
                </a:ext>
              </a:extLst>
            </p:cNvPr>
            <p:cNvSpPr/>
            <p:nvPr/>
          </p:nvSpPr>
          <p:spPr>
            <a:xfrm>
              <a:off x="9857144" y="507815"/>
              <a:ext cx="2364649" cy="620681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000" b="1" i="0" u="none" strike="noStrike" kern="1200" cap="none" spc="0" normalizeH="0" baseline="0" noProof="0" dirty="0">
                  <a:ln>
                    <a:noFill/>
                  </a:ln>
                  <a:solidFill>
                    <a:schemeClr val="bg2">
                      <a:lumMod val="60000"/>
                      <a:lumOff val="40000"/>
                    </a:schemeClr>
                  </a:solidFill>
                  <a:effectLst/>
                  <a:uLnTx/>
                  <a:uFillTx/>
                  <a:latin typeface="Arial" panose="020B0604020202020204" pitchFamily="34" charset="0"/>
                  <a:ea typeface="+mn-ea"/>
                  <a:cs typeface="Arial" panose="020B0604020202020204" pitchFamily="34" charset="0"/>
                </a:rPr>
              </a:br>
              <a:endParaRPr kumimoji="0" lang="en-US" sz="2000" b="1" i="0" u="none" strike="noStrike" kern="1200" cap="none" spc="0" normalizeH="0" baseline="0" noProof="0" dirty="0">
                <a:ln>
                  <a:noFill/>
                </a:ln>
                <a:solidFill>
                  <a:schemeClr val="bg2">
                    <a:lumMod val="60000"/>
                    <a:lumOff val="40000"/>
                  </a:schemeClr>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000" b="1" dirty="0">
                <a:solidFill>
                  <a:schemeClr val="bg2">
                    <a:lumMod val="60000"/>
                    <a:lumOff val="40000"/>
                  </a:schemeClr>
                </a:solidFill>
                <a:latin typeface="Arial" panose="020B0604020202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chemeClr val="bg2">
                    <a:lumMod val="60000"/>
                    <a:lumOff val="40000"/>
                  </a:schemeClr>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000" b="1" dirty="0">
                <a:solidFill>
                  <a:schemeClr val="bg2">
                    <a:lumMod val="60000"/>
                    <a:lumOff val="40000"/>
                  </a:schemeClr>
                </a:solidFill>
                <a:latin typeface="Arial" panose="020B0604020202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2">
                      <a:lumMod val="60000"/>
                      <a:lumOff val="40000"/>
                    </a:schemeClr>
                  </a:solidFill>
                  <a:effectLst/>
                  <a:uLnTx/>
                  <a:uFillTx/>
                  <a:latin typeface="Arial" panose="020B0604020202020204" pitchFamily="34" charset="0"/>
                  <a:ea typeface="+mn-ea"/>
                  <a:cs typeface="Arial" panose="020B0604020202020204" pitchFamily="34" charset="0"/>
                </a:rPr>
                <a:t>DOGMA FREE ZONE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chemeClr val="bg2">
                    <a:lumMod val="60000"/>
                    <a:lumOff val="40000"/>
                  </a:schemeClr>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2">
                      <a:lumMod val="60000"/>
                      <a:lumOff val="40000"/>
                    </a:schemeClr>
                  </a:solidFill>
                  <a:effectLst/>
                  <a:uLnTx/>
                  <a:uFillTx/>
                  <a:latin typeface="Arial" panose="020B0604020202020204" pitchFamily="34" charset="0"/>
                  <a:ea typeface="+mn-ea"/>
                  <a:cs typeface="Arial" panose="020B0604020202020204" pitchFamily="34" charset="0"/>
                </a:rPr>
                <a:t>Do NOT get married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2">
                      <a:lumMod val="60000"/>
                      <a:lumOff val="40000"/>
                    </a:schemeClr>
                  </a:solidFill>
                  <a:effectLst/>
                  <a:uLnTx/>
                  <a:uFillTx/>
                  <a:latin typeface="Arial" panose="020B0604020202020204" pitchFamily="34" charset="0"/>
                  <a:ea typeface="+mn-ea"/>
                  <a:cs typeface="Arial" panose="020B0604020202020204" pitchFamily="34" charset="0"/>
                </a:rPr>
                <a:t>To any ONE of these.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i="0" u="none" strike="noStrike" kern="1200" cap="none" spc="0" normalizeH="0" baseline="0" noProof="0" dirty="0">
                <a:ln>
                  <a:noFill/>
                </a:ln>
                <a:solidFill>
                  <a:schemeClr val="bg2">
                    <a:lumMod val="60000"/>
                    <a:lumOff val="40000"/>
                  </a:schemeClr>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2">
                      <a:lumMod val="60000"/>
                      <a:lumOff val="40000"/>
                    </a:schemeClr>
                  </a:solidFill>
                  <a:effectLst/>
                  <a:uLnTx/>
                  <a:uFillTx/>
                  <a:latin typeface="Arial" panose="020B0604020202020204" pitchFamily="34" charset="0"/>
                  <a:ea typeface="+mn-ea"/>
                  <a:cs typeface="Arial" panose="020B0604020202020204" pitchFamily="34" charset="0"/>
                </a:rPr>
                <a:t>Use what is right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2">
                      <a:lumMod val="60000"/>
                      <a:lumOff val="40000"/>
                    </a:schemeClr>
                  </a:solidFill>
                  <a:effectLst/>
                  <a:uLnTx/>
                  <a:uFillTx/>
                  <a:latin typeface="Arial" panose="020B0604020202020204" pitchFamily="34" charset="0"/>
                  <a:ea typeface="+mn-ea"/>
                  <a:cs typeface="Arial" panose="020B0604020202020204" pitchFamily="34" charset="0"/>
                </a:rPr>
                <a:t> for the specific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2">
                      <a:lumMod val="60000"/>
                      <a:lumOff val="40000"/>
                    </a:schemeClr>
                  </a:solidFill>
                  <a:effectLst/>
                  <a:uLnTx/>
                  <a:uFillTx/>
                  <a:latin typeface="Arial" panose="020B0604020202020204" pitchFamily="34" charset="0"/>
                  <a:ea typeface="+mn-ea"/>
                  <a:cs typeface="Arial" panose="020B0604020202020204" pitchFamily="34" charset="0"/>
                </a:rPr>
                <a:t>situation you’re In.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i="0" u="none" strike="noStrike" kern="1200" cap="none" spc="0" normalizeH="0" baseline="0" noProof="0" dirty="0">
                <a:ln>
                  <a:noFill/>
                </a:ln>
                <a:solidFill>
                  <a:schemeClr val="bg2">
                    <a:lumMod val="60000"/>
                    <a:lumOff val="40000"/>
                  </a:schemeClr>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2">
                      <a:lumMod val="60000"/>
                      <a:lumOff val="40000"/>
                    </a:schemeClr>
                  </a:solidFill>
                  <a:effectLst/>
                  <a:uLnTx/>
                  <a:uFillTx/>
                  <a:latin typeface="Arial" panose="020B0604020202020204" pitchFamily="34" charset="0"/>
                  <a:ea typeface="+mn-ea"/>
                  <a:cs typeface="Arial" panose="020B0604020202020204" pitchFamily="34" charset="0"/>
                </a:rPr>
                <a:t>That assumes you (or someone you work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2">
                      <a:lumMod val="60000"/>
                      <a:lumOff val="40000"/>
                    </a:schemeClr>
                  </a:solidFill>
                  <a:effectLst/>
                  <a:uLnTx/>
                  <a:uFillTx/>
                  <a:latin typeface="Arial" panose="020B0604020202020204" pitchFamily="34" charset="0"/>
                  <a:ea typeface="+mn-ea"/>
                  <a:cs typeface="Arial" panose="020B0604020202020204" pitchFamily="34" charset="0"/>
                </a:rPr>
                <a:t>with) understand each</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chemeClr val="bg2">
                    <a:lumMod val="60000"/>
                    <a:lumOff val="40000"/>
                  </a:schemeClr>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chemeClr val="bg2">
                    <a:lumMod val="60000"/>
                    <a:lumOff val="40000"/>
                  </a:schemeClr>
                </a:solidFill>
                <a:effectLst/>
                <a:uLnTx/>
                <a:uFillTx/>
                <a:latin typeface="Arial" panose="020B0604020202020204" pitchFamily="34" charset="0"/>
                <a:ea typeface="+mn-ea"/>
                <a:cs typeface="Arial" panose="020B0604020202020204" pitchFamily="34" charset="0"/>
              </a:endParaRPr>
            </a:p>
          </p:txBody>
        </p:sp>
        <p:pic>
          <p:nvPicPr>
            <p:cNvPr id="19" name="Graphic 18" descr="No sign">
              <a:extLst>
                <a:ext uri="{FF2B5EF4-FFF2-40B4-BE49-F238E27FC236}">
                  <a16:creationId xmlns:a16="http://schemas.microsoft.com/office/drawing/2014/main" id="{DD49B581-FAC1-415E-9417-B815AD676A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05864" y="1044356"/>
              <a:ext cx="1124767" cy="1124772"/>
            </a:xfrm>
            <a:prstGeom prst="rect">
              <a:avLst/>
            </a:prstGeom>
          </p:spPr>
        </p:pic>
      </p:grpSp>
      <p:sp>
        <p:nvSpPr>
          <p:cNvPr id="28" name="Slide Number Placeholder 5">
            <a:extLst>
              <a:ext uri="{FF2B5EF4-FFF2-40B4-BE49-F238E27FC236}">
                <a16:creationId xmlns:a16="http://schemas.microsoft.com/office/drawing/2014/main" id="{BF46205A-D9A3-4556-8BF3-E127B8056990}"/>
              </a:ext>
            </a:extLst>
          </p:cNvPr>
          <p:cNvSpPr>
            <a:spLocks noGrp="1"/>
          </p:cNvSpPr>
          <p:nvPr>
            <p:ph type="sldNum" sz="quarter" idx="12"/>
          </p:nvPr>
        </p:nvSpPr>
        <p:spPr>
          <a:xfrm>
            <a:off x="11112274" y="6541613"/>
            <a:ext cx="762000" cy="194297"/>
          </a:xfrm>
          <a:prstGeom prst="rect">
            <a:avLst/>
          </a:prstGeom>
        </p:spPr>
        <p:txBody>
          <a:bodyPr anchor="t" anchorCtr="0"/>
          <a:lstStyle>
            <a:lvl1pPr algn="r">
              <a:defRPr sz="1200" b="0">
                <a:solidFill>
                  <a:srgbClr val="747678"/>
                </a:solidFill>
                <a:latin typeface="Arial" pitchFamily="34" charset="0"/>
                <a:cs typeface="Arial" pitchFamily="34" charset="0"/>
              </a:defRPr>
            </a:lvl1pPr>
          </a:lstStyle>
          <a:p>
            <a:fld id="{23B99C07-6774-7B4C-A880-8CAF4048FB67}" type="slidenum">
              <a:rPr lang="en-US" smtClean="0"/>
              <a:pPr/>
              <a:t>16</a:t>
            </a:fld>
            <a:endParaRPr lang="en-US" dirty="0"/>
          </a:p>
        </p:txBody>
      </p:sp>
    </p:spTree>
    <p:extLst>
      <p:ext uri="{BB962C8B-B14F-4D97-AF65-F5344CB8AC3E}">
        <p14:creationId xmlns:p14="http://schemas.microsoft.com/office/powerpoint/2010/main" val="3318163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5EE232-BAEB-4F86-9B35-3DFBA75C81DE}"/>
              </a:ext>
            </a:extLst>
          </p:cNvPr>
          <p:cNvSpPr>
            <a:spLocks noGrp="1"/>
          </p:cNvSpPr>
          <p:nvPr>
            <p:ph type="title"/>
          </p:nvPr>
        </p:nvSpPr>
        <p:spPr/>
        <p:txBody>
          <a:bodyPr/>
          <a:lstStyle/>
          <a:p>
            <a:r>
              <a:rPr lang="en-US" b="1" dirty="0"/>
              <a:t>Why a Product Centric Operating Model Seems Right</a:t>
            </a:r>
          </a:p>
        </p:txBody>
      </p:sp>
      <p:sp>
        <p:nvSpPr>
          <p:cNvPr id="2" name="Content Placeholder 1">
            <a:extLst>
              <a:ext uri="{FF2B5EF4-FFF2-40B4-BE49-F238E27FC236}">
                <a16:creationId xmlns:a16="http://schemas.microsoft.com/office/drawing/2014/main" id="{5A2D58D2-CA23-4FD8-B8CA-3C84CC4FCDD5}"/>
              </a:ext>
            </a:extLst>
          </p:cNvPr>
          <p:cNvSpPr>
            <a:spLocks noGrp="1"/>
          </p:cNvSpPr>
          <p:nvPr>
            <p:ph idx="1"/>
          </p:nvPr>
        </p:nvSpPr>
        <p:spPr>
          <a:xfrm>
            <a:off x="541252" y="1218820"/>
            <a:ext cx="11182350" cy="5421677"/>
          </a:xfrm>
        </p:spPr>
        <p:txBody>
          <a:bodyPr>
            <a:normAutofit/>
          </a:bodyPr>
          <a:lstStyle/>
          <a:p>
            <a:pPr marL="0" indent="0">
              <a:spcAft>
                <a:spcPts val="600"/>
              </a:spcAft>
              <a:buNone/>
            </a:pPr>
            <a:r>
              <a:rPr lang="en-US" sz="1800" b="1" dirty="0"/>
              <a:t>Results from the Industry</a:t>
            </a:r>
          </a:p>
          <a:p>
            <a:pPr marL="285750" indent="-285750">
              <a:spcBef>
                <a:spcPts val="0"/>
              </a:spcBef>
              <a:spcAft>
                <a:spcPts val="600"/>
              </a:spcAft>
              <a:buFont typeface="Arial" panose="020B0604020202020204" pitchFamily="34" charset="0"/>
              <a:buChar char="•"/>
            </a:pPr>
            <a:r>
              <a:rPr lang="en-US" sz="1800" dirty="0"/>
              <a:t>Strong emergence and positive feedback in the industry</a:t>
            </a:r>
          </a:p>
          <a:p>
            <a:pPr marL="285750" indent="-285750">
              <a:spcBef>
                <a:spcPts val="0"/>
              </a:spcBef>
              <a:spcAft>
                <a:spcPts val="600"/>
              </a:spcAft>
              <a:buFont typeface="Arial" panose="020B0604020202020204" pitchFamily="34" charset="0"/>
              <a:buChar char="•"/>
            </a:pPr>
            <a:r>
              <a:rPr lang="en-US" sz="1800" dirty="0"/>
              <a:t>Product teams demonstrated Lead time owning their entire lifecycle</a:t>
            </a:r>
          </a:p>
          <a:p>
            <a:pPr marL="285750" indent="-285750">
              <a:spcBef>
                <a:spcPts val="0"/>
              </a:spcBef>
              <a:spcAft>
                <a:spcPts val="600"/>
              </a:spcAft>
              <a:buFont typeface="Arial" panose="020B0604020202020204" pitchFamily="34" charset="0"/>
              <a:buChar char="•"/>
            </a:pPr>
            <a:r>
              <a:rPr lang="en-US" sz="1800" dirty="0"/>
              <a:t>Better quality from full stack Build IT/Run IT teams with accountability</a:t>
            </a:r>
          </a:p>
          <a:p>
            <a:pPr marL="285750" indent="-285750">
              <a:spcBef>
                <a:spcPts val="0"/>
              </a:spcBef>
              <a:spcAft>
                <a:spcPts val="600"/>
              </a:spcAft>
              <a:buFont typeface="Arial" panose="020B0604020202020204" pitchFamily="34" charset="0"/>
              <a:buChar char="•"/>
            </a:pPr>
            <a:r>
              <a:rPr lang="en-US" sz="1800" dirty="0"/>
              <a:t>Better Employee engagement taking work from idea to implementation</a:t>
            </a:r>
          </a:p>
          <a:p>
            <a:pPr marL="285750" indent="-285750">
              <a:spcBef>
                <a:spcPts val="0"/>
              </a:spcBef>
              <a:spcAft>
                <a:spcPts val="600"/>
              </a:spcAft>
              <a:buFont typeface="Arial" panose="020B0604020202020204" pitchFamily="34" charset="0"/>
              <a:buChar char="•"/>
            </a:pPr>
            <a:endParaRPr lang="en-US" sz="1400" dirty="0"/>
          </a:p>
        </p:txBody>
      </p:sp>
      <p:cxnSp>
        <p:nvCxnSpPr>
          <p:cNvPr id="10" name="Straight Connector 9">
            <a:extLst>
              <a:ext uri="{FF2B5EF4-FFF2-40B4-BE49-F238E27FC236}">
                <a16:creationId xmlns:a16="http://schemas.microsoft.com/office/drawing/2014/main" id="{E14B53E2-EB1A-4B3D-8A98-C94F0DC5F8E9}"/>
              </a:ext>
            </a:extLst>
          </p:cNvPr>
          <p:cNvCxnSpPr>
            <a:cxnSpLocks/>
          </p:cNvCxnSpPr>
          <p:nvPr/>
        </p:nvCxnSpPr>
        <p:spPr>
          <a:xfrm>
            <a:off x="1163764" y="3258420"/>
            <a:ext cx="8769549"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22" name="Content Placeholder 1">
            <a:extLst>
              <a:ext uri="{FF2B5EF4-FFF2-40B4-BE49-F238E27FC236}">
                <a16:creationId xmlns:a16="http://schemas.microsoft.com/office/drawing/2014/main" id="{52D95E49-7EC1-4442-946F-3D805A764A1E}"/>
              </a:ext>
            </a:extLst>
          </p:cNvPr>
          <p:cNvSpPr txBox="1">
            <a:spLocks/>
          </p:cNvSpPr>
          <p:nvPr/>
        </p:nvSpPr>
        <p:spPr>
          <a:xfrm>
            <a:off x="430670" y="3599580"/>
            <a:ext cx="5117868" cy="2314932"/>
          </a:xfrm>
          <a:prstGeom prst="rect">
            <a:avLst/>
          </a:prstGeom>
        </p:spPr>
        <p:txBody>
          <a:bodyPr>
            <a:noAutofit/>
          </a:bodyPr>
          <a:lstStyle>
            <a:lvl1pPr marL="302676" indent="-302676" algn="l" defTabSz="1219170" rtl="0" eaLnBrk="1" latinLnBrk="0" hangingPunct="1">
              <a:spcBef>
                <a:spcPct val="20000"/>
              </a:spcBef>
              <a:buClr>
                <a:srgbClr val="40DAC5"/>
              </a:buClr>
              <a:buFont typeface="Wingdings" panose="05000000000000000000" pitchFamily="2" charset="2"/>
              <a:buChar char="§"/>
              <a:defRPr lang="en-US" sz="1800" kern="1200" baseline="0">
                <a:solidFill>
                  <a:schemeClr val="bg1">
                    <a:lumMod val="95000"/>
                  </a:schemeClr>
                </a:solidFill>
                <a:latin typeface="Arial" pitchFamily="34" charset="0"/>
                <a:ea typeface="+mn-ea"/>
                <a:cs typeface="Arial" pitchFamily="34" charset="0"/>
              </a:defRPr>
            </a:lvl1pPr>
            <a:lvl2pPr marL="759877" indent="-457200" algn="l" defTabSz="1219170" rtl="0" eaLnBrk="1" latinLnBrk="0" hangingPunct="1">
              <a:spcBef>
                <a:spcPct val="20000"/>
              </a:spcBef>
              <a:buClr>
                <a:srgbClr val="40DAC5"/>
              </a:buClr>
              <a:buFont typeface="Courier New" panose="02070309020205020404" pitchFamily="49" charset="0"/>
              <a:buChar char="o"/>
              <a:defRPr lang="en-US" sz="1800" kern="1200" baseline="0">
                <a:solidFill>
                  <a:schemeClr val="bg1">
                    <a:lumMod val="95000"/>
                  </a:schemeClr>
                </a:solidFill>
                <a:latin typeface="Arial" pitchFamily="34" charset="0"/>
                <a:ea typeface="+mn-ea"/>
                <a:cs typeface="Arial" pitchFamily="34" charset="0"/>
              </a:defRPr>
            </a:lvl2pPr>
            <a:lvl3pPr marL="1064657" indent="-306910" algn="l" defTabSz="1219170" rtl="0" eaLnBrk="1" latinLnBrk="0" hangingPunct="1">
              <a:spcBef>
                <a:spcPct val="20000"/>
              </a:spcBef>
              <a:buClr>
                <a:srgbClr val="40DAC5"/>
              </a:buClr>
              <a:buFont typeface="Arial" pitchFamily="34" charset="0"/>
              <a:buChar char="•"/>
              <a:defRPr lang="en-US" sz="1800" kern="1200" baseline="0">
                <a:solidFill>
                  <a:schemeClr val="bg1">
                    <a:lumMod val="95000"/>
                  </a:schemeClr>
                </a:solidFill>
                <a:latin typeface="Arial" pitchFamily="34" charset="0"/>
                <a:ea typeface="+mn-ea"/>
                <a:cs typeface="Arial" pitchFamily="34" charset="0"/>
              </a:defRPr>
            </a:lvl3pPr>
            <a:lvl4pPr marL="1373683" indent="-309026" algn="l" defTabSz="1219170" rtl="0" eaLnBrk="1" latinLnBrk="0" hangingPunct="1">
              <a:spcBef>
                <a:spcPct val="20000"/>
              </a:spcBef>
              <a:buFont typeface="Arial" pitchFamily="34" charset="0"/>
              <a:buChar char="–"/>
              <a:defRPr lang="en-US" sz="2667" kern="1200" baseline="0">
                <a:solidFill>
                  <a:schemeClr val="tx1"/>
                </a:solidFill>
                <a:latin typeface="Arial" pitchFamily="34" charset="0"/>
                <a:ea typeface="+mn-ea"/>
                <a:cs typeface="Arial" pitchFamily="34" charset="0"/>
              </a:defRPr>
            </a:lvl4pPr>
            <a:lvl5pPr marL="1680591" indent="-306910" algn="l" defTabSz="1219170" rtl="0" eaLnBrk="1" latinLnBrk="0" hangingPunct="1">
              <a:spcBef>
                <a:spcPct val="20000"/>
              </a:spcBef>
              <a:buClr>
                <a:srgbClr val="40DAC5"/>
              </a:buClr>
              <a:buFont typeface="Arial" pitchFamily="34" charset="0"/>
              <a:buChar char="»"/>
              <a:defRPr lang="en-US" sz="1600" kern="1200" baseline="0">
                <a:solidFill>
                  <a:schemeClr val="bg1">
                    <a:lumMod val="95000"/>
                  </a:schemeClr>
                </a:solidFill>
                <a:latin typeface="Arial" pitchFamily="34" charset="0"/>
                <a:ea typeface="+mn-ea"/>
                <a:cs typeface="Arial"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spcBef>
                <a:spcPts val="0"/>
              </a:spcBef>
              <a:spcAft>
                <a:spcPts val="600"/>
              </a:spcAft>
              <a:buNone/>
            </a:pPr>
            <a:r>
              <a:rPr lang="en-US" sz="1600" b="1" dirty="0">
                <a:solidFill>
                  <a:schemeClr val="tx1"/>
                </a:solidFill>
              </a:rPr>
              <a:t>Nationwide Challenges:</a:t>
            </a:r>
          </a:p>
          <a:p>
            <a:pPr>
              <a:spcBef>
                <a:spcPts val="0"/>
              </a:spcBef>
              <a:spcAft>
                <a:spcPts val="600"/>
              </a:spcAft>
              <a:buClrTx/>
              <a:buFont typeface="Arial" panose="020B0604020202020204" pitchFamily="34" charset="0"/>
              <a:buChar char="•"/>
            </a:pPr>
            <a:r>
              <a:rPr lang="en-US" sz="1600" dirty="0">
                <a:solidFill>
                  <a:schemeClr val="tx1"/>
                </a:solidFill>
              </a:rPr>
              <a:t>Understanding PRODUCT from both business and technical product perspective.  Align our Product definition.</a:t>
            </a:r>
          </a:p>
          <a:p>
            <a:pPr>
              <a:spcBef>
                <a:spcPts val="0"/>
              </a:spcBef>
              <a:spcAft>
                <a:spcPts val="600"/>
              </a:spcAft>
              <a:buClrTx/>
              <a:buFont typeface="Arial" panose="020B0604020202020204" pitchFamily="34" charset="0"/>
              <a:buChar char="•"/>
            </a:pPr>
            <a:r>
              <a:rPr lang="en-US" sz="1600" dirty="0">
                <a:solidFill>
                  <a:schemeClr val="tx1"/>
                </a:solidFill>
              </a:rPr>
              <a:t>NW Technology is tightly coupled but decentralized </a:t>
            </a:r>
          </a:p>
          <a:p>
            <a:pPr>
              <a:spcBef>
                <a:spcPts val="0"/>
              </a:spcBef>
              <a:spcAft>
                <a:spcPts val="600"/>
              </a:spcAft>
              <a:buClrTx/>
              <a:buFont typeface="Arial" panose="020B0604020202020204" pitchFamily="34" charset="0"/>
              <a:buChar char="•"/>
            </a:pPr>
            <a:r>
              <a:rPr lang="en-US" sz="1600" dirty="0">
                <a:solidFill>
                  <a:schemeClr val="tx1"/>
                </a:solidFill>
              </a:rPr>
              <a:t>Business silos drive value stream independence</a:t>
            </a:r>
          </a:p>
          <a:p>
            <a:pPr>
              <a:spcBef>
                <a:spcPts val="0"/>
              </a:spcBef>
              <a:spcAft>
                <a:spcPts val="600"/>
              </a:spcAft>
              <a:buClrTx/>
              <a:buFont typeface="Arial" panose="020B0604020202020204" pitchFamily="34" charset="0"/>
              <a:buChar char="•"/>
            </a:pPr>
            <a:r>
              <a:rPr lang="en-US" sz="1600" dirty="0">
                <a:solidFill>
                  <a:schemeClr val="tx1"/>
                </a:solidFill>
              </a:rPr>
              <a:t>NW Definition of Software Asset needed aligned </a:t>
            </a:r>
          </a:p>
          <a:p>
            <a:pPr>
              <a:spcBef>
                <a:spcPts val="0"/>
              </a:spcBef>
              <a:spcAft>
                <a:spcPts val="600"/>
              </a:spcAft>
              <a:buClrTx/>
              <a:buFont typeface="Arial" panose="020B0604020202020204" pitchFamily="34" charset="0"/>
              <a:buChar char="•"/>
            </a:pPr>
            <a:r>
              <a:rPr lang="en-US" sz="1600" dirty="0">
                <a:solidFill>
                  <a:schemeClr val="tx1"/>
                </a:solidFill>
              </a:rPr>
              <a:t>Expense pressures required Efficiency outcomes</a:t>
            </a:r>
          </a:p>
        </p:txBody>
      </p:sp>
      <p:sp>
        <p:nvSpPr>
          <p:cNvPr id="23" name="Content Placeholder 1">
            <a:extLst>
              <a:ext uri="{FF2B5EF4-FFF2-40B4-BE49-F238E27FC236}">
                <a16:creationId xmlns:a16="http://schemas.microsoft.com/office/drawing/2014/main" id="{7BC0A317-BB2D-458A-B404-FC7CD58E3FB9}"/>
              </a:ext>
            </a:extLst>
          </p:cNvPr>
          <p:cNvSpPr txBox="1">
            <a:spLocks/>
          </p:cNvSpPr>
          <p:nvPr/>
        </p:nvSpPr>
        <p:spPr>
          <a:xfrm>
            <a:off x="5940361" y="3515558"/>
            <a:ext cx="5313956" cy="2791644"/>
          </a:xfrm>
          <a:prstGeom prst="rect">
            <a:avLst/>
          </a:prstGeom>
        </p:spPr>
        <p:txBody>
          <a:bodyPr lIns="91440" tIns="45720" rIns="91440" bIns="45720" anchor="t">
            <a:normAutofit fontScale="55000" lnSpcReduction="20000"/>
          </a:bodyPr>
          <a:lstStyle>
            <a:lvl1pPr marL="302676" indent="-302676" algn="l" defTabSz="1219170" rtl="0" eaLnBrk="1" latinLnBrk="0" hangingPunct="1">
              <a:spcBef>
                <a:spcPct val="20000"/>
              </a:spcBef>
              <a:buClr>
                <a:srgbClr val="40DAC5"/>
              </a:buClr>
              <a:buFont typeface="Wingdings" panose="05000000000000000000" pitchFamily="2" charset="2"/>
              <a:buChar char="§"/>
              <a:defRPr lang="en-US" sz="1800" kern="1200" baseline="0">
                <a:solidFill>
                  <a:schemeClr val="bg1">
                    <a:lumMod val="95000"/>
                  </a:schemeClr>
                </a:solidFill>
                <a:latin typeface="Arial" pitchFamily="34" charset="0"/>
                <a:ea typeface="+mn-ea"/>
                <a:cs typeface="Arial" pitchFamily="34" charset="0"/>
              </a:defRPr>
            </a:lvl1pPr>
            <a:lvl2pPr marL="759877" indent="-457200" algn="l" defTabSz="1219170" rtl="0" eaLnBrk="1" latinLnBrk="0" hangingPunct="1">
              <a:spcBef>
                <a:spcPct val="20000"/>
              </a:spcBef>
              <a:buClr>
                <a:srgbClr val="40DAC5"/>
              </a:buClr>
              <a:buFont typeface="Courier New" panose="02070309020205020404" pitchFamily="49" charset="0"/>
              <a:buChar char="o"/>
              <a:defRPr lang="en-US" sz="1800" kern="1200" baseline="0">
                <a:solidFill>
                  <a:schemeClr val="bg1">
                    <a:lumMod val="95000"/>
                  </a:schemeClr>
                </a:solidFill>
                <a:latin typeface="Arial" pitchFamily="34" charset="0"/>
                <a:ea typeface="+mn-ea"/>
                <a:cs typeface="Arial" pitchFamily="34" charset="0"/>
              </a:defRPr>
            </a:lvl2pPr>
            <a:lvl3pPr marL="1064657" indent="-306910" algn="l" defTabSz="1219170" rtl="0" eaLnBrk="1" latinLnBrk="0" hangingPunct="1">
              <a:spcBef>
                <a:spcPct val="20000"/>
              </a:spcBef>
              <a:buClr>
                <a:srgbClr val="40DAC5"/>
              </a:buClr>
              <a:buFont typeface="Arial" pitchFamily="34" charset="0"/>
              <a:buChar char="•"/>
              <a:defRPr lang="en-US" sz="1800" kern="1200" baseline="0">
                <a:solidFill>
                  <a:schemeClr val="bg1">
                    <a:lumMod val="95000"/>
                  </a:schemeClr>
                </a:solidFill>
                <a:latin typeface="Arial" pitchFamily="34" charset="0"/>
                <a:ea typeface="+mn-ea"/>
                <a:cs typeface="Arial" pitchFamily="34" charset="0"/>
              </a:defRPr>
            </a:lvl3pPr>
            <a:lvl4pPr marL="1373683" indent="-309026" algn="l" defTabSz="1219170" rtl="0" eaLnBrk="1" latinLnBrk="0" hangingPunct="1">
              <a:spcBef>
                <a:spcPct val="20000"/>
              </a:spcBef>
              <a:buFont typeface="Arial" pitchFamily="34" charset="0"/>
              <a:buChar char="–"/>
              <a:defRPr lang="en-US" sz="2667" kern="1200" baseline="0">
                <a:solidFill>
                  <a:schemeClr val="tx1"/>
                </a:solidFill>
                <a:latin typeface="Arial" pitchFamily="34" charset="0"/>
                <a:ea typeface="+mn-ea"/>
                <a:cs typeface="Arial" pitchFamily="34" charset="0"/>
              </a:defRPr>
            </a:lvl4pPr>
            <a:lvl5pPr marL="1680591" indent="-306910" algn="l" defTabSz="1219170" rtl="0" eaLnBrk="1" latinLnBrk="0" hangingPunct="1">
              <a:spcBef>
                <a:spcPct val="20000"/>
              </a:spcBef>
              <a:buClr>
                <a:srgbClr val="40DAC5"/>
              </a:buClr>
              <a:buFont typeface="Arial" pitchFamily="34" charset="0"/>
              <a:buChar char="»"/>
              <a:defRPr lang="en-US" sz="1600" kern="1200" baseline="0">
                <a:solidFill>
                  <a:schemeClr val="bg1">
                    <a:lumMod val="95000"/>
                  </a:schemeClr>
                </a:solidFill>
                <a:latin typeface="Arial" pitchFamily="34" charset="0"/>
                <a:ea typeface="+mn-ea"/>
                <a:cs typeface="Arial"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spcBef>
                <a:spcPts val="0"/>
              </a:spcBef>
              <a:spcAft>
                <a:spcPts val="600"/>
              </a:spcAft>
              <a:buNone/>
            </a:pPr>
            <a:r>
              <a:rPr lang="en-US" sz="2900" b="1" dirty="0">
                <a:solidFill>
                  <a:schemeClr val="tx1"/>
                </a:solidFill>
              </a:rPr>
              <a:t>How Product Best Practices Would Help </a:t>
            </a:r>
          </a:p>
          <a:p>
            <a:pPr>
              <a:spcBef>
                <a:spcPts val="0"/>
              </a:spcBef>
              <a:spcAft>
                <a:spcPts val="600"/>
              </a:spcAft>
              <a:buClrTx/>
              <a:buFont typeface="Arial" panose="020B0604020202020204" pitchFamily="34" charset="0"/>
              <a:buChar char="•"/>
            </a:pPr>
            <a:r>
              <a:rPr lang="en-US" sz="2900" dirty="0">
                <a:solidFill>
                  <a:schemeClr val="tx1"/>
                </a:solidFill>
                <a:latin typeface="Arial"/>
                <a:cs typeface="Arial"/>
              </a:rPr>
              <a:t>Build  product and team design  to drive organizational efficiency</a:t>
            </a:r>
          </a:p>
          <a:p>
            <a:pPr>
              <a:spcBef>
                <a:spcPts val="0"/>
              </a:spcBef>
              <a:spcAft>
                <a:spcPts val="600"/>
              </a:spcAft>
              <a:buClrTx/>
              <a:buFont typeface="Arial" panose="020B0604020202020204" pitchFamily="34" charset="0"/>
              <a:buChar char="•"/>
            </a:pPr>
            <a:r>
              <a:rPr lang="en-US" sz="2900" dirty="0">
                <a:solidFill>
                  <a:schemeClr val="tx1"/>
                </a:solidFill>
              </a:rPr>
              <a:t>Enable Full stack product analysis to drive reduced unit cost </a:t>
            </a:r>
          </a:p>
          <a:p>
            <a:pPr>
              <a:spcBef>
                <a:spcPts val="0"/>
              </a:spcBef>
              <a:spcAft>
                <a:spcPts val="600"/>
              </a:spcAft>
              <a:buClrTx/>
              <a:buFont typeface="Arial" panose="020B0604020202020204" pitchFamily="34" charset="0"/>
              <a:buChar char="•"/>
            </a:pPr>
            <a:r>
              <a:rPr lang="en-US" sz="2900" dirty="0">
                <a:solidFill>
                  <a:schemeClr val="tx1"/>
                </a:solidFill>
              </a:rPr>
              <a:t>Designing a product taxonomy in partnership with finance to enable product cost and unit cost recovery</a:t>
            </a:r>
          </a:p>
          <a:p>
            <a:pPr defTabSz="914400">
              <a:spcBef>
                <a:spcPts val="0"/>
              </a:spcBef>
              <a:buClrTx/>
              <a:buFont typeface="Arial" panose="020B0604020202020204" pitchFamily="34" charset="0"/>
              <a:buChar char="•"/>
              <a:defRPr/>
            </a:pPr>
            <a:r>
              <a:rPr lang="en-US" sz="2900" dirty="0">
                <a:solidFill>
                  <a:schemeClr val="tx1"/>
                </a:solidFill>
                <a:latin typeface="+mn-lt"/>
                <a:cs typeface="Segoe UI Semibold" panose="020B0702040204020203" pitchFamily="34" charset="0"/>
              </a:rPr>
              <a:t>Transform  how we deliver to improve lifecycle management,  velocity, and quality – </a:t>
            </a:r>
            <a:r>
              <a:rPr lang="en-US" sz="2900" dirty="0" err="1">
                <a:solidFill>
                  <a:schemeClr val="tx1"/>
                </a:solidFill>
                <a:latin typeface="+mn-lt"/>
                <a:cs typeface="Segoe UI Semibold" panose="020B0702040204020203" pitchFamily="34" charset="0"/>
              </a:rPr>
              <a:t>Lean+Agile+DevOps</a:t>
            </a:r>
            <a:endParaRPr lang="en-US" sz="2900" dirty="0">
              <a:solidFill>
                <a:schemeClr val="tx1"/>
              </a:solidFill>
              <a:latin typeface="+mn-lt"/>
              <a:cs typeface="Segoe UI Semibold" panose="020B0702040204020203" pitchFamily="34" charset="0"/>
            </a:endParaRPr>
          </a:p>
          <a:p>
            <a:pPr defTabSz="914400">
              <a:spcBef>
                <a:spcPts val="0"/>
              </a:spcBef>
              <a:buClrTx/>
              <a:defRPr/>
            </a:pPr>
            <a:endParaRPr lang="en-US" sz="2100" dirty="0">
              <a:solidFill>
                <a:schemeClr val="tx1"/>
              </a:solidFill>
              <a:latin typeface="+mn-lt"/>
              <a:cs typeface="Segoe UI Semibold" panose="020B0702040204020203" pitchFamily="34" charset="0"/>
            </a:endParaRPr>
          </a:p>
          <a:p>
            <a:pPr marL="0" indent="0">
              <a:spcBef>
                <a:spcPts val="0"/>
              </a:spcBef>
              <a:spcAft>
                <a:spcPts val="600"/>
              </a:spcAft>
              <a:buNone/>
            </a:pPr>
            <a:endParaRPr lang="en-US" sz="1400" dirty="0"/>
          </a:p>
          <a:p>
            <a:pPr marL="0" indent="0">
              <a:spcBef>
                <a:spcPts val="0"/>
              </a:spcBef>
              <a:spcAft>
                <a:spcPts val="600"/>
              </a:spcAft>
              <a:buNone/>
            </a:pPr>
            <a:endParaRPr lang="en-US" sz="1400" dirty="0"/>
          </a:p>
          <a:p>
            <a:pPr marL="0" indent="0">
              <a:spcBef>
                <a:spcPts val="0"/>
              </a:spcBef>
              <a:spcAft>
                <a:spcPts val="600"/>
              </a:spcAft>
              <a:buNone/>
            </a:pPr>
            <a:endParaRPr lang="en-US" sz="1400" dirty="0"/>
          </a:p>
        </p:txBody>
      </p:sp>
      <p:sp>
        <p:nvSpPr>
          <p:cNvPr id="29" name="Slide Number Placeholder 5">
            <a:extLst>
              <a:ext uri="{FF2B5EF4-FFF2-40B4-BE49-F238E27FC236}">
                <a16:creationId xmlns:a16="http://schemas.microsoft.com/office/drawing/2014/main" id="{2452280A-256A-429E-8D8B-6148BBD8E12E}"/>
              </a:ext>
            </a:extLst>
          </p:cNvPr>
          <p:cNvSpPr>
            <a:spLocks noGrp="1"/>
          </p:cNvSpPr>
          <p:nvPr>
            <p:ph type="sldNum" sz="quarter" idx="12"/>
          </p:nvPr>
        </p:nvSpPr>
        <p:spPr>
          <a:xfrm>
            <a:off x="11112274" y="6541613"/>
            <a:ext cx="762000" cy="194297"/>
          </a:xfrm>
          <a:prstGeom prst="rect">
            <a:avLst/>
          </a:prstGeom>
        </p:spPr>
        <p:txBody>
          <a:bodyPr anchor="t" anchorCtr="0"/>
          <a:lstStyle>
            <a:lvl1pPr algn="r">
              <a:defRPr sz="1200" b="0">
                <a:solidFill>
                  <a:srgbClr val="747678"/>
                </a:solidFill>
                <a:latin typeface="Arial" pitchFamily="34" charset="0"/>
                <a:cs typeface="Arial" pitchFamily="34" charset="0"/>
              </a:defRPr>
            </a:lvl1pPr>
          </a:lstStyle>
          <a:p>
            <a:fld id="{23B99C07-6774-7B4C-A880-8CAF4048FB67}" type="slidenum">
              <a:rPr lang="en-US" smtClean="0"/>
              <a:pPr/>
              <a:t>17</a:t>
            </a:fld>
            <a:endParaRPr lang="en-US" dirty="0"/>
          </a:p>
        </p:txBody>
      </p:sp>
    </p:spTree>
    <p:extLst>
      <p:ext uri="{BB962C8B-B14F-4D97-AF65-F5344CB8AC3E}">
        <p14:creationId xmlns:p14="http://schemas.microsoft.com/office/powerpoint/2010/main" val="2638645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49E301-23A5-4554-9AB1-A341E80D3491}"/>
              </a:ext>
            </a:extLst>
          </p:cNvPr>
          <p:cNvSpPr/>
          <p:nvPr/>
        </p:nvSpPr>
        <p:spPr>
          <a:xfrm>
            <a:off x="9444681" y="1255149"/>
            <a:ext cx="2747319" cy="2130600"/>
          </a:xfrm>
          <a:prstGeom prst="rect">
            <a:avLst/>
          </a:prstGeom>
          <a:solidFill>
            <a:schemeClr val="bg2"/>
          </a:solidFill>
          <a:ln w="9525">
            <a:solidFill>
              <a:srgbClr val="40DA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 name="Title 2">
            <a:extLst>
              <a:ext uri="{FF2B5EF4-FFF2-40B4-BE49-F238E27FC236}">
                <a16:creationId xmlns:a16="http://schemas.microsoft.com/office/drawing/2014/main" id="{A45EE232-BAEB-4F86-9B35-3DFBA75C81DE}"/>
              </a:ext>
            </a:extLst>
          </p:cNvPr>
          <p:cNvSpPr>
            <a:spLocks noGrp="1"/>
          </p:cNvSpPr>
          <p:nvPr>
            <p:ph type="title"/>
          </p:nvPr>
        </p:nvSpPr>
        <p:spPr/>
        <p:txBody>
          <a:bodyPr/>
          <a:lstStyle/>
          <a:p>
            <a:r>
              <a:rPr lang="en-US" dirty="0"/>
              <a:t>Industry Insight- </a:t>
            </a:r>
            <a:r>
              <a:rPr lang="en-US" b="1" dirty="0"/>
              <a:t>Product Behaviors Supported Our Goals</a:t>
            </a:r>
          </a:p>
        </p:txBody>
      </p:sp>
      <p:pic>
        <p:nvPicPr>
          <p:cNvPr id="142" name="Picture 2" descr="https://cdn-images-1.medium.com/max/800/1*_nN4aj7uohV4v8bnqJCw3g.png">
            <a:extLst>
              <a:ext uri="{FF2B5EF4-FFF2-40B4-BE49-F238E27FC236}">
                <a16:creationId xmlns:a16="http://schemas.microsoft.com/office/drawing/2014/main" id="{1EE0E345-CD6C-4F2B-9EC6-0031E9D648F8}"/>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9758156" y="1349534"/>
            <a:ext cx="2177202" cy="1900670"/>
          </a:xfrm>
          <a:prstGeom prst="rect">
            <a:avLst/>
          </a:prstGeom>
          <a:noFill/>
          <a:extLst>
            <a:ext uri="{909E8E84-426E-40DD-AFC4-6F175D3DCCD1}">
              <a14:hiddenFill xmlns:a14="http://schemas.microsoft.com/office/drawing/2010/main">
                <a:solidFill>
                  <a:srgbClr val="FFFFFF"/>
                </a:solidFill>
              </a14:hiddenFill>
            </a:ext>
          </a:extLst>
        </p:spPr>
      </p:pic>
      <p:sp>
        <p:nvSpPr>
          <p:cNvPr id="85" name="TextBox 84">
            <a:extLst>
              <a:ext uri="{FF2B5EF4-FFF2-40B4-BE49-F238E27FC236}">
                <a16:creationId xmlns:a16="http://schemas.microsoft.com/office/drawing/2014/main" id="{BE55A0C2-5A12-4BB0-B407-EEDB6569FC66}"/>
              </a:ext>
            </a:extLst>
          </p:cNvPr>
          <p:cNvSpPr txBox="1"/>
          <p:nvPr/>
        </p:nvSpPr>
        <p:spPr>
          <a:xfrm>
            <a:off x="179265" y="4145531"/>
            <a:ext cx="2961067" cy="276999"/>
          </a:xfrm>
          <a:prstGeom prst="rect">
            <a:avLst/>
          </a:prstGeom>
          <a:noFill/>
        </p:spPr>
        <p:txBody>
          <a:bodyPr wrap="none" rtlCol="0">
            <a:spAutoFit/>
          </a:bodyPr>
          <a:lstStyle/>
          <a:p>
            <a:r>
              <a:rPr lang="en-US" sz="1200" dirty="0"/>
              <a:t>Source: Project to Product – </a:t>
            </a:r>
            <a:r>
              <a:rPr lang="en-US" sz="1200" dirty="0" err="1"/>
              <a:t>Mik</a:t>
            </a:r>
            <a:r>
              <a:rPr lang="en-US" sz="1200" dirty="0"/>
              <a:t> Kersten</a:t>
            </a:r>
          </a:p>
        </p:txBody>
      </p:sp>
      <p:sp>
        <p:nvSpPr>
          <p:cNvPr id="86" name="TextBox 85">
            <a:extLst>
              <a:ext uri="{FF2B5EF4-FFF2-40B4-BE49-F238E27FC236}">
                <a16:creationId xmlns:a16="http://schemas.microsoft.com/office/drawing/2014/main" id="{33EBBBAF-CFCE-4BAA-BC91-5E25BC0DF516}"/>
              </a:ext>
            </a:extLst>
          </p:cNvPr>
          <p:cNvSpPr txBox="1"/>
          <p:nvPr/>
        </p:nvSpPr>
        <p:spPr>
          <a:xfrm>
            <a:off x="183148" y="1272073"/>
            <a:ext cx="6409657" cy="276999"/>
          </a:xfrm>
          <a:prstGeom prst="rect">
            <a:avLst/>
          </a:prstGeom>
          <a:noFill/>
        </p:spPr>
        <p:txBody>
          <a:bodyPr wrap="square" rtlCol="0">
            <a:spAutoFit/>
          </a:bodyPr>
          <a:lstStyle/>
          <a:p>
            <a:r>
              <a:rPr lang="en-US" sz="1200" b="1" dirty="0"/>
              <a:t>START ORGANIZING WORK AROUND PRODUCT NOT PROJECT WORK</a:t>
            </a:r>
          </a:p>
        </p:txBody>
      </p:sp>
      <p:sp>
        <p:nvSpPr>
          <p:cNvPr id="87" name="TextBox 86">
            <a:extLst>
              <a:ext uri="{FF2B5EF4-FFF2-40B4-BE49-F238E27FC236}">
                <a16:creationId xmlns:a16="http://schemas.microsoft.com/office/drawing/2014/main" id="{D96F5B5C-E6E8-4E0B-BF35-5C3EF5CAC98A}"/>
              </a:ext>
            </a:extLst>
          </p:cNvPr>
          <p:cNvSpPr txBox="1"/>
          <p:nvPr/>
        </p:nvSpPr>
        <p:spPr>
          <a:xfrm>
            <a:off x="179265" y="1747897"/>
            <a:ext cx="3106774" cy="369332"/>
          </a:xfrm>
          <a:prstGeom prst="rect">
            <a:avLst/>
          </a:prstGeom>
          <a:noFill/>
        </p:spPr>
        <p:txBody>
          <a:bodyPr wrap="square" rtlCol="0">
            <a:spAutoFit/>
          </a:bodyPr>
          <a:lstStyle/>
          <a:p>
            <a:r>
              <a:rPr lang="en-US" sz="1800" dirty="0"/>
              <a:t>People are brought the work</a:t>
            </a:r>
          </a:p>
        </p:txBody>
      </p:sp>
      <p:grpSp>
        <p:nvGrpSpPr>
          <p:cNvPr id="88" name="Group 87">
            <a:extLst>
              <a:ext uri="{FF2B5EF4-FFF2-40B4-BE49-F238E27FC236}">
                <a16:creationId xmlns:a16="http://schemas.microsoft.com/office/drawing/2014/main" id="{9B4C233E-CBE8-4F8C-976A-2C67679CC281}"/>
              </a:ext>
            </a:extLst>
          </p:cNvPr>
          <p:cNvGrpSpPr/>
          <p:nvPr/>
        </p:nvGrpSpPr>
        <p:grpSpPr>
          <a:xfrm>
            <a:off x="245209" y="2184641"/>
            <a:ext cx="2526836" cy="1971840"/>
            <a:chOff x="598644" y="2444781"/>
            <a:chExt cx="3281417" cy="2463539"/>
          </a:xfrm>
        </p:grpSpPr>
        <p:sp>
          <p:nvSpPr>
            <p:cNvPr id="89" name="Oval 88">
              <a:extLst>
                <a:ext uri="{FF2B5EF4-FFF2-40B4-BE49-F238E27FC236}">
                  <a16:creationId xmlns:a16="http://schemas.microsoft.com/office/drawing/2014/main" id="{A6C0FEA1-7D77-4B0B-ABAA-308AD4CB8805}"/>
                </a:ext>
              </a:extLst>
            </p:cNvPr>
            <p:cNvSpPr/>
            <p:nvPr/>
          </p:nvSpPr>
          <p:spPr>
            <a:xfrm>
              <a:off x="1848061" y="2444781"/>
              <a:ext cx="2032000" cy="1056640"/>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800">
                <a:solidFill>
                  <a:schemeClr val="bg1"/>
                </a:solidFill>
              </a:endParaRPr>
            </a:p>
          </p:txBody>
        </p:sp>
        <p:sp>
          <p:nvSpPr>
            <p:cNvPr id="90" name="Oval 89">
              <a:extLst>
                <a:ext uri="{FF2B5EF4-FFF2-40B4-BE49-F238E27FC236}">
                  <a16:creationId xmlns:a16="http://schemas.microsoft.com/office/drawing/2014/main" id="{D70BA26A-1F0F-4A1F-A486-9C86D9729175}"/>
                </a:ext>
              </a:extLst>
            </p:cNvPr>
            <p:cNvSpPr/>
            <p:nvPr/>
          </p:nvSpPr>
          <p:spPr>
            <a:xfrm>
              <a:off x="657250" y="2455622"/>
              <a:ext cx="2032000" cy="1056640"/>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800">
                <a:solidFill>
                  <a:schemeClr val="bg1"/>
                </a:solidFill>
              </a:endParaRPr>
            </a:p>
          </p:txBody>
        </p:sp>
        <p:sp>
          <p:nvSpPr>
            <p:cNvPr id="91" name="Oval 90">
              <a:extLst>
                <a:ext uri="{FF2B5EF4-FFF2-40B4-BE49-F238E27FC236}">
                  <a16:creationId xmlns:a16="http://schemas.microsoft.com/office/drawing/2014/main" id="{AB99A68C-D9A3-4BBB-B782-2EA2BDC56F3A}"/>
                </a:ext>
              </a:extLst>
            </p:cNvPr>
            <p:cNvSpPr/>
            <p:nvPr/>
          </p:nvSpPr>
          <p:spPr>
            <a:xfrm>
              <a:off x="1269999" y="3851680"/>
              <a:ext cx="2032000" cy="105664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800">
                <a:solidFill>
                  <a:schemeClr val="bg1"/>
                </a:solidFill>
              </a:endParaRPr>
            </a:p>
          </p:txBody>
        </p:sp>
        <p:pic>
          <p:nvPicPr>
            <p:cNvPr id="92" name="Graphic 91" descr="Man">
              <a:extLst>
                <a:ext uri="{FF2B5EF4-FFF2-40B4-BE49-F238E27FC236}">
                  <a16:creationId xmlns:a16="http://schemas.microsoft.com/office/drawing/2014/main" id="{C327FBEE-E88A-443C-BF2E-F4D55E01D7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3675" y="2724842"/>
              <a:ext cx="533400" cy="533400"/>
            </a:xfrm>
            <a:prstGeom prst="rect">
              <a:avLst/>
            </a:prstGeom>
          </p:spPr>
        </p:pic>
        <p:pic>
          <p:nvPicPr>
            <p:cNvPr id="93" name="Graphic 92" descr="Man">
              <a:extLst>
                <a:ext uri="{FF2B5EF4-FFF2-40B4-BE49-F238E27FC236}">
                  <a16:creationId xmlns:a16="http://schemas.microsoft.com/office/drawing/2014/main" id="{4CFD347C-A750-417D-AA60-9A9961366D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01999" y="2747936"/>
              <a:ext cx="533400" cy="533400"/>
            </a:xfrm>
            <a:prstGeom prst="rect">
              <a:avLst/>
            </a:prstGeom>
          </p:spPr>
        </p:pic>
        <p:pic>
          <p:nvPicPr>
            <p:cNvPr id="94" name="Graphic 93" descr="Man">
              <a:extLst>
                <a:ext uri="{FF2B5EF4-FFF2-40B4-BE49-F238E27FC236}">
                  <a16:creationId xmlns:a16="http://schemas.microsoft.com/office/drawing/2014/main" id="{802F6387-29AB-4B09-BD49-09B1D630EAF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5138" y="2747936"/>
              <a:ext cx="533400" cy="533400"/>
            </a:xfrm>
            <a:prstGeom prst="rect">
              <a:avLst/>
            </a:prstGeom>
          </p:spPr>
        </p:pic>
        <p:pic>
          <p:nvPicPr>
            <p:cNvPr id="95" name="Graphic 94" descr="Man">
              <a:extLst>
                <a:ext uri="{FF2B5EF4-FFF2-40B4-BE49-F238E27FC236}">
                  <a16:creationId xmlns:a16="http://schemas.microsoft.com/office/drawing/2014/main" id="{A80CF99D-95F2-4CBC-A41C-F0895E24645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8644" y="2727413"/>
              <a:ext cx="533400" cy="533400"/>
            </a:xfrm>
            <a:prstGeom prst="rect">
              <a:avLst/>
            </a:prstGeom>
          </p:spPr>
        </p:pic>
        <p:pic>
          <p:nvPicPr>
            <p:cNvPr id="96" name="Graphic 95" descr="Man">
              <a:extLst>
                <a:ext uri="{FF2B5EF4-FFF2-40B4-BE49-F238E27FC236}">
                  <a16:creationId xmlns:a16="http://schemas.microsoft.com/office/drawing/2014/main" id="{425CB484-EA01-4602-AF3F-ABE67BB13DD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1628" y="2708887"/>
              <a:ext cx="565307" cy="565307"/>
            </a:xfrm>
            <a:prstGeom prst="rect">
              <a:avLst/>
            </a:prstGeom>
          </p:spPr>
        </p:pic>
        <p:pic>
          <p:nvPicPr>
            <p:cNvPr id="97" name="Graphic 96" descr="Man">
              <a:extLst>
                <a:ext uri="{FF2B5EF4-FFF2-40B4-BE49-F238E27FC236}">
                  <a16:creationId xmlns:a16="http://schemas.microsoft.com/office/drawing/2014/main" id="{E690A98E-538F-451C-AFF5-2784301B27C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87108" y="2715722"/>
              <a:ext cx="565307" cy="565307"/>
            </a:xfrm>
            <a:prstGeom prst="rect">
              <a:avLst/>
            </a:prstGeom>
          </p:spPr>
        </p:pic>
        <p:pic>
          <p:nvPicPr>
            <p:cNvPr id="98" name="Graphic 97" descr="Man">
              <a:extLst>
                <a:ext uri="{FF2B5EF4-FFF2-40B4-BE49-F238E27FC236}">
                  <a16:creationId xmlns:a16="http://schemas.microsoft.com/office/drawing/2014/main" id="{EAFE23C8-BA85-4C47-9CBB-593A25BD32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37039" y="2708887"/>
              <a:ext cx="565307" cy="565307"/>
            </a:xfrm>
            <a:prstGeom prst="rect">
              <a:avLst/>
            </a:prstGeom>
          </p:spPr>
        </p:pic>
        <p:pic>
          <p:nvPicPr>
            <p:cNvPr id="99" name="Graphic 98" descr="Man">
              <a:extLst>
                <a:ext uri="{FF2B5EF4-FFF2-40B4-BE49-F238E27FC236}">
                  <a16:creationId xmlns:a16="http://schemas.microsoft.com/office/drawing/2014/main" id="{30C2A65F-46F6-4196-939D-B285E897BA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35647" y="2707325"/>
              <a:ext cx="553488" cy="553487"/>
            </a:xfrm>
            <a:prstGeom prst="rect">
              <a:avLst/>
            </a:prstGeom>
          </p:spPr>
        </p:pic>
        <p:cxnSp>
          <p:nvCxnSpPr>
            <p:cNvPr id="100" name="Straight Arrow Connector 99">
              <a:extLst>
                <a:ext uri="{FF2B5EF4-FFF2-40B4-BE49-F238E27FC236}">
                  <a16:creationId xmlns:a16="http://schemas.microsoft.com/office/drawing/2014/main" id="{976EFF31-8552-4B1E-84E0-B2B4324C0DA4}"/>
                </a:ext>
              </a:extLst>
            </p:cNvPr>
            <p:cNvCxnSpPr>
              <a:cxnSpLocks/>
            </p:cNvCxnSpPr>
            <p:nvPr/>
          </p:nvCxnSpPr>
          <p:spPr>
            <a:xfrm>
              <a:off x="1539189" y="3535793"/>
              <a:ext cx="268121" cy="631774"/>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8CB3CB0F-7009-4EFD-886C-E517B9454112}"/>
                </a:ext>
              </a:extLst>
            </p:cNvPr>
            <p:cNvCxnSpPr>
              <a:cxnSpLocks/>
            </p:cNvCxnSpPr>
            <p:nvPr/>
          </p:nvCxnSpPr>
          <p:spPr>
            <a:xfrm flipH="1">
              <a:off x="2285999" y="3423614"/>
              <a:ext cx="53142" cy="650546"/>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7F106C4B-8DE3-4E75-A794-2F2CE6C8D88C}"/>
                </a:ext>
              </a:extLst>
            </p:cNvPr>
            <p:cNvCxnSpPr>
              <a:cxnSpLocks/>
            </p:cNvCxnSpPr>
            <p:nvPr/>
          </p:nvCxnSpPr>
          <p:spPr>
            <a:xfrm flipH="1">
              <a:off x="2747856" y="3533635"/>
              <a:ext cx="126011" cy="540525"/>
            </a:xfrm>
            <a:prstGeom prst="straightConnector1">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03" name="Rectangle 102">
            <a:extLst>
              <a:ext uri="{FF2B5EF4-FFF2-40B4-BE49-F238E27FC236}">
                <a16:creationId xmlns:a16="http://schemas.microsoft.com/office/drawing/2014/main" id="{A2068DF8-B935-4FB8-BE29-67100983B9DB}"/>
              </a:ext>
            </a:extLst>
          </p:cNvPr>
          <p:cNvSpPr/>
          <p:nvPr/>
        </p:nvSpPr>
        <p:spPr>
          <a:xfrm>
            <a:off x="3428016" y="4085080"/>
            <a:ext cx="3194144" cy="369332"/>
          </a:xfrm>
          <a:prstGeom prst="rect">
            <a:avLst/>
          </a:prstGeom>
        </p:spPr>
        <p:txBody>
          <a:bodyPr wrap="none">
            <a:spAutoFit/>
          </a:bodyPr>
          <a:lstStyle/>
          <a:p>
            <a:r>
              <a:rPr lang="en-US" sz="1800" dirty="0"/>
              <a:t>Work is brought to the people</a:t>
            </a:r>
          </a:p>
        </p:txBody>
      </p:sp>
      <p:grpSp>
        <p:nvGrpSpPr>
          <p:cNvPr id="104" name="Group 103">
            <a:extLst>
              <a:ext uri="{FF2B5EF4-FFF2-40B4-BE49-F238E27FC236}">
                <a16:creationId xmlns:a16="http://schemas.microsoft.com/office/drawing/2014/main" id="{48A0F540-01EA-4FD1-9CCC-B189899A20E6}"/>
              </a:ext>
            </a:extLst>
          </p:cNvPr>
          <p:cNvGrpSpPr/>
          <p:nvPr/>
        </p:nvGrpSpPr>
        <p:grpSpPr>
          <a:xfrm>
            <a:off x="3349525" y="1941658"/>
            <a:ext cx="2974796" cy="1913333"/>
            <a:chOff x="7315200" y="2120081"/>
            <a:chExt cx="4648200" cy="2631207"/>
          </a:xfrm>
        </p:grpSpPr>
        <p:pic>
          <p:nvPicPr>
            <p:cNvPr id="105" name="Graphic 104" descr="Woman">
              <a:extLst>
                <a:ext uri="{FF2B5EF4-FFF2-40B4-BE49-F238E27FC236}">
                  <a16:creationId xmlns:a16="http://schemas.microsoft.com/office/drawing/2014/main" id="{2E962502-D4B0-4618-AF4E-C6773605BF3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34224" y="2224089"/>
              <a:ext cx="533400" cy="533400"/>
            </a:xfrm>
            <a:prstGeom prst="rect">
              <a:avLst/>
            </a:prstGeom>
          </p:spPr>
        </p:pic>
        <p:pic>
          <p:nvPicPr>
            <p:cNvPr id="106" name="Graphic 105" descr="Man">
              <a:extLst>
                <a:ext uri="{FF2B5EF4-FFF2-40B4-BE49-F238E27FC236}">
                  <a16:creationId xmlns:a16="http://schemas.microsoft.com/office/drawing/2014/main" id="{E6E42EDA-0B47-47F5-B479-C7AC41A6790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40491" y="2224089"/>
              <a:ext cx="533400" cy="533400"/>
            </a:xfrm>
            <a:prstGeom prst="rect">
              <a:avLst/>
            </a:prstGeom>
          </p:spPr>
        </p:pic>
        <p:pic>
          <p:nvPicPr>
            <p:cNvPr id="107" name="Graphic 106" descr="Man">
              <a:extLst>
                <a:ext uri="{FF2B5EF4-FFF2-40B4-BE49-F238E27FC236}">
                  <a16:creationId xmlns:a16="http://schemas.microsoft.com/office/drawing/2014/main" id="{2919CAAE-0099-49F9-80B7-C32221E4DFF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27957" y="2224089"/>
              <a:ext cx="533400" cy="533400"/>
            </a:xfrm>
            <a:prstGeom prst="rect">
              <a:avLst/>
            </a:prstGeom>
          </p:spPr>
        </p:pic>
        <p:pic>
          <p:nvPicPr>
            <p:cNvPr id="108" name="Graphic 107" descr="Woman">
              <a:extLst>
                <a:ext uri="{FF2B5EF4-FFF2-40B4-BE49-F238E27FC236}">
                  <a16:creationId xmlns:a16="http://schemas.microsoft.com/office/drawing/2014/main" id="{7E131A39-AE92-4593-8472-5AD1C156217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533676" y="2224089"/>
              <a:ext cx="533400" cy="533400"/>
            </a:xfrm>
            <a:prstGeom prst="rect">
              <a:avLst/>
            </a:prstGeom>
          </p:spPr>
        </p:pic>
        <p:pic>
          <p:nvPicPr>
            <p:cNvPr id="109" name="Graphic 108" descr="Man">
              <a:extLst>
                <a:ext uri="{FF2B5EF4-FFF2-40B4-BE49-F238E27FC236}">
                  <a16:creationId xmlns:a16="http://schemas.microsoft.com/office/drawing/2014/main" id="{6824B16C-33D7-49D0-8654-BDDB5A47877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39943" y="2224089"/>
              <a:ext cx="533400" cy="533400"/>
            </a:xfrm>
            <a:prstGeom prst="rect">
              <a:avLst/>
            </a:prstGeom>
          </p:spPr>
        </p:pic>
        <p:pic>
          <p:nvPicPr>
            <p:cNvPr id="110" name="Graphic 109" descr="Man">
              <a:extLst>
                <a:ext uri="{FF2B5EF4-FFF2-40B4-BE49-F238E27FC236}">
                  <a16:creationId xmlns:a16="http://schemas.microsoft.com/office/drawing/2014/main" id="{AB181C2D-9C58-4E50-A5DC-04C35674CD7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27409" y="2224089"/>
              <a:ext cx="533400" cy="533400"/>
            </a:xfrm>
            <a:prstGeom prst="rect">
              <a:avLst/>
            </a:prstGeom>
          </p:spPr>
        </p:pic>
        <p:pic>
          <p:nvPicPr>
            <p:cNvPr id="111" name="Graphic 110" descr="Woman">
              <a:extLst>
                <a:ext uri="{FF2B5EF4-FFF2-40B4-BE49-F238E27FC236}">
                  <a16:creationId xmlns:a16="http://schemas.microsoft.com/office/drawing/2014/main" id="{8B410AA1-08F0-466C-A789-09F1B2E8B59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34224" y="3142685"/>
              <a:ext cx="533400" cy="533400"/>
            </a:xfrm>
            <a:prstGeom prst="rect">
              <a:avLst/>
            </a:prstGeom>
          </p:spPr>
        </p:pic>
        <p:pic>
          <p:nvPicPr>
            <p:cNvPr id="112" name="Graphic 111" descr="Man">
              <a:extLst>
                <a:ext uri="{FF2B5EF4-FFF2-40B4-BE49-F238E27FC236}">
                  <a16:creationId xmlns:a16="http://schemas.microsoft.com/office/drawing/2014/main" id="{05AED569-D9BC-4F52-96E6-8C81A64EDB8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40491" y="3142685"/>
              <a:ext cx="533400" cy="533400"/>
            </a:xfrm>
            <a:prstGeom prst="rect">
              <a:avLst/>
            </a:prstGeom>
          </p:spPr>
        </p:pic>
        <p:pic>
          <p:nvPicPr>
            <p:cNvPr id="113" name="Graphic 112" descr="Man">
              <a:extLst>
                <a:ext uri="{FF2B5EF4-FFF2-40B4-BE49-F238E27FC236}">
                  <a16:creationId xmlns:a16="http://schemas.microsoft.com/office/drawing/2014/main" id="{C9FAA726-58A1-4FA7-A8B7-7FBD4834F00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27957" y="3142685"/>
              <a:ext cx="533400" cy="533400"/>
            </a:xfrm>
            <a:prstGeom prst="rect">
              <a:avLst/>
            </a:prstGeom>
          </p:spPr>
        </p:pic>
        <p:pic>
          <p:nvPicPr>
            <p:cNvPr id="114" name="Graphic 113" descr="Woman">
              <a:extLst>
                <a:ext uri="{FF2B5EF4-FFF2-40B4-BE49-F238E27FC236}">
                  <a16:creationId xmlns:a16="http://schemas.microsoft.com/office/drawing/2014/main" id="{946A5784-ED78-479D-AADC-1959743A691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533676" y="3142685"/>
              <a:ext cx="533400" cy="533400"/>
            </a:xfrm>
            <a:prstGeom prst="rect">
              <a:avLst/>
            </a:prstGeom>
          </p:spPr>
        </p:pic>
        <p:pic>
          <p:nvPicPr>
            <p:cNvPr id="115" name="Graphic 114" descr="Man">
              <a:extLst>
                <a:ext uri="{FF2B5EF4-FFF2-40B4-BE49-F238E27FC236}">
                  <a16:creationId xmlns:a16="http://schemas.microsoft.com/office/drawing/2014/main" id="{F8EA7323-38C4-4FCA-82D5-4FD630AFA74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39943" y="3142685"/>
              <a:ext cx="533400" cy="533400"/>
            </a:xfrm>
            <a:prstGeom prst="rect">
              <a:avLst/>
            </a:prstGeom>
          </p:spPr>
        </p:pic>
        <p:pic>
          <p:nvPicPr>
            <p:cNvPr id="116" name="Graphic 115" descr="Man">
              <a:extLst>
                <a:ext uri="{FF2B5EF4-FFF2-40B4-BE49-F238E27FC236}">
                  <a16:creationId xmlns:a16="http://schemas.microsoft.com/office/drawing/2014/main" id="{B9EA5B97-1566-40C4-ABD7-0C03139664D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27409" y="3142685"/>
              <a:ext cx="533400" cy="533400"/>
            </a:xfrm>
            <a:prstGeom prst="rect">
              <a:avLst/>
            </a:prstGeom>
          </p:spPr>
        </p:pic>
        <p:pic>
          <p:nvPicPr>
            <p:cNvPr id="117" name="Graphic 116" descr="Woman">
              <a:extLst>
                <a:ext uri="{FF2B5EF4-FFF2-40B4-BE49-F238E27FC236}">
                  <a16:creationId xmlns:a16="http://schemas.microsoft.com/office/drawing/2014/main" id="{0BD85D53-E5BB-4EFE-A8A3-0393FB00F25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34224" y="4062360"/>
              <a:ext cx="533400" cy="533400"/>
            </a:xfrm>
            <a:prstGeom prst="rect">
              <a:avLst/>
            </a:prstGeom>
          </p:spPr>
        </p:pic>
        <p:pic>
          <p:nvPicPr>
            <p:cNvPr id="118" name="Graphic 117" descr="Man">
              <a:extLst>
                <a:ext uri="{FF2B5EF4-FFF2-40B4-BE49-F238E27FC236}">
                  <a16:creationId xmlns:a16="http://schemas.microsoft.com/office/drawing/2014/main" id="{A1304E5B-9255-41DC-AC96-BA5F1B428B8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40491" y="4062360"/>
              <a:ext cx="533400" cy="533400"/>
            </a:xfrm>
            <a:prstGeom prst="rect">
              <a:avLst/>
            </a:prstGeom>
          </p:spPr>
        </p:pic>
        <p:pic>
          <p:nvPicPr>
            <p:cNvPr id="119" name="Graphic 118" descr="Man">
              <a:extLst>
                <a:ext uri="{FF2B5EF4-FFF2-40B4-BE49-F238E27FC236}">
                  <a16:creationId xmlns:a16="http://schemas.microsoft.com/office/drawing/2014/main" id="{B2E19B53-0702-4383-9F10-1DCA0EC584D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27957" y="4062360"/>
              <a:ext cx="533400" cy="533400"/>
            </a:xfrm>
            <a:prstGeom prst="rect">
              <a:avLst/>
            </a:prstGeom>
          </p:spPr>
        </p:pic>
        <p:pic>
          <p:nvPicPr>
            <p:cNvPr id="120" name="Graphic 119" descr="Woman">
              <a:extLst>
                <a:ext uri="{FF2B5EF4-FFF2-40B4-BE49-F238E27FC236}">
                  <a16:creationId xmlns:a16="http://schemas.microsoft.com/office/drawing/2014/main" id="{3A09B384-D5C3-4697-8392-D695688DE26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533676" y="4062360"/>
              <a:ext cx="533400" cy="533400"/>
            </a:xfrm>
            <a:prstGeom prst="rect">
              <a:avLst/>
            </a:prstGeom>
          </p:spPr>
        </p:pic>
        <p:pic>
          <p:nvPicPr>
            <p:cNvPr id="121" name="Graphic 120" descr="Man">
              <a:extLst>
                <a:ext uri="{FF2B5EF4-FFF2-40B4-BE49-F238E27FC236}">
                  <a16:creationId xmlns:a16="http://schemas.microsoft.com/office/drawing/2014/main" id="{585F1807-2326-4066-AC38-0AA6D378CAE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39943" y="4062360"/>
              <a:ext cx="533400" cy="533400"/>
            </a:xfrm>
            <a:prstGeom prst="rect">
              <a:avLst/>
            </a:prstGeom>
          </p:spPr>
        </p:pic>
        <p:pic>
          <p:nvPicPr>
            <p:cNvPr id="122" name="Graphic 121" descr="Man">
              <a:extLst>
                <a:ext uri="{FF2B5EF4-FFF2-40B4-BE49-F238E27FC236}">
                  <a16:creationId xmlns:a16="http://schemas.microsoft.com/office/drawing/2014/main" id="{14B1AF02-CF09-4DB3-9861-434CB8568EF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27409" y="4062360"/>
              <a:ext cx="533400" cy="533400"/>
            </a:xfrm>
            <a:prstGeom prst="rect">
              <a:avLst/>
            </a:prstGeom>
          </p:spPr>
        </p:pic>
        <p:pic>
          <p:nvPicPr>
            <p:cNvPr id="123" name="Graphic 122" descr="Woman">
              <a:extLst>
                <a:ext uri="{FF2B5EF4-FFF2-40B4-BE49-F238E27FC236}">
                  <a16:creationId xmlns:a16="http://schemas.microsoft.com/office/drawing/2014/main" id="{CF534B21-4058-4CE0-9EA5-46F1B7049B38}"/>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123733" y="3141968"/>
              <a:ext cx="533400" cy="533400"/>
            </a:xfrm>
            <a:prstGeom prst="rect">
              <a:avLst/>
            </a:prstGeom>
          </p:spPr>
        </p:pic>
        <p:pic>
          <p:nvPicPr>
            <p:cNvPr id="124" name="Graphic 123" descr="Man">
              <a:extLst>
                <a:ext uri="{FF2B5EF4-FFF2-40B4-BE49-F238E27FC236}">
                  <a16:creationId xmlns:a16="http://schemas.microsoft.com/office/drawing/2014/main" id="{0C354986-B734-4684-A034-C8DFB8DA633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30000" y="3141968"/>
              <a:ext cx="533400" cy="533400"/>
            </a:xfrm>
            <a:prstGeom prst="rect">
              <a:avLst/>
            </a:prstGeom>
          </p:spPr>
        </p:pic>
        <p:sp>
          <p:nvSpPr>
            <p:cNvPr id="125" name="Rectangle 124">
              <a:extLst>
                <a:ext uri="{FF2B5EF4-FFF2-40B4-BE49-F238E27FC236}">
                  <a16:creationId xmlns:a16="http://schemas.microsoft.com/office/drawing/2014/main" id="{AB8AFF7C-F685-4FEA-AD74-DFD83D881CBF}"/>
                </a:ext>
              </a:extLst>
            </p:cNvPr>
            <p:cNvSpPr/>
            <p:nvPr/>
          </p:nvSpPr>
          <p:spPr>
            <a:xfrm>
              <a:off x="9327957" y="3048000"/>
              <a:ext cx="2635443" cy="762000"/>
            </a:xfrm>
            <a:prstGeom prst="rect">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chemeClr val="bg1"/>
                </a:solidFill>
              </a:endParaRPr>
            </a:p>
          </p:txBody>
        </p:sp>
        <p:sp>
          <p:nvSpPr>
            <p:cNvPr id="126" name="Rectangle 125">
              <a:extLst>
                <a:ext uri="{FF2B5EF4-FFF2-40B4-BE49-F238E27FC236}">
                  <a16:creationId xmlns:a16="http://schemas.microsoft.com/office/drawing/2014/main" id="{8CDE95EB-DF3F-43D6-9FB4-F67455B7A891}"/>
                </a:ext>
              </a:extLst>
            </p:cNvPr>
            <p:cNvSpPr/>
            <p:nvPr/>
          </p:nvSpPr>
          <p:spPr>
            <a:xfrm>
              <a:off x="9327956" y="2120081"/>
              <a:ext cx="2635443" cy="762000"/>
            </a:xfrm>
            <a:prstGeom prst="rect">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chemeClr val="bg1"/>
                </a:solidFill>
              </a:endParaRPr>
            </a:p>
          </p:txBody>
        </p:sp>
        <p:sp>
          <p:nvSpPr>
            <p:cNvPr id="127" name="Rectangle 126">
              <a:extLst>
                <a:ext uri="{FF2B5EF4-FFF2-40B4-BE49-F238E27FC236}">
                  <a16:creationId xmlns:a16="http://schemas.microsoft.com/office/drawing/2014/main" id="{608C91B9-AA26-43B2-8CA1-D3A03A4E71AA}"/>
                </a:ext>
              </a:extLst>
            </p:cNvPr>
            <p:cNvSpPr/>
            <p:nvPr/>
          </p:nvSpPr>
          <p:spPr>
            <a:xfrm>
              <a:off x="9327956" y="3962400"/>
              <a:ext cx="2635443" cy="762000"/>
            </a:xfrm>
            <a:prstGeom prst="rect">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chemeClr val="bg1"/>
                </a:solidFill>
              </a:endParaRPr>
            </a:p>
          </p:txBody>
        </p:sp>
        <p:pic>
          <p:nvPicPr>
            <p:cNvPr id="128" name="Graphic 127" descr="Woman">
              <a:extLst>
                <a:ext uri="{FF2B5EF4-FFF2-40B4-BE49-F238E27FC236}">
                  <a16:creationId xmlns:a16="http://schemas.microsoft.com/office/drawing/2014/main" id="{6038D384-04D8-4B4D-9132-C2BAE187D67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141133" y="2223372"/>
              <a:ext cx="533400" cy="533400"/>
            </a:xfrm>
            <a:prstGeom prst="rect">
              <a:avLst/>
            </a:prstGeom>
          </p:spPr>
        </p:pic>
        <p:sp>
          <p:nvSpPr>
            <p:cNvPr id="129" name="TextBox 128">
              <a:extLst>
                <a:ext uri="{FF2B5EF4-FFF2-40B4-BE49-F238E27FC236}">
                  <a16:creationId xmlns:a16="http://schemas.microsoft.com/office/drawing/2014/main" id="{8405964F-4799-4399-B558-4F108F9A41A4}"/>
                </a:ext>
              </a:extLst>
            </p:cNvPr>
            <p:cNvSpPr txBox="1"/>
            <p:nvPr/>
          </p:nvSpPr>
          <p:spPr>
            <a:xfrm>
              <a:off x="7317034" y="2316415"/>
              <a:ext cx="1235336" cy="592554"/>
            </a:xfrm>
            <a:prstGeom prst="rect">
              <a:avLst/>
            </a:prstGeom>
            <a:noFill/>
          </p:spPr>
          <p:txBody>
            <a:bodyPr wrap="none" rtlCol="0">
              <a:spAutoFit/>
            </a:bodyPr>
            <a:lstStyle/>
            <a:p>
              <a:r>
                <a:rPr lang="en-US" sz="1100" dirty="0"/>
                <a:t>Technical</a:t>
              </a:r>
            </a:p>
            <a:p>
              <a:r>
                <a:rPr lang="en-US" sz="1100" dirty="0">
                  <a:solidFill>
                    <a:schemeClr val="bg1"/>
                  </a:solidFill>
                </a:rPr>
                <a:t>Product 1</a:t>
              </a:r>
            </a:p>
          </p:txBody>
        </p:sp>
        <p:sp>
          <p:nvSpPr>
            <p:cNvPr id="130" name="TextBox 129">
              <a:extLst>
                <a:ext uri="{FF2B5EF4-FFF2-40B4-BE49-F238E27FC236}">
                  <a16:creationId xmlns:a16="http://schemas.microsoft.com/office/drawing/2014/main" id="{106B09E4-CAB3-457D-8355-842D3A9FB8B4}"/>
                </a:ext>
              </a:extLst>
            </p:cNvPr>
            <p:cNvSpPr txBox="1"/>
            <p:nvPr/>
          </p:nvSpPr>
          <p:spPr>
            <a:xfrm>
              <a:off x="7317034" y="3224003"/>
              <a:ext cx="1235336" cy="592554"/>
            </a:xfrm>
            <a:prstGeom prst="rect">
              <a:avLst/>
            </a:prstGeom>
            <a:noFill/>
          </p:spPr>
          <p:txBody>
            <a:bodyPr wrap="none" rtlCol="0">
              <a:spAutoFit/>
            </a:bodyPr>
            <a:lstStyle/>
            <a:p>
              <a:r>
                <a:rPr lang="en-US" sz="1100" dirty="0"/>
                <a:t>Technical</a:t>
              </a:r>
            </a:p>
            <a:p>
              <a:r>
                <a:rPr lang="en-US" sz="1100" dirty="0"/>
                <a:t>Product </a:t>
              </a:r>
              <a:r>
                <a:rPr lang="en-US" sz="1100" dirty="0">
                  <a:solidFill>
                    <a:schemeClr val="bg1"/>
                  </a:solidFill>
                </a:rPr>
                <a:t>2</a:t>
              </a:r>
            </a:p>
          </p:txBody>
        </p:sp>
        <p:sp>
          <p:nvSpPr>
            <p:cNvPr id="131" name="TextBox 130">
              <a:extLst>
                <a:ext uri="{FF2B5EF4-FFF2-40B4-BE49-F238E27FC236}">
                  <a16:creationId xmlns:a16="http://schemas.microsoft.com/office/drawing/2014/main" id="{D5214EBB-CAAF-480E-B4D7-FE4C3286D845}"/>
                </a:ext>
              </a:extLst>
            </p:cNvPr>
            <p:cNvSpPr txBox="1"/>
            <p:nvPr/>
          </p:nvSpPr>
          <p:spPr>
            <a:xfrm>
              <a:off x="7315200" y="4158734"/>
              <a:ext cx="1235336" cy="592554"/>
            </a:xfrm>
            <a:prstGeom prst="rect">
              <a:avLst/>
            </a:prstGeom>
            <a:noFill/>
          </p:spPr>
          <p:txBody>
            <a:bodyPr wrap="none" rtlCol="0">
              <a:spAutoFit/>
            </a:bodyPr>
            <a:lstStyle/>
            <a:p>
              <a:r>
                <a:rPr lang="en-US" sz="1100" dirty="0"/>
                <a:t>Technical</a:t>
              </a:r>
            </a:p>
            <a:p>
              <a:r>
                <a:rPr lang="en-US" sz="1100" dirty="0">
                  <a:solidFill>
                    <a:schemeClr val="bg1"/>
                  </a:solidFill>
                </a:rPr>
                <a:t>Product 3</a:t>
              </a:r>
            </a:p>
          </p:txBody>
        </p:sp>
        <p:cxnSp>
          <p:nvCxnSpPr>
            <p:cNvPr id="132" name="Straight Arrow Connector 131">
              <a:extLst>
                <a:ext uri="{FF2B5EF4-FFF2-40B4-BE49-F238E27FC236}">
                  <a16:creationId xmlns:a16="http://schemas.microsoft.com/office/drawing/2014/main" id="{116C8887-7E9B-4061-AA37-59823043E83F}"/>
                </a:ext>
              </a:extLst>
            </p:cNvPr>
            <p:cNvCxnSpPr>
              <a:cxnSpLocks/>
            </p:cNvCxnSpPr>
            <p:nvPr/>
          </p:nvCxnSpPr>
          <p:spPr>
            <a:xfrm>
              <a:off x="8480941" y="2501081"/>
              <a:ext cx="745982" cy="0"/>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4B810AA8-24DA-47A4-90DC-805FE13B1915}"/>
                </a:ext>
              </a:extLst>
            </p:cNvPr>
            <p:cNvCxnSpPr>
              <a:cxnSpLocks/>
            </p:cNvCxnSpPr>
            <p:nvPr/>
          </p:nvCxnSpPr>
          <p:spPr>
            <a:xfrm>
              <a:off x="8480941" y="3407849"/>
              <a:ext cx="745982" cy="0"/>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4" name="Straight Arrow Connector 133">
              <a:extLst>
                <a:ext uri="{FF2B5EF4-FFF2-40B4-BE49-F238E27FC236}">
                  <a16:creationId xmlns:a16="http://schemas.microsoft.com/office/drawing/2014/main" id="{B57E8EE7-D7C4-49FC-A7EE-93F2F35866CD}"/>
                </a:ext>
              </a:extLst>
            </p:cNvPr>
            <p:cNvCxnSpPr>
              <a:cxnSpLocks/>
            </p:cNvCxnSpPr>
            <p:nvPr/>
          </p:nvCxnSpPr>
          <p:spPr>
            <a:xfrm>
              <a:off x="8474218" y="4343400"/>
              <a:ext cx="745982" cy="0"/>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135" name="Straight Connector 134">
            <a:extLst>
              <a:ext uri="{FF2B5EF4-FFF2-40B4-BE49-F238E27FC236}">
                <a16:creationId xmlns:a16="http://schemas.microsoft.com/office/drawing/2014/main" id="{90C2460D-E85B-4EF8-A950-CFB517037BD9}"/>
              </a:ext>
            </a:extLst>
          </p:cNvPr>
          <p:cNvCxnSpPr>
            <a:cxnSpLocks/>
          </p:cNvCxnSpPr>
          <p:nvPr/>
        </p:nvCxnSpPr>
        <p:spPr>
          <a:xfrm flipH="1">
            <a:off x="-21714" y="4492621"/>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A2C626A9-E718-44A7-98BD-06907E78CC2B}"/>
              </a:ext>
            </a:extLst>
          </p:cNvPr>
          <p:cNvSpPr txBox="1"/>
          <p:nvPr/>
        </p:nvSpPr>
        <p:spPr>
          <a:xfrm>
            <a:off x="63842" y="5028550"/>
            <a:ext cx="2558669" cy="646331"/>
          </a:xfrm>
          <a:prstGeom prst="rect">
            <a:avLst/>
          </a:prstGeom>
          <a:noFill/>
        </p:spPr>
        <p:txBody>
          <a:bodyPr wrap="square" rtlCol="0">
            <a:spAutoFit/>
          </a:bodyPr>
          <a:lstStyle/>
          <a:p>
            <a:r>
              <a:rPr lang="en-US" sz="1200" b="1" dirty="0"/>
              <a:t>HOW DEVOPS </a:t>
            </a:r>
          </a:p>
          <a:p>
            <a:r>
              <a:rPr lang="en-US" sz="1200" b="1" dirty="0"/>
              <a:t>PRINCIPLES SUPPORT PRODUCT</a:t>
            </a:r>
          </a:p>
        </p:txBody>
      </p:sp>
      <p:sp>
        <p:nvSpPr>
          <p:cNvPr id="138" name="Rectangle 137">
            <a:extLst>
              <a:ext uri="{FF2B5EF4-FFF2-40B4-BE49-F238E27FC236}">
                <a16:creationId xmlns:a16="http://schemas.microsoft.com/office/drawing/2014/main" id="{4D4FFB0B-3415-40E7-929A-9142548BA6CB}"/>
              </a:ext>
            </a:extLst>
          </p:cNvPr>
          <p:cNvSpPr/>
          <p:nvPr/>
        </p:nvSpPr>
        <p:spPr>
          <a:xfrm>
            <a:off x="1900197" y="4560041"/>
            <a:ext cx="4424123" cy="861774"/>
          </a:xfrm>
          <a:prstGeom prst="rect">
            <a:avLst/>
          </a:prstGeom>
        </p:spPr>
        <p:txBody>
          <a:bodyPr wrap="square">
            <a:spAutoFit/>
          </a:bodyPr>
          <a:lstStyle/>
          <a:p>
            <a:r>
              <a:rPr lang="en-US" sz="1000" b="1" cap="all" dirty="0">
                <a:solidFill>
                  <a:srgbClr val="005670"/>
                </a:solidFill>
              </a:rPr>
              <a:t>PRINCIPLE 1 - </a:t>
            </a:r>
            <a:r>
              <a:rPr lang="en-US" sz="1000" b="1" i="1" u="sng" dirty="0">
                <a:solidFill>
                  <a:srgbClr val="005670"/>
                </a:solidFill>
              </a:rPr>
              <a:t>Customer-Centric Action</a:t>
            </a:r>
          </a:p>
          <a:p>
            <a:r>
              <a:rPr lang="en-US" sz="1000" dirty="0"/>
              <a:t>It is critical to receive short feedback loops and constantly invest in end-users by </a:t>
            </a:r>
            <a:r>
              <a:rPr lang="en-US" sz="1000" b="1" dirty="0"/>
              <a:t>building IT products and services that receives a maximum level of customer delight,</a:t>
            </a:r>
            <a:r>
              <a:rPr lang="en-US" sz="1000" dirty="0"/>
              <a:t> while</a:t>
            </a:r>
            <a:r>
              <a:rPr lang="en-US" sz="1000" b="1" dirty="0"/>
              <a:t> </a:t>
            </a:r>
            <a:r>
              <a:rPr lang="en-US" sz="1000" dirty="0"/>
              <a:t>being able to pivot when an individual strategy is not (or no longer) working.</a:t>
            </a:r>
          </a:p>
        </p:txBody>
      </p:sp>
      <p:sp>
        <p:nvSpPr>
          <p:cNvPr id="139" name="Rectangle 138">
            <a:extLst>
              <a:ext uri="{FF2B5EF4-FFF2-40B4-BE49-F238E27FC236}">
                <a16:creationId xmlns:a16="http://schemas.microsoft.com/office/drawing/2014/main" id="{DFF5AEC7-AC0A-4245-AB24-00415B2A6EF5}"/>
              </a:ext>
            </a:extLst>
          </p:cNvPr>
          <p:cNvSpPr/>
          <p:nvPr/>
        </p:nvSpPr>
        <p:spPr>
          <a:xfrm>
            <a:off x="1880469" y="5449921"/>
            <a:ext cx="4443851" cy="707886"/>
          </a:xfrm>
          <a:prstGeom prst="rect">
            <a:avLst/>
          </a:prstGeom>
        </p:spPr>
        <p:txBody>
          <a:bodyPr wrap="square">
            <a:spAutoFit/>
          </a:bodyPr>
          <a:lstStyle/>
          <a:p>
            <a:r>
              <a:rPr lang="en-US" sz="1000" b="1" cap="all" dirty="0">
                <a:solidFill>
                  <a:srgbClr val="005670"/>
                </a:solidFill>
              </a:rPr>
              <a:t>PRINCIPLE 2 - </a:t>
            </a:r>
            <a:r>
              <a:rPr lang="en-US" sz="1000" b="1" i="1" u="sng" dirty="0">
                <a:solidFill>
                  <a:srgbClr val="005670"/>
                </a:solidFill>
              </a:rPr>
              <a:t>Create with the End in Mind</a:t>
            </a:r>
          </a:p>
          <a:p>
            <a:r>
              <a:rPr lang="en-US" sz="1000" dirty="0"/>
              <a:t>IT Organizations need </a:t>
            </a:r>
            <a:r>
              <a:rPr lang="en-US" sz="1000" b="1" dirty="0"/>
              <a:t>to act as </a:t>
            </a:r>
            <a:r>
              <a:rPr lang="en-US" sz="1000" b="1" i="1" dirty="0"/>
              <a:t>product companies</a:t>
            </a:r>
            <a:r>
              <a:rPr lang="en-US" sz="1000" b="1" dirty="0"/>
              <a:t> that explicitly focus on building working products </a:t>
            </a:r>
            <a:r>
              <a:rPr lang="en-US" sz="1000" dirty="0"/>
              <a:t>and all employees need to share the engineering mindset that is required to envision and realize those products.</a:t>
            </a:r>
          </a:p>
        </p:txBody>
      </p:sp>
      <p:sp>
        <p:nvSpPr>
          <p:cNvPr id="141" name="Rectangle 140">
            <a:extLst>
              <a:ext uri="{FF2B5EF4-FFF2-40B4-BE49-F238E27FC236}">
                <a16:creationId xmlns:a16="http://schemas.microsoft.com/office/drawing/2014/main" id="{BA1D57DF-F70B-430A-8116-467DA741C03D}"/>
              </a:ext>
            </a:extLst>
          </p:cNvPr>
          <p:cNvSpPr/>
          <p:nvPr/>
        </p:nvSpPr>
        <p:spPr>
          <a:xfrm>
            <a:off x="6494746" y="5445960"/>
            <a:ext cx="5349924" cy="707886"/>
          </a:xfrm>
          <a:prstGeom prst="rect">
            <a:avLst/>
          </a:prstGeom>
        </p:spPr>
        <p:txBody>
          <a:bodyPr wrap="square">
            <a:spAutoFit/>
          </a:bodyPr>
          <a:lstStyle/>
          <a:p>
            <a:r>
              <a:rPr lang="en-US" sz="1000" b="1" cap="all" dirty="0">
                <a:solidFill>
                  <a:srgbClr val="005670"/>
                </a:solidFill>
              </a:rPr>
              <a:t>PRINCIPLE 4 - </a:t>
            </a:r>
            <a:r>
              <a:rPr lang="en-US" sz="1000" b="1" i="1" u="sng" dirty="0">
                <a:solidFill>
                  <a:srgbClr val="005670"/>
                </a:solidFill>
              </a:rPr>
              <a:t>Cross-Functional Autonomous Teams</a:t>
            </a:r>
          </a:p>
          <a:p>
            <a:r>
              <a:rPr lang="en-US" sz="1000" b="1" dirty="0"/>
              <a:t>Vertical, fully responsible teams </a:t>
            </a:r>
            <a:r>
              <a:rPr lang="en-US" sz="1000" dirty="0"/>
              <a:t>require a balanced set of skills with </a:t>
            </a:r>
            <a:r>
              <a:rPr lang="en-US" sz="1000" i="1" dirty="0"/>
              <a:t>T-shaped</a:t>
            </a:r>
            <a:r>
              <a:rPr lang="en-US" sz="1000" dirty="0"/>
              <a:t> all-round profiles instead of old-school IT </a:t>
            </a:r>
            <a:r>
              <a:rPr lang="en-US" sz="1000" i="1" dirty="0"/>
              <a:t>I-shaped </a:t>
            </a:r>
            <a:r>
              <a:rPr lang="en-US" sz="1000" dirty="0"/>
              <a:t>subject matters experts. </a:t>
            </a:r>
          </a:p>
          <a:p>
            <a:endParaRPr lang="en-US" sz="1000" b="1" i="1" u="sng" dirty="0">
              <a:solidFill>
                <a:schemeClr val="bg1"/>
              </a:solidFill>
            </a:endParaRPr>
          </a:p>
        </p:txBody>
      </p:sp>
      <p:sp>
        <p:nvSpPr>
          <p:cNvPr id="143" name="TextBox 142">
            <a:extLst>
              <a:ext uri="{FF2B5EF4-FFF2-40B4-BE49-F238E27FC236}">
                <a16:creationId xmlns:a16="http://schemas.microsoft.com/office/drawing/2014/main" id="{00E444E4-9F9D-4EC5-B2B7-1FDF696A0358}"/>
              </a:ext>
            </a:extLst>
          </p:cNvPr>
          <p:cNvSpPr txBox="1"/>
          <p:nvPr/>
        </p:nvSpPr>
        <p:spPr>
          <a:xfrm>
            <a:off x="6625489" y="1276784"/>
            <a:ext cx="4090150" cy="276999"/>
          </a:xfrm>
          <a:prstGeom prst="rect">
            <a:avLst/>
          </a:prstGeom>
          <a:noFill/>
        </p:spPr>
        <p:txBody>
          <a:bodyPr wrap="square" rtlCol="0">
            <a:spAutoFit/>
          </a:bodyPr>
          <a:lstStyle/>
          <a:p>
            <a:r>
              <a:rPr lang="en-US" sz="1200" b="1"/>
              <a:t>FULL CYCLE PRODUCT</a:t>
            </a:r>
          </a:p>
        </p:txBody>
      </p:sp>
      <p:sp>
        <p:nvSpPr>
          <p:cNvPr id="144" name="Rectangle 143">
            <a:extLst>
              <a:ext uri="{FF2B5EF4-FFF2-40B4-BE49-F238E27FC236}">
                <a16:creationId xmlns:a16="http://schemas.microsoft.com/office/drawing/2014/main" id="{5E2C5A1E-C5B7-4303-91D8-4262C058851C}"/>
              </a:ext>
            </a:extLst>
          </p:cNvPr>
          <p:cNvSpPr/>
          <p:nvPr/>
        </p:nvSpPr>
        <p:spPr>
          <a:xfrm>
            <a:off x="6598667" y="1704050"/>
            <a:ext cx="2705195" cy="1677382"/>
          </a:xfrm>
          <a:prstGeom prst="rect">
            <a:avLst/>
          </a:prstGeom>
        </p:spPr>
        <p:txBody>
          <a:bodyPr wrap="square">
            <a:spAutoFit/>
          </a:bodyPr>
          <a:lstStyle/>
          <a:p>
            <a:pPr marL="285750" indent="-285750">
              <a:spcAft>
                <a:spcPts val="600"/>
              </a:spcAft>
              <a:buFont typeface="Arial" panose="020B0604020202020204" pitchFamily="34" charset="0"/>
              <a:buChar char="•"/>
            </a:pPr>
            <a:r>
              <a:rPr lang="en-US" sz="1100" dirty="0"/>
              <a:t>DevOps - optimize for learning and feedback, break down silos</a:t>
            </a:r>
          </a:p>
          <a:p>
            <a:pPr marL="285750" indent="-285750">
              <a:spcAft>
                <a:spcPts val="600"/>
              </a:spcAft>
              <a:buFont typeface="Arial" panose="020B0604020202020204" pitchFamily="34" charset="0"/>
              <a:buChar char="•"/>
            </a:pPr>
            <a:r>
              <a:rPr lang="en-US" sz="1100" dirty="0"/>
              <a:t>Business idea directly to line reduces churn in requirements</a:t>
            </a:r>
          </a:p>
          <a:p>
            <a:pPr marL="285750" indent="-285750">
              <a:spcAft>
                <a:spcPts val="600"/>
              </a:spcAft>
              <a:buFont typeface="Arial" panose="020B0604020202020204" pitchFamily="34" charset="0"/>
              <a:buChar char="•"/>
            </a:pPr>
            <a:r>
              <a:rPr lang="en-US" sz="1100" dirty="0"/>
              <a:t>Running what you build creates direct feedback loops</a:t>
            </a:r>
          </a:p>
          <a:p>
            <a:pPr marL="285750" indent="-285750">
              <a:spcAft>
                <a:spcPts val="600"/>
              </a:spcAft>
              <a:buFont typeface="Arial" panose="020B0604020202020204" pitchFamily="34" charset="0"/>
              <a:buChar char="•"/>
            </a:pPr>
            <a:r>
              <a:rPr lang="en-US" sz="1100" dirty="0"/>
              <a:t>When a build team feels operational pain, they will fix it!</a:t>
            </a:r>
          </a:p>
        </p:txBody>
      </p:sp>
      <p:sp>
        <p:nvSpPr>
          <p:cNvPr id="145" name="Rectangle 144">
            <a:extLst>
              <a:ext uri="{FF2B5EF4-FFF2-40B4-BE49-F238E27FC236}">
                <a16:creationId xmlns:a16="http://schemas.microsoft.com/office/drawing/2014/main" id="{A6462CDA-52A3-4FCC-9651-B5365E94F393}"/>
              </a:ext>
            </a:extLst>
          </p:cNvPr>
          <p:cNvSpPr/>
          <p:nvPr/>
        </p:nvSpPr>
        <p:spPr>
          <a:xfrm>
            <a:off x="6703953" y="3450460"/>
            <a:ext cx="5354910" cy="600164"/>
          </a:xfrm>
          <a:prstGeom prst="rect">
            <a:avLst/>
          </a:prstGeom>
        </p:spPr>
        <p:txBody>
          <a:bodyPr wrap="square">
            <a:spAutoFit/>
          </a:bodyPr>
          <a:lstStyle/>
          <a:p>
            <a:pPr marL="285750" indent="-285750">
              <a:buFont typeface="Arial" panose="020B0604020202020204" pitchFamily="34" charset="0"/>
              <a:buChar char="•"/>
            </a:pPr>
            <a:r>
              <a:rPr lang="en-US" sz="1100" dirty="0"/>
              <a:t>Teams are formed around products, NOT projects</a:t>
            </a:r>
          </a:p>
          <a:p>
            <a:pPr marL="285750" indent="-285750">
              <a:buFont typeface="Arial" panose="020B0604020202020204" pitchFamily="34" charset="0"/>
              <a:buChar char="•"/>
            </a:pPr>
            <a:r>
              <a:rPr lang="en-US" sz="1100" dirty="0"/>
              <a:t>Project work is mixed with other work needed on the PRODUCT </a:t>
            </a:r>
            <a:r>
              <a:rPr lang="en-US" sz="1100" b="1" dirty="0"/>
              <a:t>to build, Ship, and Run the Product</a:t>
            </a:r>
          </a:p>
        </p:txBody>
      </p:sp>
      <p:sp>
        <p:nvSpPr>
          <p:cNvPr id="6" name="Rectangle 5">
            <a:extLst>
              <a:ext uri="{FF2B5EF4-FFF2-40B4-BE49-F238E27FC236}">
                <a16:creationId xmlns:a16="http://schemas.microsoft.com/office/drawing/2014/main" id="{B7F0F26D-E888-46B3-A4CD-EE14567AB424}"/>
              </a:ext>
            </a:extLst>
          </p:cNvPr>
          <p:cNvSpPr/>
          <p:nvPr/>
        </p:nvSpPr>
        <p:spPr>
          <a:xfrm>
            <a:off x="6494746" y="4578135"/>
            <a:ext cx="5502669" cy="553998"/>
          </a:xfrm>
          <a:prstGeom prst="rect">
            <a:avLst/>
          </a:prstGeom>
        </p:spPr>
        <p:txBody>
          <a:bodyPr wrap="square">
            <a:spAutoFit/>
          </a:bodyPr>
          <a:lstStyle/>
          <a:p>
            <a:r>
              <a:rPr lang="en-US" sz="1000" b="1" cap="all" dirty="0">
                <a:solidFill>
                  <a:srgbClr val="005670"/>
                </a:solidFill>
              </a:rPr>
              <a:t>PRINCIPLE 3 -</a:t>
            </a:r>
            <a:r>
              <a:rPr lang="en-US" sz="1000" b="1" i="1" u="sng" dirty="0">
                <a:solidFill>
                  <a:srgbClr val="005670"/>
                </a:solidFill>
              </a:rPr>
              <a:t>End-To-End Responsibility</a:t>
            </a:r>
            <a:endParaRPr lang="en-US" sz="1000" b="1" i="1" u="sng" dirty="0">
              <a:solidFill>
                <a:srgbClr val="002DA2"/>
              </a:solidFill>
            </a:endParaRPr>
          </a:p>
          <a:p>
            <a:r>
              <a:rPr lang="en-US" sz="1000" dirty="0"/>
              <a:t>IT teams need to organize in such a way that are </a:t>
            </a:r>
            <a:r>
              <a:rPr lang="en-US" sz="1000" b="1" dirty="0"/>
              <a:t>fully accountable for the IT products or services</a:t>
            </a:r>
            <a:r>
              <a:rPr lang="en-US" sz="1000" dirty="0"/>
              <a:t> delivered and provide end to end performance support to its customers. </a:t>
            </a:r>
          </a:p>
        </p:txBody>
      </p:sp>
      <p:sp>
        <p:nvSpPr>
          <p:cNvPr id="70" name="Rectangle 69">
            <a:extLst>
              <a:ext uri="{FF2B5EF4-FFF2-40B4-BE49-F238E27FC236}">
                <a16:creationId xmlns:a16="http://schemas.microsoft.com/office/drawing/2014/main" id="{84D6D538-7C06-4BD0-93CC-0B77573DB2D2}"/>
              </a:ext>
            </a:extLst>
          </p:cNvPr>
          <p:cNvSpPr/>
          <p:nvPr/>
        </p:nvSpPr>
        <p:spPr>
          <a:xfrm>
            <a:off x="6980257" y="4175224"/>
            <a:ext cx="6096000" cy="246221"/>
          </a:xfrm>
          <a:prstGeom prst="rect">
            <a:avLst/>
          </a:prstGeom>
        </p:spPr>
        <p:txBody>
          <a:bodyPr>
            <a:spAutoFit/>
          </a:bodyPr>
          <a:lstStyle/>
          <a:p>
            <a:r>
              <a:rPr lang="en-US" sz="1000"/>
              <a:t>https://medium.com/netflix-techblog/full-cycle-developers-at-netflix-a08c31f83249</a:t>
            </a:r>
          </a:p>
        </p:txBody>
      </p:sp>
      <p:sp>
        <p:nvSpPr>
          <p:cNvPr id="73" name="Slide Number Placeholder 5">
            <a:extLst>
              <a:ext uri="{FF2B5EF4-FFF2-40B4-BE49-F238E27FC236}">
                <a16:creationId xmlns:a16="http://schemas.microsoft.com/office/drawing/2014/main" id="{908BCAF8-42E2-4326-A746-AD02A727C3F1}"/>
              </a:ext>
            </a:extLst>
          </p:cNvPr>
          <p:cNvSpPr>
            <a:spLocks noGrp="1"/>
          </p:cNvSpPr>
          <p:nvPr>
            <p:ph type="sldNum" sz="quarter" idx="12"/>
          </p:nvPr>
        </p:nvSpPr>
        <p:spPr>
          <a:xfrm>
            <a:off x="11112274" y="6541613"/>
            <a:ext cx="762000" cy="194297"/>
          </a:xfrm>
          <a:prstGeom prst="rect">
            <a:avLst/>
          </a:prstGeom>
        </p:spPr>
        <p:txBody>
          <a:bodyPr anchor="t" anchorCtr="0"/>
          <a:lstStyle>
            <a:lvl1pPr algn="r">
              <a:defRPr sz="1200" b="0">
                <a:solidFill>
                  <a:srgbClr val="747678"/>
                </a:solidFill>
                <a:latin typeface="Arial" pitchFamily="34" charset="0"/>
                <a:cs typeface="Arial" pitchFamily="34" charset="0"/>
              </a:defRPr>
            </a:lvl1pPr>
          </a:lstStyle>
          <a:p>
            <a:fld id="{23B99C07-6774-7B4C-A880-8CAF4048FB67}" type="slidenum">
              <a:rPr lang="en-US" smtClean="0"/>
              <a:pPr/>
              <a:t>18</a:t>
            </a:fld>
            <a:endParaRPr lang="en-US" dirty="0"/>
          </a:p>
        </p:txBody>
      </p:sp>
    </p:spTree>
    <p:extLst>
      <p:ext uri="{BB962C8B-B14F-4D97-AF65-F5344CB8AC3E}">
        <p14:creationId xmlns:p14="http://schemas.microsoft.com/office/powerpoint/2010/main" val="578649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B4E3CD-4D82-4CC3-87FF-E51CD72151E0}"/>
              </a:ext>
            </a:extLst>
          </p:cNvPr>
          <p:cNvSpPr>
            <a:spLocks noGrp="1"/>
          </p:cNvSpPr>
          <p:nvPr>
            <p:ph type="title"/>
          </p:nvPr>
        </p:nvSpPr>
        <p:spPr>
          <a:xfrm>
            <a:off x="504412" y="530993"/>
            <a:ext cx="11183175" cy="932562"/>
          </a:xfrm>
        </p:spPr>
        <p:txBody>
          <a:bodyPr/>
          <a:lstStyle/>
          <a:p>
            <a:r>
              <a:rPr lang="en-US" dirty="0"/>
              <a:t>A Product Journey was Launched  </a:t>
            </a:r>
          </a:p>
        </p:txBody>
      </p:sp>
      <p:pic>
        <p:nvPicPr>
          <p:cNvPr id="6" name="Picture 5">
            <a:extLst>
              <a:ext uri="{FF2B5EF4-FFF2-40B4-BE49-F238E27FC236}">
                <a16:creationId xmlns:a16="http://schemas.microsoft.com/office/drawing/2014/main" id="{28BE4CBD-3331-4B7F-B369-A7F046C044B5}"/>
              </a:ext>
            </a:extLst>
          </p:cNvPr>
          <p:cNvPicPr>
            <a:picLocks noChangeAspect="1"/>
          </p:cNvPicPr>
          <p:nvPr/>
        </p:nvPicPr>
        <p:blipFill>
          <a:blip r:embed="rId2"/>
          <a:stretch>
            <a:fillRect/>
          </a:stretch>
        </p:blipFill>
        <p:spPr>
          <a:xfrm>
            <a:off x="1209256" y="997274"/>
            <a:ext cx="9773488" cy="5444166"/>
          </a:xfrm>
          <a:prstGeom prst="rect">
            <a:avLst/>
          </a:prstGeom>
        </p:spPr>
      </p:pic>
      <p:sp>
        <p:nvSpPr>
          <p:cNvPr id="10" name="Slide Number Placeholder 5">
            <a:extLst>
              <a:ext uri="{FF2B5EF4-FFF2-40B4-BE49-F238E27FC236}">
                <a16:creationId xmlns:a16="http://schemas.microsoft.com/office/drawing/2014/main" id="{AF261572-88BC-4F46-97E8-30BA1A764513}"/>
              </a:ext>
            </a:extLst>
          </p:cNvPr>
          <p:cNvSpPr>
            <a:spLocks noGrp="1"/>
          </p:cNvSpPr>
          <p:nvPr>
            <p:ph type="sldNum" sz="quarter" idx="12"/>
          </p:nvPr>
        </p:nvSpPr>
        <p:spPr>
          <a:xfrm>
            <a:off x="11112274" y="6541613"/>
            <a:ext cx="762000" cy="194297"/>
          </a:xfrm>
          <a:prstGeom prst="rect">
            <a:avLst/>
          </a:prstGeom>
        </p:spPr>
        <p:txBody>
          <a:bodyPr anchor="t" anchorCtr="0"/>
          <a:lstStyle>
            <a:lvl1pPr algn="r">
              <a:defRPr sz="1200" b="0">
                <a:solidFill>
                  <a:srgbClr val="747678"/>
                </a:solidFill>
                <a:latin typeface="Arial" pitchFamily="34" charset="0"/>
                <a:cs typeface="Arial" pitchFamily="34" charset="0"/>
              </a:defRPr>
            </a:lvl1pPr>
          </a:lstStyle>
          <a:p>
            <a:fld id="{23B99C07-6774-7B4C-A880-8CAF4048FB67}" type="slidenum">
              <a:rPr lang="en-US" smtClean="0"/>
              <a:pPr/>
              <a:t>19</a:t>
            </a:fld>
            <a:endParaRPr lang="en-US" dirty="0"/>
          </a:p>
        </p:txBody>
      </p:sp>
      <p:sp>
        <p:nvSpPr>
          <p:cNvPr id="2" name="TextBox 1">
            <a:extLst>
              <a:ext uri="{FF2B5EF4-FFF2-40B4-BE49-F238E27FC236}">
                <a16:creationId xmlns:a16="http://schemas.microsoft.com/office/drawing/2014/main" id="{80E64FCB-2C8F-4797-9721-F6ABE95FF128}"/>
              </a:ext>
            </a:extLst>
          </p:cNvPr>
          <p:cNvSpPr txBox="1"/>
          <p:nvPr/>
        </p:nvSpPr>
        <p:spPr>
          <a:xfrm>
            <a:off x="1209256" y="2765178"/>
            <a:ext cx="1104736" cy="3676262"/>
          </a:xfrm>
          <a:prstGeom prst="rect">
            <a:avLst/>
          </a:prstGeom>
          <a:solidFill>
            <a:schemeClr val="tx1"/>
          </a:solidFill>
        </p:spPr>
        <p:txBody>
          <a:bodyPr wrap="square" lIns="0" tIns="0" rIns="0" bIns="0" rtlCol="0">
            <a:noAutofit/>
          </a:bodyPr>
          <a:lstStyle/>
          <a:p>
            <a:pPr algn="l">
              <a:lnSpc>
                <a:spcPct val="112000"/>
              </a:lnSpc>
            </a:pPr>
            <a:endParaRPr lang="en-US" sz="1400" dirty="0" err="1">
              <a:solidFill>
                <a:schemeClr val="tx1"/>
              </a:solidFill>
            </a:endParaRPr>
          </a:p>
        </p:txBody>
      </p:sp>
    </p:spTree>
    <p:extLst>
      <p:ext uri="{BB962C8B-B14F-4D97-AF65-F5344CB8AC3E}">
        <p14:creationId xmlns:p14="http://schemas.microsoft.com/office/powerpoint/2010/main" val="1542854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BAABEF6-F047-DB4A-A79A-CFBD2631FB7A}"/>
              </a:ext>
            </a:extLst>
          </p:cNvPr>
          <p:cNvSpPr/>
          <p:nvPr/>
        </p:nvSpPr>
        <p:spPr>
          <a:xfrm>
            <a:off x="540445" y="552285"/>
            <a:ext cx="10384229" cy="187743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800" b="0" i="0" u="none" strike="noStrike" kern="1200" cap="none" spc="-120" normalizeH="0" baseline="0" noProof="0" dirty="0">
                <a:ln>
                  <a:noFill/>
                </a:ln>
                <a:solidFill>
                  <a:prstClr val="white"/>
                </a:solidFill>
                <a:effectLst/>
                <a:uLnTx/>
                <a:uFillTx/>
                <a:latin typeface="Brandon Grotesque Medium" panose="020B0503020203060202" pitchFamily="34" charset="77"/>
                <a:ea typeface="+mn-ea"/>
                <a:cs typeface="Calibri" panose="020F0502020204030204" pitchFamily="34" charset="0"/>
              </a:rPr>
              <a:t>An Infrastructure Product Model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800" b="0" i="0" u="none" strike="noStrike" kern="1200" cap="none" spc="-120" normalizeH="0" baseline="0" noProof="0" dirty="0">
                <a:ln>
                  <a:noFill/>
                </a:ln>
                <a:solidFill>
                  <a:prstClr val="white"/>
                </a:solidFill>
                <a:effectLst/>
                <a:uLnTx/>
                <a:uFillTx/>
                <a:latin typeface="Brandon Grotesque Medium" panose="020B0503020203060202" pitchFamily="34" charset="77"/>
                <a:ea typeface="+mn-ea"/>
                <a:cs typeface="Calibri" panose="020F0502020204030204" pitchFamily="34" charset="0"/>
              </a:rPr>
              <a:t> </a:t>
            </a:r>
            <a:r>
              <a:rPr kumimoji="0" lang="en-US" sz="4000" b="0" i="0" u="none" strike="noStrike" kern="1200" cap="none" spc="-120" normalizeH="0" baseline="0" noProof="0" dirty="0">
                <a:ln>
                  <a:noFill/>
                </a:ln>
                <a:solidFill>
                  <a:prstClr val="white"/>
                </a:solidFill>
                <a:effectLst/>
                <a:uLnTx/>
                <a:uFillTx/>
                <a:latin typeface="Brandon Grotesque Medium" panose="020B0503020203060202" pitchFamily="34" charset="77"/>
                <a:ea typeface="+mn-ea"/>
                <a:cs typeface="Calibri" panose="020F0502020204030204" pitchFamily="34" charset="0"/>
              </a:rPr>
              <a:t>Putting the Ops in DevOps</a:t>
            </a:r>
            <a:endParaRPr kumimoji="0" lang="en-US" sz="4000" b="0" i="0" u="none" strike="noStrike" kern="1200" cap="none" spc="-200" normalizeH="0" baseline="0" noProof="0" dirty="0">
              <a:ln>
                <a:noFill/>
              </a:ln>
              <a:solidFill>
                <a:prstClr val="white"/>
              </a:solidFill>
              <a:effectLst/>
              <a:uLnTx/>
              <a:uFillTx/>
              <a:latin typeface="Brandon Grotesque Medium" panose="020B0503020203060202" pitchFamily="34" charset="77"/>
              <a:ea typeface="+mn-ea"/>
              <a:cs typeface="Calibri" panose="020F0502020204030204" pitchFamily="34" charset="0"/>
            </a:endParaRPr>
          </a:p>
        </p:txBody>
      </p:sp>
      <p:sp>
        <p:nvSpPr>
          <p:cNvPr id="23" name="TextBox 22">
            <a:extLst>
              <a:ext uri="{FF2B5EF4-FFF2-40B4-BE49-F238E27FC236}">
                <a16:creationId xmlns:a16="http://schemas.microsoft.com/office/drawing/2014/main" id="{951EFA03-5B34-684A-828E-9B3A3A45BD14}"/>
              </a:ext>
            </a:extLst>
          </p:cNvPr>
          <p:cNvSpPr txBox="1"/>
          <p:nvPr/>
        </p:nvSpPr>
        <p:spPr>
          <a:xfrm>
            <a:off x="540445" y="3429000"/>
            <a:ext cx="10590010"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Brandon Grotesque Medium" panose="020B0503020203060202" pitchFamily="34" charset="77"/>
                <a:ea typeface="+mn-ea"/>
                <a:cs typeface="Calibri" panose="020F0502020204030204" pitchFamily="34" charset="0"/>
              </a:rPr>
              <a:t>Steve Farley</a:t>
            </a:r>
            <a:br>
              <a:rPr kumimoji="0" lang="en-US" sz="32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br>
            <a:r>
              <a:rPr kumimoji="0" lang="en-US" sz="2800" b="0" i="1" u="none" strike="noStrike" kern="1200" cap="none" spc="0" normalizeH="0" baseline="0" noProof="0" dirty="0">
                <a:ln>
                  <a:noFill/>
                </a:ln>
                <a:solidFill>
                  <a:prstClr val="white"/>
                </a:solidFill>
                <a:effectLst/>
                <a:uLnTx/>
                <a:uFillTx/>
                <a:latin typeface="Brandon Grotesque Regular" panose="020B0503020203060202" pitchFamily="34" charset="77"/>
                <a:ea typeface="+mn-ea"/>
                <a:cs typeface="Calibri" panose="020F0502020204030204" pitchFamily="34" charset="0"/>
              </a:rPr>
              <a:t>VP Infrastructure and Operations, Nationwide Insurance </a:t>
            </a:r>
          </a:p>
        </p:txBody>
      </p:sp>
    </p:spTree>
    <p:extLst>
      <p:ext uri="{BB962C8B-B14F-4D97-AF65-F5344CB8AC3E}">
        <p14:creationId xmlns:p14="http://schemas.microsoft.com/office/powerpoint/2010/main" val="25788445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23ED7F0-B223-4D7F-9D54-2048E559D420}"/>
              </a:ext>
            </a:extLst>
          </p:cNvPr>
          <p:cNvSpPr/>
          <p:nvPr/>
        </p:nvSpPr>
        <p:spPr>
          <a:xfrm>
            <a:off x="1112687" y="4788567"/>
            <a:ext cx="2799511" cy="1477593"/>
          </a:xfrm>
          <a:prstGeom prst="rect">
            <a:avLst/>
          </a:prstGeom>
          <a:solidFill>
            <a:schemeClr val="bg2"/>
          </a:solidFill>
          <a:ln w="9525">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b"/>
          <a:lstStyle/>
          <a:p>
            <a:pPr marL="0" marR="0" lvl="0" indent="0" algn="ctr" defTabSz="121917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a:ln>
                  <a:noFill/>
                </a:ln>
                <a:solidFill>
                  <a:srgbClr val="FFFFFF"/>
                </a:solidFill>
                <a:effectLst/>
                <a:uLnTx/>
                <a:uFillTx/>
                <a:latin typeface="Arial"/>
                <a:ea typeface="+mn-ea"/>
                <a:cs typeface="Arial"/>
              </a:rPr>
              <a:t>Productivity</a:t>
            </a:r>
            <a:br>
              <a:rPr kumimoji="0" lang="en-US" sz="1800" b="1" i="0" u="none" strike="noStrike" kern="1200" cap="none" spc="0" normalizeH="0" baseline="0" noProof="0">
                <a:ln>
                  <a:noFill/>
                </a:ln>
                <a:solidFill>
                  <a:srgbClr val="FFFFFF"/>
                </a:solidFill>
                <a:effectLst/>
                <a:uLnTx/>
                <a:uFillTx/>
                <a:latin typeface="Arial"/>
                <a:ea typeface="+mn-ea"/>
                <a:cs typeface="Arial"/>
              </a:rPr>
            </a:br>
            <a:r>
              <a:rPr kumimoji="0" lang="en-US" sz="1800" b="1" i="0" u="none" strike="noStrike" kern="1200" cap="none" spc="0" normalizeH="0" baseline="0" noProof="0">
                <a:ln>
                  <a:noFill/>
                </a:ln>
                <a:solidFill>
                  <a:srgbClr val="40DAC5"/>
                </a:solidFill>
                <a:effectLst/>
                <a:uLnTx/>
                <a:uFillTx/>
                <a:latin typeface="Arial"/>
                <a:ea typeface="+mn-ea"/>
                <a:cs typeface="Arial"/>
              </a:rPr>
              <a:t>Savings</a:t>
            </a:r>
            <a:endParaRPr kumimoji="0" lang="en-US" sz="1800" b="1" i="0" u="none" strike="noStrike" kern="1200" cap="none" spc="0" normalizeH="0" baseline="0" noProof="0">
              <a:ln>
                <a:noFill/>
              </a:ln>
              <a:solidFill>
                <a:srgbClr val="40DAC5"/>
              </a:solidFill>
              <a:effectLst/>
              <a:uLnTx/>
              <a:uFillTx/>
              <a:latin typeface="Arial"/>
              <a:ea typeface="+mn-ea"/>
              <a:cs typeface="+mn-cs"/>
            </a:endParaRPr>
          </a:p>
        </p:txBody>
      </p:sp>
      <p:sp>
        <p:nvSpPr>
          <p:cNvPr id="37" name="Rectangle 36">
            <a:extLst>
              <a:ext uri="{FF2B5EF4-FFF2-40B4-BE49-F238E27FC236}">
                <a16:creationId xmlns:a16="http://schemas.microsoft.com/office/drawing/2014/main" id="{E4246498-4562-4A9C-8770-EE58FAC14A32}"/>
              </a:ext>
            </a:extLst>
          </p:cNvPr>
          <p:cNvSpPr/>
          <p:nvPr/>
        </p:nvSpPr>
        <p:spPr>
          <a:xfrm>
            <a:off x="2598519" y="5075934"/>
            <a:ext cx="1613447" cy="442609"/>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3" name="Title 2">
            <a:extLst>
              <a:ext uri="{FF2B5EF4-FFF2-40B4-BE49-F238E27FC236}">
                <a16:creationId xmlns:a16="http://schemas.microsoft.com/office/drawing/2014/main" id="{00D97315-22B5-4CDF-96A1-C0723F1C40BA}"/>
              </a:ext>
            </a:extLst>
          </p:cNvPr>
          <p:cNvSpPr>
            <a:spLocks noGrp="1"/>
          </p:cNvSpPr>
          <p:nvPr>
            <p:ph type="title"/>
          </p:nvPr>
        </p:nvSpPr>
        <p:spPr/>
        <p:txBody>
          <a:bodyPr lIns="91440" tIns="45720" rIns="91440" bIns="0" anchor="t" anchorCtr="0">
            <a:noAutofit/>
          </a:bodyPr>
          <a:lstStyle/>
          <a:p>
            <a:r>
              <a:rPr lang="en-US" dirty="0">
                <a:cs typeface="Arial"/>
              </a:rPr>
              <a:t>Outcomes Expected – </a:t>
            </a:r>
            <a:r>
              <a:rPr lang="en-US" b="1" dirty="0">
                <a:cs typeface="Arial"/>
              </a:rPr>
              <a:t>Efficiency &amp; Productivity</a:t>
            </a:r>
            <a:endParaRPr lang="en-US" b="1" dirty="0"/>
          </a:p>
        </p:txBody>
      </p:sp>
      <p:sp>
        <p:nvSpPr>
          <p:cNvPr id="8" name="Rectangle 7">
            <a:extLst>
              <a:ext uri="{FF2B5EF4-FFF2-40B4-BE49-F238E27FC236}">
                <a16:creationId xmlns:a16="http://schemas.microsoft.com/office/drawing/2014/main" id="{5F6868E5-5D3F-4911-B859-397110892297}"/>
              </a:ext>
            </a:extLst>
          </p:cNvPr>
          <p:cNvSpPr/>
          <p:nvPr/>
        </p:nvSpPr>
        <p:spPr>
          <a:xfrm>
            <a:off x="4211967" y="1196334"/>
            <a:ext cx="6803914" cy="1477593"/>
          </a:xfrm>
          <a:prstGeom prst="rect">
            <a:avLst/>
          </a:prstGeom>
          <a:solidFill>
            <a:schemeClr val="bg2">
              <a:lumMod val="60000"/>
              <a:lumOff val="40000"/>
            </a:schemeClr>
          </a:solidFill>
          <a:ln w="9525">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bIns="91440" rtlCol="0" anchor="t"/>
          <a:lstStyle/>
          <a:p>
            <a:pPr marL="0" marR="0" lvl="0" indent="0" algn="l" defTabSz="121917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Arial"/>
              </a:rPr>
              <a:t>These savings typically come from organizational alignment, product role alignment, full stack product team structural alignment</a:t>
            </a: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9" name="Rectangle 8">
            <a:extLst>
              <a:ext uri="{FF2B5EF4-FFF2-40B4-BE49-F238E27FC236}">
                <a16:creationId xmlns:a16="http://schemas.microsoft.com/office/drawing/2014/main" id="{18E9EE36-37A2-46E6-A54C-F327F1B66051}"/>
              </a:ext>
            </a:extLst>
          </p:cNvPr>
          <p:cNvSpPr/>
          <p:nvPr/>
        </p:nvSpPr>
        <p:spPr>
          <a:xfrm>
            <a:off x="1109798" y="1196334"/>
            <a:ext cx="2799511" cy="1477593"/>
          </a:xfrm>
          <a:prstGeom prst="rect">
            <a:avLst/>
          </a:prstGeom>
          <a:solidFill>
            <a:schemeClr val="bg2"/>
          </a:solidFill>
          <a:ln w="9525">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b"/>
          <a:lstStyle/>
          <a:p>
            <a:pPr marL="0" marR="0" lvl="0" indent="0" algn="ctr" defTabSz="121917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a:ln>
                  <a:noFill/>
                </a:ln>
                <a:solidFill>
                  <a:srgbClr val="FFFFFF"/>
                </a:solidFill>
                <a:effectLst/>
                <a:uLnTx/>
                <a:uFillTx/>
                <a:latin typeface="Arial"/>
                <a:ea typeface="+mn-ea"/>
                <a:cs typeface="Arial"/>
              </a:rPr>
              <a:t>Labor Related</a:t>
            </a:r>
            <a:br>
              <a:rPr kumimoji="0" lang="en-US" sz="1800" b="1" i="0" u="none" strike="noStrike" kern="1200" cap="none" spc="0" normalizeH="0" baseline="0" noProof="0">
                <a:ln>
                  <a:noFill/>
                </a:ln>
                <a:solidFill>
                  <a:srgbClr val="FFFFFF"/>
                </a:solidFill>
                <a:effectLst/>
                <a:uLnTx/>
                <a:uFillTx/>
                <a:latin typeface="Arial"/>
                <a:ea typeface="+mn-ea"/>
                <a:cs typeface="Arial"/>
              </a:rPr>
            </a:br>
            <a:r>
              <a:rPr kumimoji="0" lang="en-US" sz="1800" b="1" i="0" u="none" strike="noStrike" kern="1200" cap="none" spc="0" normalizeH="0" baseline="0" noProof="0">
                <a:ln>
                  <a:noFill/>
                </a:ln>
                <a:solidFill>
                  <a:srgbClr val="40DAC5"/>
                </a:solidFill>
                <a:effectLst/>
                <a:uLnTx/>
                <a:uFillTx/>
                <a:latin typeface="Arial"/>
                <a:ea typeface="+mn-ea"/>
                <a:cs typeface="Arial"/>
              </a:rPr>
              <a:t>Savings</a:t>
            </a:r>
            <a:endParaRPr kumimoji="0" lang="en-US" sz="1800" b="1" i="0" u="none" strike="noStrike" kern="1200" cap="none" spc="0" normalizeH="0" baseline="0" noProof="0">
              <a:ln>
                <a:noFill/>
              </a:ln>
              <a:solidFill>
                <a:srgbClr val="40DAC5"/>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D51D5C0D-0E9B-45AA-A014-21631EC92035}"/>
              </a:ext>
            </a:extLst>
          </p:cNvPr>
          <p:cNvSpPr/>
          <p:nvPr/>
        </p:nvSpPr>
        <p:spPr>
          <a:xfrm>
            <a:off x="4211967" y="3017805"/>
            <a:ext cx="6803914" cy="1477593"/>
          </a:xfrm>
          <a:prstGeom prst="rect">
            <a:avLst/>
          </a:prstGeom>
          <a:solidFill>
            <a:schemeClr val="bg2">
              <a:lumMod val="60000"/>
              <a:lumOff val="40000"/>
            </a:schemeClr>
          </a:solidFill>
          <a:ln w="9525">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bIns="91440" rtlCol="0" anchor="t"/>
          <a:lstStyle/>
          <a:p>
            <a:pPr marL="0" marR="0" lvl="0" indent="0" algn="l" defTabSz="121917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Arial"/>
              </a:rPr>
              <a:t>These savings come from ownership and analysis of the full product stack with an optimization focus to reduce unit cost.</a:t>
            </a:r>
          </a:p>
          <a:p>
            <a:pPr marL="0" marR="0" lvl="0" indent="0" algn="l" defTabSz="1219170" rtl="0" eaLnBrk="1" fontAlgn="auto" latinLnBrk="0" hangingPunct="1">
              <a:lnSpc>
                <a:spcPct val="100000"/>
              </a:lnSpc>
              <a:spcBef>
                <a:spcPts val="0"/>
              </a:spcBef>
              <a:spcAft>
                <a:spcPts val="60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Arial"/>
            </a:endParaRPr>
          </a:p>
          <a:p>
            <a:pPr marL="0" marR="0" lvl="0" indent="0" algn="ctr" defTabSz="1219170" rtl="0" eaLnBrk="1" fontAlgn="auto" latinLnBrk="0" hangingPunct="1">
              <a:lnSpc>
                <a:spcPct val="100000"/>
              </a:lnSpc>
              <a:spcBef>
                <a:spcPts val="0"/>
              </a:spcBef>
              <a:spcAft>
                <a:spcPts val="60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Arial"/>
              <a:ea typeface="+mn-ea"/>
              <a:cs typeface="Arial"/>
            </a:endParaRPr>
          </a:p>
        </p:txBody>
      </p:sp>
      <p:sp>
        <p:nvSpPr>
          <p:cNvPr id="12" name="Rectangle 11">
            <a:extLst>
              <a:ext uri="{FF2B5EF4-FFF2-40B4-BE49-F238E27FC236}">
                <a16:creationId xmlns:a16="http://schemas.microsoft.com/office/drawing/2014/main" id="{0D09E137-D066-4F48-8B75-3FE9789FC330}"/>
              </a:ext>
            </a:extLst>
          </p:cNvPr>
          <p:cNvSpPr/>
          <p:nvPr/>
        </p:nvSpPr>
        <p:spPr>
          <a:xfrm>
            <a:off x="1109798" y="3017805"/>
            <a:ext cx="2799511" cy="1477593"/>
          </a:xfrm>
          <a:prstGeom prst="rect">
            <a:avLst/>
          </a:prstGeom>
          <a:solidFill>
            <a:schemeClr val="bg2"/>
          </a:solidFill>
          <a:ln w="9525">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b"/>
          <a:lstStyle/>
          <a:p>
            <a:pPr marL="0" marR="0" lvl="0" indent="0" algn="ctr" defTabSz="121917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a:ln>
                  <a:noFill/>
                </a:ln>
                <a:solidFill>
                  <a:srgbClr val="FFFFFF"/>
                </a:solidFill>
                <a:effectLst/>
                <a:uLnTx/>
                <a:uFillTx/>
                <a:latin typeface="Arial"/>
                <a:ea typeface="+mn-ea"/>
                <a:cs typeface="Arial"/>
              </a:rPr>
              <a:t>Product Stack (HW/SW)</a:t>
            </a:r>
            <a:br>
              <a:rPr kumimoji="0" lang="en-US" sz="1800" b="1" i="0" u="none" strike="noStrike" kern="1200" cap="none" spc="0" normalizeH="0" baseline="0" noProof="0">
                <a:ln>
                  <a:noFill/>
                </a:ln>
                <a:solidFill>
                  <a:srgbClr val="FFFFFF"/>
                </a:solidFill>
                <a:effectLst/>
                <a:uLnTx/>
                <a:uFillTx/>
                <a:latin typeface="Arial"/>
                <a:ea typeface="+mn-ea"/>
                <a:cs typeface="Arial"/>
              </a:rPr>
            </a:br>
            <a:r>
              <a:rPr kumimoji="0" lang="en-US" sz="1800" b="1" i="0" u="none" strike="noStrike" kern="1200" cap="none" spc="0" normalizeH="0" baseline="0" noProof="0">
                <a:ln>
                  <a:noFill/>
                </a:ln>
                <a:solidFill>
                  <a:srgbClr val="40DAC5"/>
                </a:solidFill>
                <a:effectLst/>
                <a:uLnTx/>
                <a:uFillTx/>
                <a:latin typeface="Arial"/>
                <a:ea typeface="+mn-ea"/>
                <a:cs typeface="Arial"/>
              </a:rPr>
              <a:t>Savings</a:t>
            </a:r>
            <a:endParaRPr kumimoji="0" lang="en-US" sz="1800" b="1" i="0" u="none" strike="noStrike" kern="1200" cap="none" spc="0" normalizeH="0" baseline="0" noProof="0">
              <a:ln>
                <a:noFill/>
              </a:ln>
              <a:solidFill>
                <a:srgbClr val="40DAC5"/>
              </a:solidFill>
              <a:effectLst/>
              <a:uLnTx/>
              <a:uFillTx/>
              <a:latin typeface="Arial"/>
              <a:ea typeface="+mn-ea"/>
              <a:cs typeface="+mn-cs"/>
            </a:endParaRPr>
          </a:p>
        </p:txBody>
      </p:sp>
      <p:sp>
        <p:nvSpPr>
          <p:cNvPr id="13" name="Rectangle 12">
            <a:extLst>
              <a:ext uri="{FF2B5EF4-FFF2-40B4-BE49-F238E27FC236}">
                <a16:creationId xmlns:a16="http://schemas.microsoft.com/office/drawing/2014/main" id="{6C758517-C08E-4E13-A43D-EA71D8D5694A}"/>
              </a:ext>
            </a:extLst>
          </p:cNvPr>
          <p:cNvSpPr/>
          <p:nvPr/>
        </p:nvSpPr>
        <p:spPr>
          <a:xfrm>
            <a:off x="4212122" y="4788567"/>
            <a:ext cx="6806122" cy="1477593"/>
          </a:xfrm>
          <a:prstGeom prst="rect">
            <a:avLst/>
          </a:prstGeom>
          <a:solidFill>
            <a:schemeClr val="bg2">
              <a:lumMod val="60000"/>
              <a:lumOff val="40000"/>
            </a:schemeClr>
          </a:solidFill>
          <a:ln w="9525">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bIns="91440" rtlCol="0" anchor="t"/>
          <a:lstStyle/>
          <a:p>
            <a:pPr marL="0" marR="0" lvl="0" indent="0" algn="l" defTabSz="121917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Arial"/>
              </a:rPr>
              <a:t>Typically, hard to harvest but teams become more productive adding speed, quality, and value thus enable new outcomes and reduced backlog of work.</a:t>
            </a:r>
            <a:br>
              <a:rPr kumimoji="0" lang="en-US" sz="1800" b="0" i="0" u="none" strike="noStrike" kern="1200" cap="none" spc="0" normalizeH="0" baseline="0" noProof="0" dirty="0">
                <a:ln>
                  <a:noFill/>
                </a:ln>
                <a:solidFill>
                  <a:srgbClr val="FFFFFF"/>
                </a:solidFill>
                <a:effectLst/>
                <a:uLnTx/>
                <a:uFillTx/>
                <a:latin typeface="Arial"/>
                <a:ea typeface="+mn-ea"/>
                <a:cs typeface="Arial"/>
              </a:rPr>
            </a:br>
            <a:r>
              <a:rPr kumimoji="0" lang="en-US" sz="1800" b="0" i="0" u="none" strike="noStrike" kern="1200" cap="none" spc="0" normalizeH="0" baseline="0" noProof="0" dirty="0">
                <a:ln>
                  <a:noFill/>
                </a:ln>
                <a:solidFill>
                  <a:srgbClr val="FFFFFF"/>
                </a:solidFill>
                <a:effectLst/>
                <a:uLnTx/>
                <a:uFillTx/>
                <a:latin typeface="Arial"/>
                <a:ea typeface="+mn-ea"/>
                <a:cs typeface="Arial"/>
              </a:rPr>
              <a:t>We have NOT included these types of savings. </a:t>
            </a: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5" name="Rectangle 34">
            <a:extLst>
              <a:ext uri="{FF2B5EF4-FFF2-40B4-BE49-F238E27FC236}">
                <a16:creationId xmlns:a16="http://schemas.microsoft.com/office/drawing/2014/main" id="{0514D7FD-1A92-4D9D-B8C4-FB97D2B732E7}"/>
              </a:ext>
            </a:extLst>
          </p:cNvPr>
          <p:cNvSpPr/>
          <p:nvPr/>
        </p:nvSpPr>
        <p:spPr>
          <a:xfrm>
            <a:off x="2598520" y="1473987"/>
            <a:ext cx="1613447" cy="442609"/>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grpSp>
        <p:nvGrpSpPr>
          <p:cNvPr id="32" name="Group 31">
            <a:extLst>
              <a:ext uri="{FF2B5EF4-FFF2-40B4-BE49-F238E27FC236}">
                <a16:creationId xmlns:a16="http://schemas.microsoft.com/office/drawing/2014/main" id="{5E2A67F6-3927-4777-8776-30B2664DF301}"/>
              </a:ext>
            </a:extLst>
          </p:cNvPr>
          <p:cNvGrpSpPr/>
          <p:nvPr/>
        </p:nvGrpSpPr>
        <p:grpSpPr>
          <a:xfrm>
            <a:off x="2117152" y="1130104"/>
            <a:ext cx="786492" cy="786492"/>
            <a:chOff x="1085950" y="1170511"/>
            <a:chExt cx="654168" cy="654168"/>
          </a:xfrm>
        </p:grpSpPr>
        <p:sp>
          <p:nvSpPr>
            <p:cNvPr id="17" name="Oval 16">
              <a:extLst>
                <a:ext uri="{FF2B5EF4-FFF2-40B4-BE49-F238E27FC236}">
                  <a16:creationId xmlns:a16="http://schemas.microsoft.com/office/drawing/2014/main" id="{E1EE92F6-B9E1-4D47-9D69-4D8663E0938F}"/>
                </a:ext>
              </a:extLst>
            </p:cNvPr>
            <p:cNvSpPr/>
            <p:nvPr/>
          </p:nvSpPr>
          <p:spPr>
            <a:xfrm>
              <a:off x="1085950" y="1170511"/>
              <a:ext cx="654168" cy="654168"/>
            </a:xfrm>
            <a:prstGeom prst="ellipse">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pic>
          <p:nvPicPr>
            <p:cNvPr id="16" name="Graphic 15" descr="Office worker">
              <a:extLst>
                <a:ext uri="{FF2B5EF4-FFF2-40B4-BE49-F238E27FC236}">
                  <a16:creationId xmlns:a16="http://schemas.microsoft.com/office/drawing/2014/main" id="{A1FC9983-7674-42D8-87D9-EA64D91CE4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0221" y="1219190"/>
              <a:ext cx="545625" cy="545625"/>
            </a:xfrm>
            <a:prstGeom prst="rect">
              <a:avLst/>
            </a:prstGeom>
          </p:spPr>
        </p:pic>
      </p:grpSp>
      <p:sp>
        <p:nvSpPr>
          <p:cNvPr id="36" name="Rectangle 35">
            <a:extLst>
              <a:ext uri="{FF2B5EF4-FFF2-40B4-BE49-F238E27FC236}">
                <a16:creationId xmlns:a16="http://schemas.microsoft.com/office/drawing/2014/main" id="{767B8648-737F-448A-9DC3-D8832F649C80}"/>
              </a:ext>
            </a:extLst>
          </p:cNvPr>
          <p:cNvSpPr/>
          <p:nvPr/>
        </p:nvSpPr>
        <p:spPr>
          <a:xfrm>
            <a:off x="2598520" y="3307354"/>
            <a:ext cx="1613447" cy="442609"/>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grpSp>
        <p:nvGrpSpPr>
          <p:cNvPr id="33" name="Group 32">
            <a:extLst>
              <a:ext uri="{FF2B5EF4-FFF2-40B4-BE49-F238E27FC236}">
                <a16:creationId xmlns:a16="http://schemas.microsoft.com/office/drawing/2014/main" id="{E649ACD1-1DA9-4721-9373-046FC30314CA}"/>
              </a:ext>
            </a:extLst>
          </p:cNvPr>
          <p:cNvGrpSpPr/>
          <p:nvPr/>
        </p:nvGrpSpPr>
        <p:grpSpPr>
          <a:xfrm>
            <a:off x="2117152" y="2968129"/>
            <a:ext cx="786492" cy="786492"/>
            <a:chOff x="1085950" y="3008536"/>
            <a:chExt cx="654168" cy="654168"/>
          </a:xfrm>
        </p:grpSpPr>
        <p:sp>
          <p:nvSpPr>
            <p:cNvPr id="18" name="Oval 17">
              <a:extLst>
                <a:ext uri="{FF2B5EF4-FFF2-40B4-BE49-F238E27FC236}">
                  <a16:creationId xmlns:a16="http://schemas.microsoft.com/office/drawing/2014/main" id="{D6AD7A10-A39A-4DE6-80C4-26C03CF967EF}"/>
                </a:ext>
              </a:extLst>
            </p:cNvPr>
            <p:cNvSpPr/>
            <p:nvPr/>
          </p:nvSpPr>
          <p:spPr>
            <a:xfrm>
              <a:off x="1085950" y="3008536"/>
              <a:ext cx="654168" cy="654168"/>
            </a:xfrm>
            <a:prstGeom prst="ellipse">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pic>
          <p:nvPicPr>
            <p:cNvPr id="23" name="Picture 22">
              <a:extLst>
                <a:ext uri="{FF2B5EF4-FFF2-40B4-BE49-F238E27FC236}">
                  <a16:creationId xmlns:a16="http://schemas.microsoft.com/office/drawing/2014/main" id="{6B62617B-F529-4A25-AED8-03E83A30DFB1}"/>
                </a:ext>
              </a:extLst>
            </p:cNvPr>
            <p:cNvPicPr>
              <a:picLocks noChangeAspect="1"/>
            </p:cNvPicPr>
            <p:nvPr/>
          </p:nvPicPr>
          <p:blipFill>
            <a:blip r:embed="rId4"/>
            <a:stretch>
              <a:fillRect/>
            </a:stretch>
          </p:blipFill>
          <p:spPr>
            <a:xfrm>
              <a:off x="1147767" y="3147194"/>
              <a:ext cx="319278" cy="188426"/>
            </a:xfrm>
            <a:prstGeom prst="rect">
              <a:avLst/>
            </a:prstGeom>
          </p:spPr>
          <p:style>
            <a:lnRef idx="0">
              <a:schemeClr val="accent1"/>
            </a:lnRef>
            <a:fillRef idx="3">
              <a:schemeClr val="accent1"/>
            </a:fillRef>
            <a:effectRef idx="3">
              <a:schemeClr val="accent1"/>
            </a:effectRef>
            <a:fontRef idx="minor">
              <a:schemeClr val="lt1"/>
            </a:fontRef>
          </p:style>
        </p:pic>
        <p:pic>
          <p:nvPicPr>
            <p:cNvPr id="24" name="Picture 23">
              <a:extLst>
                <a:ext uri="{FF2B5EF4-FFF2-40B4-BE49-F238E27FC236}">
                  <a16:creationId xmlns:a16="http://schemas.microsoft.com/office/drawing/2014/main" id="{7CA421C6-25CD-4187-B60F-C697F732DCB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4785" y="3255943"/>
              <a:ext cx="272727" cy="250115"/>
            </a:xfrm>
            <a:prstGeom prst="rect">
              <a:avLst/>
            </a:prstGeom>
          </p:spPr>
          <p:style>
            <a:lnRef idx="0">
              <a:schemeClr val="accent1"/>
            </a:lnRef>
            <a:fillRef idx="3">
              <a:schemeClr val="accent1"/>
            </a:fillRef>
            <a:effectRef idx="3">
              <a:schemeClr val="accent1"/>
            </a:effectRef>
            <a:fontRef idx="minor">
              <a:schemeClr val="lt1"/>
            </a:fontRef>
          </p:style>
        </p:pic>
        <p:sp>
          <p:nvSpPr>
            <p:cNvPr id="29" name="Arc 28">
              <a:extLst>
                <a:ext uri="{FF2B5EF4-FFF2-40B4-BE49-F238E27FC236}">
                  <a16:creationId xmlns:a16="http://schemas.microsoft.com/office/drawing/2014/main" id="{6005434F-6429-4C54-BDC7-D043EB424713}"/>
                </a:ext>
              </a:extLst>
            </p:cNvPr>
            <p:cNvSpPr/>
            <p:nvPr/>
          </p:nvSpPr>
          <p:spPr>
            <a:xfrm>
              <a:off x="1175990" y="3095256"/>
              <a:ext cx="480727" cy="480727"/>
            </a:xfrm>
            <a:prstGeom prst="arc">
              <a:avLst>
                <a:gd name="adj1" fmla="val 15426921"/>
                <a:gd name="adj2" fmla="val 0"/>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3B5C"/>
                </a:solidFill>
                <a:effectLst/>
                <a:uLnTx/>
                <a:uFillTx/>
                <a:latin typeface="Arial"/>
                <a:ea typeface="+mn-ea"/>
                <a:cs typeface="+mn-cs"/>
              </a:endParaRPr>
            </a:p>
          </p:txBody>
        </p:sp>
        <p:sp>
          <p:nvSpPr>
            <p:cNvPr id="30" name="Arc 29">
              <a:extLst>
                <a:ext uri="{FF2B5EF4-FFF2-40B4-BE49-F238E27FC236}">
                  <a16:creationId xmlns:a16="http://schemas.microsoft.com/office/drawing/2014/main" id="{89DF95A4-D524-4DC8-A904-0D520684815D}"/>
                </a:ext>
              </a:extLst>
            </p:cNvPr>
            <p:cNvSpPr/>
            <p:nvPr/>
          </p:nvSpPr>
          <p:spPr>
            <a:xfrm flipH="1" flipV="1">
              <a:off x="1175990" y="3095256"/>
              <a:ext cx="480727" cy="480727"/>
            </a:xfrm>
            <a:prstGeom prst="arc">
              <a:avLst>
                <a:gd name="adj1" fmla="val 13978929"/>
                <a:gd name="adj2" fmla="val 20800926"/>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3B5C"/>
                </a:solidFill>
                <a:effectLst/>
                <a:uLnTx/>
                <a:uFillTx/>
                <a:latin typeface="Arial"/>
                <a:ea typeface="+mn-ea"/>
                <a:cs typeface="+mn-cs"/>
              </a:endParaRPr>
            </a:p>
          </p:txBody>
        </p:sp>
      </p:grpSp>
      <p:grpSp>
        <p:nvGrpSpPr>
          <p:cNvPr id="40" name="Group 39">
            <a:extLst>
              <a:ext uri="{FF2B5EF4-FFF2-40B4-BE49-F238E27FC236}">
                <a16:creationId xmlns:a16="http://schemas.microsoft.com/office/drawing/2014/main" id="{93089280-122A-4AC3-B2C0-C04C81F1ACF4}"/>
              </a:ext>
            </a:extLst>
          </p:cNvPr>
          <p:cNvGrpSpPr/>
          <p:nvPr/>
        </p:nvGrpSpPr>
        <p:grpSpPr>
          <a:xfrm>
            <a:off x="2000529" y="4631644"/>
            <a:ext cx="966359" cy="966359"/>
            <a:chOff x="1347442" y="4702312"/>
            <a:chExt cx="803774" cy="803774"/>
          </a:xfrm>
        </p:grpSpPr>
        <p:sp>
          <p:nvSpPr>
            <p:cNvPr id="19" name="Oval 18">
              <a:extLst>
                <a:ext uri="{FF2B5EF4-FFF2-40B4-BE49-F238E27FC236}">
                  <a16:creationId xmlns:a16="http://schemas.microsoft.com/office/drawing/2014/main" id="{27ABEEB1-25B8-444D-AAF6-F47247ACDD1B}"/>
                </a:ext>
              </a:extLst>
            </p:cNvPr>
            <p:cNvSpPr/>
            <p:nvPr/>
          </p:nvSpPr>
          <p:spPr>
            <a:xfrm>
              <a:off x="1433804" y="4765965"/>
              <a:ext cx="654168" cy="654168"/>
            </a:xfrm>
            <a:prstGeom prst="ellipse">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pic>
          <p:nvPicPr>
            <p:cNvPr id="26" name="Graphic 25" descr="Arrow circle">
              <a:extLst>
                <a:ext uri="{FF2B5EF4-FFF2-40B4-BE49-F238E27FC236}">
                  <a16:creationId xmlns:a16="http://schemas.microsoft.com/office/drawing/2014/main" id="{45C3B3ED-0CDC-4B77-B7B6-36C76FBBA7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47442" y="4702312"/>
              <a:ext cx="803774" cy="803774"/>
            </a:xfrm>
            <a:prstGeom prst="rect">
              <a:avLst/>
            </a:prstGeom>
          </p:spPr>
        </p:pic>
        <p:pic>
          <p:nvPicPr>
            <p:cNvPr id="28" name="Graphic 27" descr="Upward trend">
              <a:extLst>
                <a:ext uri="{FF2B5EF4-FFF2-40B4-BE49-F238E27FC236}">
                  <a16:creationId xmlns:a16="http://schemas.microsoft.com/office/drawing/2014/main" id="{3CFD2FDC-47AF-4A8C-BFFD-231E5620DB5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30280" y="4962442"/>
              <a:ext cx="261213" cy="261213"/>
            </a:xfrm>
            <a:prstGeom prst="rect">
              <a:avLst/>
            </a:prstGeom>
          </p:spPr>
        </p:pic>
      </p:grpSp>
      <p:sp>
        <p:nvSpPr>
          <p:cNvPr id="41" name="Slide Number Placeholder 5">
            <a:extLst>
              <a:ext uri="{FF2B5EF4-FFF2-40B4-BE49-F238E27FC236}">
                <a16:creationId xmlns:a16="http://schemas.microsoft.com/office/drawing/2014/main" id="{6DED1781-EE52-41EF-AD0E-3F6D433A6A3B}"/>
              </a:ext>
            </a:extLst>
          </p:cNvPr>
          <p:cNvSpPr>
            <a:spLocks noGrp="1"/>
          </p:cNvSpPr>
          <p:nvPr>
            <p:ph type="sldNum" sz="quarter" idx="12"/>
          </p:nvPr>
        </p:nvSpPr>
        <p:spPr>
          <a:xfrm>
            <a:off x="11112274" y="6541613"/>
            <a:ext cx="762000" cy="194297"/>
          </a:xfrm>
          <a:prstGeom prst="rect">
            <a:avLst/>
          </a:prstGeom>
        </p:spPr>
        <p:txBody>
          <a:bodyPr anchor="t" anchorCtr="0"/>
          <a:lstStyle>
            <a:lvl1pPr algn="r">
              <a:defRPr sz="1200" b="0">
                <a:solidFill>
                  <a:srgbClr val="747678"/>
                </a:solidFill>
                <a:latin typeface="Arial" pitchFamily="34" charset="0"/>
                <a:cs typeface="Arial" pitchFamily="34" charset="0"/>
              </a:defRPr>
            </a:lvl1pPr>
          </a:lstStyle>
          <a:p>
            <a:fld id="{23B99C07-6774-7B4C-A880-8CAF4048FB67}" type="slidenum">
              <a:rPr lang="en-US" smtClean="0"/>
              <a:pPr/>
              <a:t>20</a:t>
            </a:fld>
            <a:endParaRPr lang="en-US" dirty="0"/>
          </a:p>
        </p:txBody>
      </p:sp>
    </p:spTree>
    <p:extLst>
      <p:ext uri="{BB962C8B-B14F-4D97-AF65-F5344CB8AC3E}">
        <p14:creationId xmlns:p14="http://schemas.microsoft.com/office/powerpoint/2010/main" val="6534406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4C369-6D47-4949-A108-8500AEAF9067}"/>
              </a:ext>
            </a:extLst>
          </p:cNvPr>
          <p:cNvSpPr>
            <a:spLocks noGrp="1"/>
          </p:cNvSpPr>
          <p:nvPr>
            <p:ph type="title"/>
          </p:nvPr>
        </p:nvSpPr>
        <p:spPr/>
        <p:txBody>
          <a:bodyPr/>
          <a:lstStyle/>
          <a:p>
            <a:r>
              <a:rPr lang="en-US" dirty="0"/>
              <a:t>Industry Insight – Many Views of Product</a:t>
            </a:r>
            <a:r>
              <a:rPr lang="en-US" b="1" dirty="0"/>
              <a:t> of Product </a:t>
            </a:r>
          </a:p>
        </p:txBody>
      </p:sp>
      <p:sp>
        <p:nvSpPr>
          <p:cNvPr id="154" name="Rectangle 153">
            <a:extLst>
              <a:ext uri="{FF2B5EF4-FFF2-40B4-BE49-F238E27FC236}">
                <a16:creationId xmlns:a16="http://schemas.microsoft.com/office/drawing/2014/main" id="{EF039FB9-280D-417A-A968-73AABEEAB193}"/>
              </a:ext>
            </a:extLst>
          </p:cNvPr>
          <p:cNvSpPr/>
          <p:nvPr/>
        </p:nvSpPr>
        <p:spPr>
          <a:xfrm>
            <a:off x="853729" y="1970760"/>
            <a:ext cx="11029688" cy="397592"/>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Multi-Quote &amp; Bind</a:t>
            </a:r>
          </a:p>
        </p:txBody>
      </p:sp>
      <p:sp>
        <p:nvSpPr>
          <p:cNvPr id="155" name="Rectangle 154">
            <a:extLst>
              <a:ext uri="{FF2B5EF4-FFF2-40B4-BE49-F238E27FC236}">
                <a16:creationId xmlns:a16="http://schemas.microsoft.com/office/drawing/2014/main" id="{C68173FE-4206-4212-8DB8-5BB4CB50FAF7}"/>
              </a:ext>
            </a:extLst>
          </p:cNvPr>
          <p:cNvSpPr/>
          <p:nvPr/>
        </p:nvSpPr>
        <p:spPr>
          <a:xfrm>
            <a:off x="1249846" y="2532148"/>
            <a:ext cx="10633571" cy="397592"/>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MVP 1 </a:t>
            </a:r>
            <a: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(Auto &amp; Home first)</a:t>
            </a:r>
            <a:endParaRPr kumimoji="0" lang="en-US" sz="1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56" name="Rectangle 155">
            <a:extLst>
              <a:ext uri="{FF2B5EF4-FFF2-40B4-BE49-F238E27FC236}">
                <a16:creationId xmlns:a16="http://schemas.microsoft.com/office/drawing/2014/main" id="{07221259-075B-4622-A119-5FF6A242513A}"/>
              </a:ext>
            </a:extLst>
          </p:cNvPr>
          <p:cNvSpPr/>
          <p:nvPr/>
        </p:nvSpPr>
        <p:spPr>
          <a:xfrm>
            <a:off x="1751420" y="3093536"/>
            <a:ext cx="10131997" cy="397592"/>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MVP 2  </a:t>
            </a:r>
            <a: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(Add Life next)</a:t>
            </a:r>
            <a:endParaRPr kumimoji="0" lang="en-US" sz="1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57" name="Rectangle: Rounded Corners 156">
            <a:extLst>
              <a:ext uri="{FF2B5EF4-FFF2-40B4-BE49-F238E27FC236}">
                <a16:creationId xmlns:a16="http://schemas.microsoft.com/office/drawing/2014/main" id="{A1D6DDBB-6780-43BF-80B7-8D054C34F1D5}"/>
              </a:ext>
            </a:extLst>
          </p:cNvPr>
          <p:cNvSpPr/>
          <p:nvPr/>
        </p:nvSpPr>
        <p:spPr>
          <a:xfrm rot="5400000">
            <a:off x="4382112" y="3437205"/>
            <a:ext cx="3607053" cy="344656"/>
          </a:xfrm>
          <a:prstGeom prst="roundRect">
            <a:avLst>
              <a:gd name="adj" fmla="val 18645"/>
            </a:avLst>
          </a:prstGeom>
          <a:solidFill>
            <a:srgbClr val="326295"/>
          </a:solidFill>
          <a:ln>
            <a:solidFill>
              <a:srgbClr val="326295"/>
            </a:solid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algn="r" defTabSz="121917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Home</a:t>
            </a:r>
          </a:p>
        </p:txBody>
      </p:sp>
      <p:sp>
        <p:nvSpPr>
          <p:cNvPr id="158" name="Rectangle: Rounded Corners 157">
            <a:extLst>
              <a:ext uri="{FF2B5EF4-FFF2-40B4-BE49-F238E27FC236}">
                <a16:creationId xmlns:a16="http://schemas.microsoft.com/office/drawing/2014/main" id="{6163C9F7-D00E-4147-889A-9D9CB52BE0BB}"/>
              </a:ext>
            </a:extLst>
          </p:cNvPr>
          <p:cNvSpPr/>
          <p:nvPr/>
        </p:nvSpPr>
        <p:spPr>
          <a:xfrm rot="5400000">
            <a:off x="3827116" y="3437205"/>
            <a:ext cx="3607053" cy="344656"/>
          </a:xfrm>
          <a:prstGeom prst="roundRect">
            <a:avLst>
              <a:gd name="adj" fmla="val 18645"/>
            </a:avLst>
          </a:prstGeom>
          <a:solidFill>
            <a:srgbClr val="326295"/>
          </a:solidFill>
          <a:ln>
            <a:solidFill>
              <a:srgbClr val="326295"/>
            </a:solid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algn="r" defTabSz="121917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Retirement Plans</a:t>
            </a:r>
          </a:p>
        </p:txBody>
      </p:sp>
      <p:sp>
        <p:nvSpPr>
          <p:cNvPr id="159" name="Rectangle: Rounded Corners 158">
            <a:extLst>
              <a:ext uri="{FF2B5EF4-FFF2-40B4-BE49-F238E27FC236}">
                <a16:creationId xmlns:a16="http://schemas.microsoft.com/office/drawing/2014/main" id="{99B3D7EA-2A7A-41BF-B3B5-D027A7C0D230}"/>
              </a:ext>
            </a:extLst>
          </p:cNvPr>
          <p:cNvSpPr/>
          <p:nvPr/>
        </p:nvSpPr>
        <p:spPr>
          <a:xfrm rot="5400000">
            <a:off x="3245172" y="3437205"/>
            <a:ext cx="3607053" cy="344656"/>
          </a:xfrm>
          <a:prstGeom prst="roundRect">
            <a:avLst>
              <a:gd name="adj" fmla="val 18645"/>
            </a:avLst>
          </a:prstGeom>
          <a:solidFill>
            <a:srgbClr val="326295"/>
          </a:solidFill>
          <a:ln>
            <a:solidFill>
              <a:srgbClr val="326295"/>
            </a:solid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algn="r" defTabSz="121917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Auto</a:t>
            </a:r>
          </a:p>
        </p:txBody>
      </p:sp>
      <p:sp>
        <p:nvSpPr>
          <p:cNvPr id="160" name="Rectangle: Rounded Corners 159">
            <a:extLst>
              <a:ext uri="{FF2B5EF4-FFF2-40B4-BE49-F238E27FC236}">
                <a16:creationId xmlns:a16="http://schemas.microsoft.com/office/drawing/2014/main" id="{6CFE6F2C-0B2D-4DDB-B7D5-FED2547B6D7E}"/>
              </a:ext>
            </a:extLst>
          </p:cNvPr>
          <p:cNvSpPr/>
          <p:nvPr/>
        </p:nvSpPr>
        <p:spPr>
          <a:xfrm rot="5400000">
            <a:off x="2644614" y="3437205"/>
            <a:ext cx="3607053" cy="344656"/>
          </a:xfrm>
          <a:prstGeom prst="roundRect">
            <a:avLst>
              <a:gd name="adj" fmla="val 18645"/>
            </a:avLst>
          </a:prstGeom>
          <a:solidFill>
            <a:srgbClr val="326295"/>
          </a:solidFill>
          <a:ln>
            <a:solidFill>
              <a:srgbClr val="326295"/>
            </a:solid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algn="r" defTabSz="121917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Life</a:t>
            </a:r>
          </a:p>
        </p:txBody>
      </p:sp>
      <p:sp>
        <p:nvSpPr>
          <p:cNvPr id="163" name="Rectangle: Rounded Corners 162">
            <a:extLst>
              <a:ext uri="{FF2B5EF4-FFF2-40B4-BE49-F238E27FC236}">
                <a16:creationId xmlns:a16="http://schemas.microsoft.com/office/drawing/2014/main" id="{443B576B-663F-4E18-8CF5-0E043D298C1D}"/>
              </a:ext>
            </a:extLst>
          </p:cNvPr>
          <p:cNvSpPr/>
          <p:nvPr/>
        </p:nvSpPr>
        <p:spPr>
          <a:xfrm rot="5400000">
            <a:off x="6821974" y="3437208"/>
            <a:ext cx="3607052" cy="344657"/>
          </a:xfrm>
          <a:prstGeom prst="roundRect">
            <a:avLst>
              <a:gd name="adj" fmla="val 18645"/>
            </a:avLst>
          </a:prstGeom>
          <a:solidFill>
            <a:srgbClr val="007D8A"/>
          </a:solidFill>
          <a:ln>
            <a:solidFill>
              <a:srgbClr val="007D8A"/>
            </a:solid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algn="r" defTabSz="121917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ISC</a:t>
            </a:r>
          </a:p>
        </p:txBody>
      </p:sp>
      <p:sp>
        <p:nvSpPr>
          <p:cNvPr id="164" name="Rectangle: Rounded Corners 163">
            <a:extLst>
              <a:ext uri="{FF2B5EF4-FFF2-40B4-BE49-F238E27FC236}">
                <a16:creationId xmlns:a16="http://schemas.microsoft.com/office/drawing/2014/main" id="{C813BA73-6755-4798-8C49-983978868B37}"/>
              </a:ext>
            </a:extLst>
          </p:cNvPr>
          <p:cNvSpPr/>
          <p:nvPr/>
        </p:nvSpPr>
        <p:spPr>
          <a:xfrm rot="5400000">
            <a:off x="6211084" y="3437208"/>
            <a:ext cx="3607055" cy="344657"/>
          </a:xfrm>
          <a:prstGeom prst="roundRect">
            <a:avLst>
              <a:gd name="adj" fmla="val 18645"/>
            </a:avLst>
          </a:prstGeom>
          <a:solidFill>
            <a:srgbClr val="007D8A"/>
          </a:solidFill>
          <a:ln>
            <a:solidFill>
              <a:srgbClr val="007D8A"/>
            </a:solid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algn="r" defTabSz="121917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DC Direct</a:t>
            </a:r>
          </a:p>
        </p:txBody>
      </p:sp>
      <p:sp>
        <p:nvSpPr>
          <p:cNvPr id="165" name="Rectangle: Rounded Corners 164">
            <a:extLst>
              <a:ext uri="{FF2B5EF4-FFF2-40B4-BE49-F238E27FC236}">
                <a16:creationId xmlns:a16="http://schemas.microsoft.com/office/drawing/2014/main" id="{94FD42E1-5FC3-44E3-841E-828F2EBD6D6A}"/>
              </a:ext>
            </a:extLst>
          </p:cNvPr>
          <p:cNvSpPr/>
          <p:nvPr/>
        </p:nvSpPr>
        <p:spPr>
          <a:xfrm rot="5400000">
            <a:off x="5598918" y="3437208"/>
            <a:ext cx="3607055" cy="344657"/>
          </a:xfrm>
          <a:prstGeom prst="roundRect">
            <a:avLst>
              <a:gd name="adj" fmla="val 18645"/>
            </a:avLst>
          </a:prstGeom>
          <a:solidFill>
            <a:srgbClr val="007D8A"/>
          </a:solidFill>
          <a:ln>
            <a:solidFill>
              <a:srgbClr val="007D8A"/>
            </a:solid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algn="r" defTabSz="121917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NW.com</a:t>
            </a:r>
          </a:p>
        </p:txBody>
      </p:sp>
      <p:sp>
        <p:nvSpPr>
          <p:cNvPr id="166" name="Rectangle 165">
            <a:extLst>
              <a:ext uri="{FF2B5EF4-FFF2-40B4-BE49-F238E27FC236}">
                <a16:creationId xmlns:a16="http://schemas.microsoft.com/office/drawing/2014/main" id="{EB93DF2E-4C83-478C-9A9B-764A3E176867}"/>
              </a:ext>
            </a:extLst>
          </p:cNvPr>
          <p:cNvSpPr/>
          <p:nvPr/>
        </p:nvSpPr>
        <p:spPr>
          <a:xfrm>
            <a:off x="251246" y="1080821"/>
            <a:ext cx="3503841" cy="555271"/>
          </a:xfrm>
          <a:prstGeom prst="rect">
            <a:avLst/>
          </a:prstGeom>
          <a:solidFill>
            <a:srgbClr val="1C57A5"/>
          </a:solidFill>
          <a:ln>
            <a:solidFill>
              <a:srgbClr val="1C57A5"/>
            </a:solid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Customer Experiences</a:t>
            </a:r>
          </a:p>
        </p:txBody>
      </p:sp>
      <p:sp>
        <p:nvSpPr>
          <p:cNvPr id="167" name="Rectangle 166">
            <a:extLst>
              <a:ext uri="{FF2B5EF4-FFF2-40B4-BE49-F238E27FC236}">
                <a16:creationId xmlns:a16="http://schemas.microsoft.com/office/drawing/2014/main" id="{9E1112E7-6881-4556-8D9D-84C5827CEF38}"/>
              </a:ext>
            </a:extLst>
          </p:cNvPr>
          <p:cNvSpPr/>
          <p:nvPr/>
        </p:nvSpPr>
        <p:spPr>
          <a:xfrm>
            <a:off x="3944647" y="1077288"/>
            <a:ext cx="2641155" cy="555271"/>
          </a:xfrm>
          <a:prstGeom prst="rect">
            <a:avLst/>
          </a:prstGeom>
          <a:solidFill>
            <a:srgbClr val="326295"/>
          </a:solidFill>
          <a:ln>
            <a:solidFill>
              <a:srgbClr val="326295"/>
            </a:solid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algn="r" defTabSz="121917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Business Products</a:t>
            </a:r>
          </a:p>
        </p:txBody>
      </p:sp>
      <p:sp>
        <p:nvSpPr>
          <p:cNvPr id="168" name="Rectangle 167">
            <a:extLst>
              <a:ext uri="{FF2B5EF4-FFF2-40B4-BE49-F238E27FC236}">
                <a16:creationId xmlns:a16="http://schemas.microsoft.com/office/drawing/2014/main" id="{EC4B5328-E073-4C8C-9737-A91C96659405}"/>
              </a:ext>
            </a:extLst>
          </p:cNvPr>
          <p:cNvSpPr/>
          <p:nvPr/>
        </p:nvSpPr>
        <p:spPr>
          <a:xfrm>
            <a:off x="6775360" y="1077288"/>
            <a:ext cx="2372895" cy="555272"/>
          </a:xfrm>
          <a:prstGeom prst="rect">
            <a:avLst/>
          </a:prstGeom>
          <a:solidFill>
            <a:srgbClr val="007D8A"/>
          </a:solidFill>
          <a:ln>
            <a:solidFill>
              <a:srgbClr val="007D8A"/>
            </a:solid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algn="r" defTabSz="121917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Software Products</a:t>
            </a:r>
          </a:p>
        </p:txBody>
      </p:sp>
      <p:grpSp>
        <p:nvGrpSpPr>
          <p:cNvPr id="169" name="Group 168">
            <a:extLst>
              <a:ext uri="{FF2B5EF4-FFF2-40B4-BE49-F238E27FC236}">
                <a16:creationId xmlns:a16="http://schemas.microsoft.com/office/drawing/2014/main" id="{24FDEFBD-90DE-4963-B2D3-82E5EE2E56A2}"/>
              </a:ext>
            </a:extLst>
          </p:cNvPr>
          <p:cNvGrpSpPr/>
          <p:nvPr/>
        </p:nvGrpSpPr>
        <p:grpSpPr>
          <a:xfrm>
            <a:off x="296463" y="1846028"/>
            <a:ext cx="661985" cy="661985"/>
            <a:chOff x="3307598" y="1401911"/>
            <a:chExt cx="661985" cy="661985"/>
          </a:xfrm>
        </p:grpSpPr>
        <p:sp>
          <p:nvSpPr>
            <p:cNvPr id="170" name="Oval 169">
              <a:extLst>
                <a:ext uri="{FF2B5EF4-FFF2-40B4-BE49-F238E27FC236}">
                  <a16:creationId xmlns:a16="http://schemas.microsoft.com/office/drawing/2014/main" id="{ED8935E3-7BF2-4F60-9574-236484EA4AFF}"/>
                </a:ext>
              </a:extLst>
            </p:cNvPr>
            <p:cNvSpPr/>
            <p:nvPr/>
          </p:nvSpPr>
          <p:spPr>
            <a:xfrm>
              <a:off x="3307598" y="1401911"/>
              <a:ext cx="661985" cy="661985"/>
            </a:xfrm>
            <a:prstGeom prst="ellipse">
              <a:avLst/>
            </a:prstGeom>
            <a:solidFill>
              <a:srgbClr val="1C57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pic>
          <p:nvPicPr>
            <p:cNvPr id="171" name="Picture 170">
              <a:extLst>
                <a:ext uri="{FF2B5EF4-FFF2-40B4-BE49-F238E27FC236}">
                  <a16:creationId xmlns:a16="http://schemas.microsoft.com/office/drawing/2014/main" id="{F209EEEE-5467-444D-832F-2E1A3FACF430}"/>
                </a:ext>
              </a:extLst>
            </p:cNvPr>
            <p:cNvPicPr>
              <a:picLocks noChangeAspect="1"/>
            </p:cNvPicPr>
            <p:nvPr/>
          </p:nvPicPr>
          <p:blipFill>
            <a:blip r:embed="rId3"/>
            <a:stretch>
              <a:fillRect/>
            </a:stretch>
          </p:blipFill>
          <p:spPr>
            <a:xfrm>
              <a:off x="3407517" y="1496416"/>
              <a:ext cx="490153" cy="497547"/>
            </a:xfrm>
            <a:prstGeom prst="rect">
              <a:avLst/>
            </a:prstGeom>
          </p:spPr>
        </p:pic>
      </p:grpSp>
      <p:grpSp>
        <p:nvGrpSpPr>
          <p:cNvPr id="172" name="Group 171">
            <a:extLst>
              <a:ext uri="{FF2B5EF4-FFF2-40B4-BE49-F238E27FC236}">
                <a16:creationId xmlns:a16="http://schemas.microsoft.com/office/drawing/2014/main" id="{ECACA533-694C-4850-9C59-DCFC5C155BFC}"/>
              </a:ext>
            </a:extLst>
          </p:cNvPr>
          <p:cNvGrpSpPr/>
          <p:nvPr/>
        </p:nvGrpSpPr>
        <p:grpSpPr>
          <a:xfrm>
            <a:off x="756907" y="2399951"/>
            <a:ext cx="661985" cy="661985"/>
            <a:chOff x="5765008" y="1401911"/>
            <a:chExt cx="661985" cy="661985"/>
          </a:xfrm>
        </p:grpSpPr>
        <p:sp>
          <p:nvSpPr>
            <p:cNvPr id="173" name="Oval 172">
              <a:extLst>
                <a:ext uri="{FF2B5EF4-FFF2-40B4-BE49-F238E27FC236}">
                  <a16:creationId xmlns:a16="http://schemas.microsoft.com/office/drawing/2014/main" id="{E46B4C0A-1F2E-40AB-B677-6C3FA5E43F82}"/>
                </a:ext>
              </a:extLst>
            </p:cNvPr>
            <p:cNvSpPr/>
            <p:nvPr/>
          </p:nvSpPr>
          <p:spPr>
            <a:xfrm>
              <a:off x="5765008" y="1401911"/>
              <a:ext cx="661985" cy="661985"/>
            </a:xfrm>
            <a:prstGeom prst="ellipse">
              <a:avLst/>
            </a:prstGeom>
            <a:solidFill>
              <a:srgbClr val="1C57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nvGrpSpPr>
            <p:cNvPr id="174" name="Group 173">
              <a:extLst>
                <a:ext uri="{FF2B5EF4-FFF2-40B4-BE49-F238E27FC236}">
                  <a16:creationId xmlns:a16="http://schemas.microsoft.com/office/drawing/2014/main" id="{9DAFBBBF-7D5B-4114-B424-350C9B3BEA77}"/>
                </a:ext>
              </a:extLst>
            </p:cNvPr>
            <p:cNvGrpSpPr/>
            <p:nvPr/>
          </p:nvGrpSpPr>
          <p:grpSpPr>
            <a:xfrm>
              <a:off x="5833598" y="1439236"/>
              <a:ext cx="524801" cy="554367"/>
              <a:chOff x="8274075" y="239061"/>
              <a:chExt cx="524801" cy="554367"/>
            </a:xfrm>
          </p:grpSpPr>
          <p:sp>
            <p:nvSpPr>
              <p:cNvPr id="175" name="Oval 174">
                <a:extLst>
                  <a:ext uri="{FF2B5EF4-FFF2-40B4-BE49-F238E27FC236}">
                    <a16:creationId xmlns:a16="http://schemas.microsoft.com/office/drawing/2014/main" id="{CF97C589-ADBE-4647-BB7B-EF432C803782}"/>
                  </a:ext>
                </a:extLst>
              </p:cNvPr>
              <p:cNvSpPr/>
              <p:nvPr/>
            </p:nvSpPr>
            <p:spPr>
              <a:xfrm>
                <a:off x="8274075" y="268627"/>
                <a:ext cx="524801" cy="524801"/>
              </a:xfrm>
              <a:prstGeom prst="ellipse">
                <a:avLst/>
              </a:prstGeom>
              <a:solidFill>
                <a:srgbClr val="1C57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nvGrpSpPr>
              <p:cNvPr id="176" name="Group 175">
                <a:extLst>
                  <a:ext uri="{FF2B5EF4-FFF2-40B4-BE49-F238E27FC236}">
                    <a16:creationId xmlns:a16="http://schemas.microsoft.com/office/drawing/2014/main" id="{19858DBE-C181-4103-8A59-F68AD83F8EF8}"/>
                  </a:ext>
                </a:extLst>
              </p:cNvPr>
              <p:cNvGrpSpPr/>
              <p:nvPr/>
            </p:nvGrpSpPr>
            <p:grpSpPr>
              <a:xfrm>
                <a:off x="8545801" y="408030"/>
                <a:ext cx="231455" cy="206118"/>
                <a:chOff x="9148800" y="-115139"/>
                <a:chExt cx="1331248" cy="1185516"/>
              </a:xfrm>
            </p:grpSpPr>
            <p:pic>
              <p:nvPicPr>
                <p:cNvPr id="178" name="Graphic 177" descr="Single gear">
                  <a:extLst>
                    <a:ext uri="{FF2B5EF4-FFF2-40B4-BE49-F238E27FC236}">
                      <a16:creationId xmlns:a16="http://schemas.microsoft.com/office/drawing/2014/main" id="{69F66E87-17E1-49D5-B524-F666F1ABCCA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48800" y="-115139"/>
                  <a:ext cx="914400" cy="914400"/>
                </a:xfrm>
                <a:prstGeom prst="rect">
                  <a:avLst/>
                </a:prstGeom>
              </p:spPr>
            </p:pic>
            <p:pic>
              <p:nvPicPr>
                <p:cNvPr id="179" name="Graphic 178" descr="Gears">
                  <a:extLst>
                    <a:ext uri="{FF2B5EF4-FFF2-40B4-BE49-F238E27FC236}">
                      <a16:creationId xmlns:a16="http://schemas.microsoft.com/office/drawing/2014/main" id="{4777DE2E-C3CA-419A-A4FE-5CC95A97976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65648" y="155977"/>
                  <a:ext cx="914400" cy="914400"/>
                </a:xfrm>
                <a:prstGeom prst="rect">
                  <a:avLst/>
                </a:prstGeom>
              </p:spPr>
            </p:pic>
          </p:grpSp>
          <p:sp>
            <p:nvSpPr>
              <p:cNvPr id="177" name="TextBox 176">
                <a:extLst>
                  <a:ext uri="{FF2B5EF4-FFF2-40B4-BE49-F238E27FC236}">
                    <a16:creationId xmlns:a16="http://schemas.microsoft.com/office/drawing/2014/main" id="{4CB75CDF-25D7-4B49-B4FE-7F14953052FD}"/>
                  </a:ext>
                </a:extLst>
              </p:cNvPr>
              <p:cNvSpPr txBox="1"/>
              <p:nvPr/>
            </p:nvSpPr>
            <p:spPr>
              <a:xfrm>
                <a:off x="8274075" y="239061"/>
                <a:ext cx="336952" cy="523220"/>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Gotham-Bold" panose="02000804030000020004" pitchFamily="2" charset="0"/>
                    <a:ea typeface="+mn-ea"/>
                    <a:cs typeface="+mn-cs"/>
                  </a:rPr>
                  <a:t>1</a:t>
                </a:r>
              </a:p>
            </p:txBody>
          </p:sp>
        </p:grpSp>
      </p:grpSp>
      <p:grpSp>
        <p:nvGrpSpPr>
          <p:cNvPr id="180" name="Group 179">
            <a:extLst>
              <a:ext uri="{FF2B5EF4-FFF2-40B4-BE49-F238E27FC236}">
                <a16:creationId xmlns:a16="http://schemas.microsoft.com/office/drawing/2014/main" id="{A782500B-89C4-462D-B498-16250125F79E}"/>
              </a:ext>
            </a:extLst>
          </p:cNvPr>
          <p:cNvGrpSpPr/>
          <p:nvPr/>
        </p:nvGrpSpPr>
        <p:grpSpPr>
          <a:xfrm>
            <a:off x="1273601" y="2960496"/>
            <a:ext cx="661985" cy="661985"/>
            <a:chOff x="8208413" y="1406835"/>
            <a:chExt cx="661985" cy="661985"/>
          </a:xfrm>
        </p:grpSpPr>
        <p:sp>
          <p:nvSpPr>
            <p:cNvPr id="181" name="Oval 180">
              <a:extLst>
                <a:ext uri="{FF2B5EF4-FFF2-40B4-BE49-F238E27FC236}">
                  <a16:creationId xmlns:a16="http://schemas.microsoft.com/office/drawing/2014/main" id="{A9F57C3A-A6A7-4546-92FC-8E1782449FD7}"/>
                </a:ext>
              </a:extLst>
            </p:cNvPr>
            <p:cNvSpPr/>
            <p:nvPr/>
          </p:nvSpPr>
          <p:spPr>
            <a:xfrm>
              <a:off x="8208413" y="1406835"/>
              <a:ext cx="661985" cy="661985"/>
            </a:xfrm>
            <a:prstGeom prst="ellipse">
              <a:avLst/>
            </a:prstGeom>
            <a:solidFill>
              <a:srgbClr val="1C57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nvGrpSpPr>
            <p:cNvPr id="182" name="Group 181">
              <a:extLst>
                <a:ext uri="{FF2B5EF4-FFF2-40B4-BE49-F238E27FC236}">
                  <a16:creationId xmlns:a16="http://schemas.microsoft.com/office/drawing/2014/main" id="{D2F4206C-F775-43B6-B050-94C5C129DF51}"/>
                </a:ext>
              </a:extLst>
            </p:cNvPr>
            <p:cNvGrpSpPr/>
            <p:nvPr/>
          </p:nvGrpSpPr>
          <p:grpSpPr>
            <a:xfrm>
              <a:off x="8255514" y="1448729"/>
              <a:ext cx="546433" cy="554367"/>
              <a:chOff x="8252443" y="239061"/>
              <a:chExt cx="546433" cy="554367"/>
            </a:xfrm>
          </p:grpSpPr>
          <p:sp>
            <p:nvSpPr>
              <p:cNvPr id="183" name="Oval 182">
                <a:extLst>
                  <a:ext uri="{FF2B5EF4-FFF2-40B4-BE49-F238E27FC236}">
                    <a16:creationId xmlns:a16="http://schemas.microsoft.com/office/drawing/2014/main" id="{DF730B57-694A-496D-9B81-5CAE36CA0EA9}"/>
                  </a:ext>
                </a:extLst>
              </p:cNvPr>
              <p:cNvSpPr/>
              <p:nvPr/>
            </p:nvSpPr>
            <p:spPr>
              <a:xfrm>
                <a:off x="8274075" y="268627"/>
                <a:ext cx="524801" cy="524801"/>
              </a:xfrm>
              <a:prstGeom prst="ellipse">
                <a:avLst/>
              </a:prstGeom>
              <a:solidFill>
                <a:srgbClr val="1C57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grpSp>
            <p:nvGrpSpPr>
              <p:cNvPr id="273" name="Group 272">
                <a:extLst>
                  <a:ext uri="{FF2B5EF4-FFF2-40B4-BE49-F238E27FC236}">
                    <a16:creationId xmlns:a16="http://schemas.microsoft.com/office/drawing/2014/main" id="{744C6E08-F3AB-4949-9FFE-D73C9277D85B}"/>
                  </a:ext>
                </a:extLst>
              </p:cNvPr>
              <p:cNvGrpSpPr/>
              <p:nvPr/>
            </p:nvGrpSpPr>
            <p:grpSpPr>
              <a:xfrm>
                <a:off x="8545801" y="408030"/>
                <a:ext cx="231455" cy="206118"/>
                <a:chOff x="9148800" y="-115139"/>
                <a:chExt cx="1331248" cy="1185516"/>
              </a:xfrm>
            </p:grpSpPr>
            <p:pic>
              <p:nvPicPr>
                <p:cNvPr id="275" name="Graphic 274" descr="Single gear">
                  <a:extLst>
                    <a:ext uri="{FF2B5EF4-FFF2-40B4-BE49-F238E27FC236}">
                      <a16:creationId xmlns:a16="http://schemas.microsoft.com/office/drawing/2014/main" id="{E9B77D27-36B5-440B-A47A-AD8B7BDD8BE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48800" y="-115139"/>
                  <a:ext cx="914400" cy="914400"/>
                </a:xfrm>
                <a:prstGeom prst="rect">
                  <a:avLst/>
                </a:prstGeom>
              </p:spPr>
            </p:pic>
            <p:pic>
              <p:nvPicPr>
                <p:cNvPr id="276" name="Graphic 275" descr="Gears">
                  <a:extLst>
                    <a:ext uri="{FF2B5EF4-FFF2-40B4-BE49-F238E27FC236}">
                      <a16:creationId xmlns:a16="http://schemas.microsoft.com/office/drawing/2014/main" id="{4AB61CC3-741D-49BE-BF6C-3CBB9B3EC27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65648" y="155977"/>
                  <a:ext cx="914400" cy="914400"/>
                </a:xfrm>
                <a:prstGeom prst="rect">
                  <a:avLst/>
                </a:prstGeom>
              </p:spPr>
            </p:pic>
          </p:grpSp>
          <p:sp>
            <p:nvSpPr>
              <p:cNvPr id="274" name="TextBox 273">
                <a:extLst>
                  <a:ext uri="{FF2B5EF4-FFF2-40B4-BE49-F238E27FC236}">
                    <a16:creationId xmlns:a16="http://schemas.microsoft.com/office/drawing/2014/main" id="{AC9BD01D-0EB4-45FF-BE47-0ECD98D803A6}"/>
                  </a:ext>
                </a:extLst>
              </p:cNvPr>
              <p:cNvSpPr txBox="1"/>
              <p:nvPr/>
            </p:nvSpPr>
            <p:spPr>
              <a:xfrm>
                <a:off x="8252443" y="239061"/>
                <a:ext cx="409086" cy="523220"/>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Gotham-Bold" panose="02000804030000020004" pitchFamily="2" charset="0"/>
                    <a:ea typeface="+mn-ea"/>
                    <a:cs typeface="+mn-cs"/>
                  </a:rPr>
                  <a:t>2</a:t>
                </a:r>
              </a:p>
            </p:txBody>
          </p:sp>
        </p:grpSp>
      </p:grpSp>
      <p:sp>
        <p:nvSpPr>
          <p:cNvPr id="277" name="Parallelogram 276">
            <a:extLst>
              <a:ext uri="{FF2B5EF4-FFF2-40B4-BE49-F238E27FC236}">
                <a16:creationId xmlns:a16="http://schemas.microsoft.com/office/drawing/2014/main" id="{0C3C5759-6B04-4FA5-8E47-BE831B602771}"/>
              </a:ext>
            </a:extLst>
          </p:cNvPr>
          <p:cNvSpPr/>
          <p:nvPr/>
        </p:nvSpPr>
        <p:spPr>
          <a:xfrm>
            <a:off x="6711854" y="5610637"/>
            <a:ext cx="5171563" cy="435593"/>
          </a:xfrm>
          <a:prstGeom prst="parallelogram">
            <a:avLst>
              <a:gd name="adj" fmla="val 99673"/>
            </a:avLst>
          </a:prstGeom>
          <a:gradFill flip="none" rotWithShape="1">
            <a:gsLst>
              <a:gs pos="0">
                <a:srgbClr val="007D8A"/>
              </a:gs>
              <a:gs pos="100000">
                <a:srgbClr val="27992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TECHNOLOGY</a:t>
            </a:r>
            <a:r>
              <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VALUE STREAMS</a:t>
            </a:r>
          </a:p>
        </p:txBody>
      </p:sp>
      <p:sp>
        <p:nvSpPr>
          <p:cNvPr id="278" name="Parallelogram 277">
            <a:extLst>
              <a:ext uri="{FF2B5EF4-FFF2-40B4-BE49-F238E27FC236}">
                <a16:creationId xmlns:a16="http://schemas.microsoft.com/office/drawing/2014/main" id="{1D3A8CA2-29FF-4449-8864-24CC42502750}"/>
              </a:ext>
            </a:extLst>
          </p:cNvPr>
          <p:cNvSpPr/>
          <p:nvPr/>
        </p:nvSpPr>
        <p:spPr>
          <a:xfrm>
            <a:off x="3796749" y="5607141"/>
            <a:ext cx="2789054" cy="440139"/>
          </a:xfrm>
          <a:prstGeom prst="parallelogram">
            <a:avLst>
              <a:gd name="adj" fmla="val 100750"/>
            </a:avLst>
          </a:prstGeom>
          <a:solidFill>
            <a:srgbClr val="326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BUSINESS</a:t>
            </a:r>
            <a:r>
              <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VALUE STREAMS</a:t>
            </a:r>
          </a:p>
        </p:txBody>
      </p:sp>
      <p:sp>
        <p:nvSpPr>
          <p:cNvPr id="279" name="Arrow: Pentagon 278">
            <a:extLst>
              <a:ext uri="{FF2B5EF4-FFF2-40B4-BE49-F238E27FC236}">
                <a16:creationId xmlns:a16="http://schemas.microsoft.com/office/drawing/2014/main" id="{559010FF-5A50-4EDC-AC88-4EDB8F393001}"/>
              </a:ext>
            </a:extLst>
          </p:cNvPr>
          <p:cNvSpPr/>
          <p:nvPr/>
        </p:nvSpPr>
        <p:spPr>
          <a:xfrm>
            <a:off x="-1" y="4058408"/>
            <a:ext cx="4058323" cy="1987822"/>
          </a:xfrm>
          <a:prstGeom prst="homePlate">
            <a:avLst/>
          </a:prstGeom>
          <a:solidFill>
            <a:srgbClr val="3A913F"/>
          </a:solidFill>
          <a:ln>
            <a:solidFill>
              <a:srgbClr val="3A91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I&amp;O Implemented</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Technical Product</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Orientation</a:t>
            </a:r>
          </a:p>
        </p:txBody>
      </p:sp>
      <p:pic>
        <p:nvPicPr>
          <p:cNvPr id="280" name="Picture 279">
            <a:extLst>
              <a:ext uri="{FF2B5EF4-FFF2-40B4-BE49-F238E27FC236}">
                <a16:creationId xmlns:a16="http://schemas.microsoft.com/office/drawing/2014/main" id="{FEAFBBFA-FE9A-4CF7-A718-B896F7FAA38E}"/>
              </a:ext>
            </a:extLst>
          </p:cNvPr>
          <p:cNvPicPr>
            <a:picLocks noChangeAspect="1"/>
          </p:cNvPicPr>
          <p:nvPr/>
        </p:nvPicPr>
        <p:blipFill>
          <a:blip r:embed="rId8"/>
          <a:stretch>
            <a:fillRect/>
          </a:stretch>
        </p:blipFill>
        <p:spPr>
          <a:xfrm>
            <a:off x="461982" y="1256765"/>
            <a:ext cx="330945" cy="241414"/>
          </a:xfrm>
          <a:prstGeom prst="rect">
            <a:avLst/>
          </a:prstGeom>
        </p:spPr>
      </p:pic>
      <p:pic>
        <p:nvPicPr>
          <p:cNvPr id="283" name="Picture 282">
            <a:extLst>
              <a:ext uri="{FF2B5EF4-FFF2-40B4-BE49-F238E27FC236}">
                <a16:creationId xmlns:a16="http://schemas.microsoft.com/office/drawing/2014/main" id="{95EB3BF5-406B-4A1C-A07E-C828FC214C51}"/>
              </a:ext>
            </a:extLst>
          </p:cNvPr>
          <p:cNvPicPr>
            <a:picLocks noChangeAspect="1"/>
          </p:cNvPicPr>
          <p:nvPr/>
        </p:nvPicPr>
        <p:blipFill>
          <a:blip r:embed="rId9"/>
          <a:stretch>
            <a:fillRect/>
          </a:stretch>
        </p:blipFill>
        <p:spPr>
          <a:xfrm>
            <a:off x="7880685" y="2011541"/>
            <a:ext cx="309653" cy="263827"/>
          </a:xfrm>
          <a:prstGeom prst="rect">
            <a:avLst/>
          </a:prstGeom>
        </p:spPr>
      </p:pic>
      <p:pic>
        <p:nvPicPr>
          <p:cNvPr id="284" name="Picture 283">
            <a:extLst>
              <a:ext uri="{FF2B5EF4-FFF2-40B4-BE49-F238E27FC236}">
                <a16:creationId xmlns:a16="http://schemas.microsoft.com/office/drawing/2014/main" id="{495BFD26-AAFF-42A1-B137-907B3957EDF2}"/>
              </a:ext>
            </a:extLst>
          </p:cNvPr>
          <p:cNvPicPr>
            <a:picLocks noChangeAspect="1"/>
          </p:cNvPicPr>
          <p:nvPr/>
        </p:nvPicPr>
        <p:blipFill>
          <a:blip r:embed="rId9"/>
          <a:stretch>
            <a:fillRect/>
          </a:stretch>
        </p:blipFill>
        <p:spPr>
          <a:xfrm>
            <a:off x="8494756" y="2011541"/>
            <a:ext cx="309653" cy="263827"/>
          </a:xfrm>
          <a:prstGeom prst="rect">
            <a:avLst/>
          </a:prstGeom>
        </p:spPr>
      </p:pic>
      <p:pic>
        <p:nvPicPr>
          <p:cNvPr id="285" name="Picture 284">
            <a:extLst>
              <a:ext uri="{FF2B5EF4-FFF2-40B4-BE49-F238E27FC236}">
                <a16:creationId xmlns:a16="http://schemas.microsoft.com/office/drawing/2014/main" id="{79A305A8-E933-4381-969D-63914C4EF7DD}"/>
              </a:ext>
            </a:extLst>
          </p:cNvPr>
          <p:cNvPicPr>
            <a:picLocks noChangeAspect="1"/>
          </p:cNvPicPr>
          <p:nvPr/>
        </p:nvPicPr>
        <p:blipFill>
          <a:blip r:embed="rId9"/>
          <a:stretch>
            <a:fillRect/>
          </a:stretch>
        </p:blipFill>
        <p:spPr>
          <a:xfrm>
            <a:off x="7267574" y="2011541"/>
            <a:ext cx="309653" cy="263827"/>
          </a:xfrm>
          <a:prstGeom prst="rect">
            <a:avLst/>
          </a:prstGeom>
        </p:spPr>
      </p:pic>
      <p:pic>
        <p:nvPicPr>
          <p:cNvPr id="286" name="Picture 285">
            <a:extLst>
              <a:ext uri="{FF2B5EF4-FFF2-40B4-BE49-F238E27FC236}">
                <a16:creationId xmlns:a16="http://schemas.microsoft.com/office/drawing/2014/main" id="{1A1E9024-9D1C-47A7-8905-47C347F129F9}"/>
              </a:ext>
            </a:extLst>
          </p:cNvPr>
          <p:cNvPicPr>
            <a:picLocks noChangeAspect="1"/>
          </p:cNvPicPr>
          <p:nvPr/>
        </p:nvPicPr>
        <p:blipFill>
          <a:blip r:embed="rId9"/>
          <a:stretch>
            <a:fillRect/>
          </a:stretch>
        </p:blipFill>
        <p:spPr>
          <a:xfrm>
            <a:off x="7267573" y="2582852"/>
            <a:ext cx="309653" cy="263827"/>
          </a:xfrm>
          <a:prstGeom prst="rect">
            <a:avLst/>
          </a:prstGeom>
        </p:spPr>
      </p:pic>
      <p:pic>
        <p:nvPicPr>
          <p:cNvPr id="287" name="Picture 286">
            <a:extLst>
              <a:ext uri="{FF2B5EF4-FFF2-40B4-BE49-F238E27FC236}">
                <a16:creationId xmlns:a16="http://schemas.microsoft.com/office/drawing/2014/main" id="{5FC255BE-5858-41E1-AAF8-197AF1F4B660}"/>
              </a:ext>
            </a:extLst>
          </p:cNvPr>
          <p:cNvPicPr>
            <a:picLocks noChangeAspect="1"/>
          </p:cNvPicPr>
          <p:nvPr/>
        </p:nvPicPr>
        <p:blipFill>
          <a:blip r:embed="rId9"/>
          <a:stretch>
            <a:fillRect/>
          </a:stretch>
        </p:blipFill>
        <p:spPr>
          <a:xfrm>
            <a:off x="7267573" y="3155030"/>
            <a:ext cx="309653" cy="263827"/>
          </a:xfrm>
          <a:prstGeom prst="rect">
            <a:avLst/>
          </a:prstGeom>
        </p:spPr>
      </p:pic>
      <p:pic>
        <p:nvPicPr>
          <p:cNvPr id="288" name="Picture 287">
            <a:extLst>
              <a:ext uri="{FF2B5EF4-FFF2-40B4-BE49-F238E27FC236}">
                <a16:creationId xmlns:a16="http://schemas.microsoft.com/office/drawing/2014/main" id="{7112B21F-4F79-4ABD-9823-1F4F0CF6270C}"/>
              </a:ext>
            </a:extLst>
          </p:cNvPr>
          <p:cNvPicPr>
            <a:picLocks noChangeAspect="1"/>
          </p:cNvPicPr>
          <p:nvPr/>
        </p:nvPicPr>
        <p:blipFill>
          <a:blip r:embed="rId9"/>
          <a:stretch>
            <a:fillRect/>
          </a:stretch>
        </p:blipFill>
        <p:spPr>
          <a:xfrm>
            <a:off x="6048315" y="2011538"/>
            <a:ext cx="309653" cy="263827"/>
          </a:xfrm>
          <a:prstGeom prst="rect">
            <a:avLst/>
          </a:prstGeom>
        </p:spPr>
      </p:pic>
      <p:pic>
        <p:nvPicPr>
          <p:cNvPr id="289" name="Picture 288">
            <a:extLst>
              <a:ext uri="{FF2B5EF4-FFF2-40B4-BE49-F238E27FC236}">
                <a16:creationId xmlns:a16="http://schemas.microsoft.com/office/drawing/2014/main" id="{2F45F951-F201-42EA-82D3-D00311FAD4C2}"/>
              </a:ext>
            </a:extLst>
          </p:cNvPr>
          <p:cNvPicPr>
            <a:picLocks noChangeAspect="1"/>
          </p:cNvPicPr>
          <p:nvPr/>
        </p:nvPicPr>
        <p:blipFill>
          <a:blip r:embed="rId9"/>
          <a:stretch>
            <a:fillRect/>
          </a:stretch>
        </p:blipFill>
        <p:spPr>
          <a:xfrm>
            <a:off x="6048314" y="2582849"/>
            <a:ext cx="309653" cy="263827"/>
          </a:xfrm>
          <a:prstGeom prst="rect">
            <a:avLst/>
          </a:prstGeom>
        </p:spPr>
      </p:pic>
      <p:pic>
        <p:nvPicPr>
          <p:cNvPr id="290" name="Picture 289">
            <a:extLst>
              <a:ext uri="{FF2B5EF4-FFF2-40B4-BE49-F238E27FC236}">
                <a16:creationId xmlns:a16="http://schemas.microsoft.com/office/drawing/2014/main" id="{B8EC5DED-7FD0-42C5-BA69-CAC31FA013E5}"/>
              </a:ext>
            </a:extLst>
          </p:cNvPr>
          <p:cNvPicPr>
            <a:picLocks noChangeAspect="1"/>
          </p:cNvPicPr>
          <p:nvPr/>
        </p:nvPicPr>
        <p:blipFill>
          <a:blip r:embed="rId9"/>
          <a:stretch>
            <a:fillRect/>
          </a:stretch>
        </p:blipFill>
        <p:spPr>
          <a:xfrm>
            <a:off x="6048314" y="3155027"/>
            <a:ext cx="309653" cy="263827"/>
          </a:xfrm>
          <a:prstGeom prst="rect">
            <a:avLst/>
          </a:prstGeom>
        </p:spPr>
      </p:pic>
      <p:pic>
        <p:nvPicPr>
          <p:cNvPr id="291" name="Picture 290">
            <a:extLst>
              <a:ext uri="{FF2B5EF4-FFF2-40B4-BE49-F238E27FC236}">
                <a16:creationId xmlns:a16="http://schemas.microsoft.com/office/drawing/2014/main" id="{078A85F5-FD97-4C6B-8D06-2B6545AFCC8D}"/>
              </a:ext>
            </a:extLst>
          </p:cNvPr>
          <p:cNvPicPr>
            <a:picLocks noChangeAspect="1"/>
          </p:cNvPicPr>
          <p:nvPr/>
        </p:nvPicPr>
        <p:blipFill>
          <a:blip r:embed="rId9"/>
          <a:stretch>
            <a:fillRect/>
          </a:stretch>
        </p:blipFill>
        <p:spPr>
          <a:xfrm>
            <a:off x="4906708" y="2011104"/>
            <a:ext cx="309653" cy="263827"/>
          </a:xfrm>
          <a:prstGeom prst="rect">
            <a:avLst/>
          </a:prstGeom>
        </p:spPr>
      </p:pic>
      <p:pic>
        <p:nvPicPr>
          <p:cNvPr id="292" name="Picture 291">
            <a:extLst>
              <a:ext uri="{FF2B5EF4-FFF2-40B4-BE49-F238E27FC236}">
                <a16:creationId xmlns:a16="http://schemas.microsoft.com/office/drawing/2014/main" id="{CF4392AE-1B35-46B0-A3E9-B6C7F2A4442A}"/>
              </a:ext>
            </a:extLst>
          </p:cNvPr>
          <p:cNvPicPr>
            <a:picLocks noChangeAspect="1"/>
          </p:cNvPicPr>
          <p:nvPr/>
        </p:nvPicPr>
        <p:blipFill>
          <a:blip r:embed="rId9"/>
          <a:stretch>
            <a:fillRect/>
          </a:stretch>
        </p:blipFill>
        <p:spPr>
          <a:xfrm>
            <a:off x="4906707" y="2582415"/>
            <a:ext cx="309653" cy="263827"/>
          </a:xfrm>
          <a:prstGeom prst="rect">
            <a:avLst/>
          </a:prstGeom>
        </p:spPr>
      </p:pic>
      <p:pic>
        <p:nvPicPr>
          <p:cNvPr id="293" name="Picture 292">
            <a:extLst>
              <a:ext uri="{FF2B5EF4-FFF2-40B4-BE49-F238E27FC236}">
                <a16:creationId xmlns:a16="http://schemas.microsoft.com/office/drawing/2014/main" id="{6D4F0868-5CAB-4F12-9A97-CB0A81937ED7}"/>
              </a:ext>
            </a:extLst>
          </p:cNvPr>
          <p:cNvPicPr>
            <a:picLocks noChangeAspect="1"/>
          </p:cNvPicPr>
          <p:nvPr/>
        </p:nvPicPr>
        <p:blipFill>
          <a:blip r:embed="rId9"/>
          <a:stretch>
            <a:fillRect/>
          </a:stretch>
        </p:blipFill>
        <p:spPr>
          <a:xfrm>
            <a:off x="4906707" y="3154593"/>
            <a:ext cx="309653" cy="263827"/>
          </a:xfrm>
          <a:prstGeom prst="rect">
            <a:avLst/>
          </a:prstGeom>
        </p:spPr>
      </p:pic>
      <p:pic>
        <p:nvPicPr>
          <p:cNvPr id="294" name="Picture 293">
            <a:extLst>
              <a:ext uri="{FF2B5EF4-FFF2-40B4-BE49-F238E27FC236}">
                <a16:creationId xmlns:a16="http://schemas.microsoft.com/office/drawing/2014/main" id="{78AF7199-A903-46E1-89FA-7D9E1AFFCA5B}"/>
              </a:ext>
            </a:extLst>
          </p:cNvPr>
          <p:cNvPicPr>
            <a:picLocks noChangeAspect="1"/>
          </p:cNvPicPr>
          <p:nvPr/>
        </p:nvPicPr>
        <p:blipFill>
          <a:blip r:embed="rId9"/>
          <a:stretch>
            <a:fillRect/>
          </a:stretch>
        </p:blipFill>
        <p:spPr>
          <a:xfrm>
            <a:off x="4307056" y="2011104"/>
            <a:ext cx="309653" cy="263827"/>
          </a:xfrm>
          <a:prstGeom prst="rect">
            <a:avLst/>
          </a:prstGeom>
        </p:spPr>
      </p:pic>
      <p:pic>
        <p:nvPicPr>
          <p:cNvPr id="295" name="Picture 294">
            <a:extLst>
              <a:ext uri="{FF2B5EF4-FFF2-40B4-BE49-F238E27FC236}">
                <a16:creationId xmlns:a16="http://schemas.microsoft.com/office/drawing/2014/main" id="{300B7193-F123-4601-90F8-9C0B22A7AB7C}"/>
              </a:ext>
            </a:extLst>
          </p:cNvPr>
          <p:cNvPicPr>
            <a:picLocks noChangeAspect="1"/>
          </p:cNvPicPr>
          <p:nvPr/>
        </p:nvPicPr>
        <p:blipFill>
          <a:blip r:embed="rId9"/>
          <a:stretch>
            <a:fillRect/>
          </a:stretch>
        </p:blipFill>
        <p:spPr>
          <a:xfrm>
            <a:off x="4307055" y="3154593"/>
            <a:ext cx="309653" cy="263827"/>
          </a:xfrm>
          <a:prstGeom prst="rect">
            <a:avLst/>
          </a:prstGeom>
        </p:spPr>
      </p:pic>
      <p:pic>
        <p:nvPicPr>
          <p:cNvPr id="296" name="Picture 295">
            <a:extLst>
              <a:ext uri="{FF2B5EF4-FFF2-40B4-BE49-F238E27FC236}">
                <a16:creationId xmlns:a16="http://schemas.microsoft.com/office/drawing/2014/main" id="{6C40E498-9EF5-4D6D-B28E-92B4392C4B4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92559" y="1279106"/>
            <a:ext cx="366506" cy="198395"/>
          </a:xfrm>
          <a:prstGeom prst="rect">
            <a:avLst/>
          </a:prstGeom>
        </p:spPr>
      </p:pic>
      <p:pic>
        <p:nvPicPr>
          <p:cNvPr id="297" name="Picture 296">
            <a:extLst>
              <a:ext uri="{FF2B5EF4-FFF2-40B4-BE49-F238E27FC236}">
                <a16:creationId xmlns:a16="http://schemas.microsoft.com/office/drawing/2014/main" id="{02980DAF-92BD-4471-B9F6-4B582327E9F2}"/>
              </a:ext>
            </a:extLst>
          </p:cNvPr>
          <p:cNvPicPr>
            <a:picLocks noChangeAspect="1"/>
          </p:cNvPicPr>
          <p:nvPr/>
        </p:nvPicPr>
        <p:blipFill>
          <a:blip r:embed="rId11"/>
          <a:stretch>
            <a:fillRect/>
          </a:stretch>
        </p:blipFill>
        <p:spPr>
          <a:xfrm>
            <a:off x="6878179" y="1285213"/>
            <a:ext cx="319278" cy="188426"/>
          </a:xfrm>
          <a:prstGeom prst="rect">
            <a:avLst/>
          </a:prstGeom>
        </p:spPr>
      </p:pic>
      <p:sp>
        <p:nvSpPr>
          <p:cNvPr id="299" name="Arrow: Pentagon 298">
            <a:extLst>
              <a:ext uri="{FF2B5EF4-FFF2-40B4-BE49-F238E27FC236}">
                <a16:creationId xmlns:a16="http://schemas.microsoft.com/office/drawing/2014/main" id="{3266E49D-0D84-4254-9E56-04D54A62EE55}"/>
              </a:ext>
            </a:extLst>
          </p:cNvPr>
          <p:cNvSpPr/>
          <p:nvPr/>
        </p:nvSpPr>
        <p:spPr>
          <a:xfrm>
            <a:off x="2644" y="3587466"/>
            <a:ext cx="1109044" cy="925694"/>
          </a:xfrm>
          <a:prstGeom prst="homePlate">
            <a:avLst>
              <a:gd name="adj" fmla="val 50000"/>
            </a:avLst>
          </a:prstGeom>
          <a:solidFill>
            <a:srgbClr val="58C140"/>
          </a:solidFill>
          <a:ln>
            <a:solidFill>
              <a:srgbClr val="58C1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
        <p:nvSpPr>
          <p:cNvPr id="300" name="Arrow: Chevron 299">
            <a:extLst>
              <a:ext uri="{FF2B5EF4-FFF2-40B4-BE49-F238E27FC236}">
                <a16:creationId xmlns:a16="http://schemas.microsoft.com/office/drawing/2014/main" id="{9159AFA5-DF0A-460A-B4F7-8DA470136660}"/>
              </a:ext>
            </a:extLst>
          </p:cNvPr>
          <p:cNvSpPr/>
          <p:nvPr/>
        </p:nvSpPr>
        <p:spPr>
          <a:xfrm>
            <a:off x="3026402" y="4679654"/>
            <a:ext cx="745329" cy="745329"/>
          </a:xfrm>
          <a:prstGeom prst="chevron">
            <a:avLst/>
          </a:prstGeom>
          <a:solidFill>
            <a:srgbClr val="58C1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3B5C"/>
              </a:solidFill>
              <a:effectLst/>
              <a:uLnTx/>
              <a:uFillTx/>
              <a:latin typeface="Arial"/>
              <a:ea typeface="+mn-ea"/>
              <a:cs typeface="+mn-cs"/>
            </a:endParaRPr>
          </a:p>
        </p:txBody>
      </p:sp>
      <p:pic>
        <p:nvPicPr>
          <p:cNvPr id="302" name="Picture 301">
            <a:extLst>
              <a:ext uri="{FF2B5EF4-FFF2-40B4-BE49-F238E27FC236}">
                <a16:creationId xmlns:a16="http://schemas.microsoft.com/office/drawing/2014/main" id="{E59CFB12-2AD7-4AA3-A453-40A9C73AC0B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65914" y="3788529"/>
            <a:ext cx="586264" cy="537657"/>
          </a:xfrm>
          <a:prstGeom prst="rect">
            <a:avLst/>
          </a:prstGeom>
        </p:spPr>
      </p:pic>
      <p:sp>
        <p:nvSpPr>
          <p:cNvPr id="65" name="Rectangle: Rounded Corners 64">
            <a:extLst>
              <a:ext uri="{FF2B5EF4-FFF2-40B4-BE49-F238E27FC236}">
                <a16:creationId xmlns:a16="http://schemas.microsoft.com/office/drawing/2014/main" id="{697705F2-6D5A-4774-9B8D-C9A5D202AF79}"/>
              </a:ext>
            </a:extLst>
          </p:cNvPr>
          <p:cNvSpPr/>
          <p:nvPr/>
        </p:nvSpPr>
        <p:spPr>
          <a:xfrm rot="5400000">
            <a:off x="9828152" y="3437204"/>
            <a:ext cx="3607050" cy="344657"/>
          </a:xfrm>
          <a:prstGeom prst="roundRect">
            <a:avLst>
              <a:gd name="adj" fmla="val 18645"/>
            </a:avLst>
          </a:prstGeom>
          <a:solidFill>
            <a:srgbClr val="279925"/>
          </a:solidFill>
          <a:ln>
            <a:solidFill>
              <a:srgbClr val="279925"/>
            </a:solid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algn="r" defTabSz="121917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Identity &amp; Access Platforms</a:t>
            </a:r>
          </a:p>
        </p:txBody>
      </p:sp>
      <p:sp>
        <p:nvSpPr>
          <p:cNvPr id="66" name="Rectangle: Rounded Corners 65">
            <a:extLst>
              <a:ext uri="{FF2B5EF4-FFF2-40B4-BE49-F238E27FC236}">
                <a16:creationId xmlns:a16="http://schemas.microsoft.com/office/drawing/2014/main" id="{0E754438-5997-4FCC-BD53-0B12944A1BFB}"/>
              </a:ext>
            </a:extLst>
          </p:cNvPr>
          <p:cNvSpPr/>
          <p:nvPr/>
        </p:nvSpPr>
        <p:spPr>
          <a:xfrm rot="5400000">
            <a:off x="9315494" y="3437205"/>
            <a:ext cx="3607055" cy="344657"/>
          </a:xfrm>
          <a:prstGeom prst="roundRect">
            <a:avLst>
              <a:gd name="adj" fmla="val 18645"/>
            </a:avLst>
          </a:prstGeom>
          <a:solidFill>
            <a:srgbClr val="279925"/>
          </a:solidFill>
          <a:ln>
            <a:solidFill>
              <a:srgbClr val="279925"/>
            </a:solid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algn="r" defTabSz="121917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Mainframe Platform</a:t>
            </a:r>
          </a:p>
        </p:txBody>
      </p:sp>
      <p:pic>
        <p:nvPicPr>
          <p:cNvPr id="67" name="Picture 66">
            <a:extLst>
              <a:ext uri="{FF2B5EF4-FFF2-40B4-BE49-F238E27FC236}">
                <a16:creationId xmlns:a16="http://schemas.microsoft.com/office/drawing/2014/main" id="{EDB0144D-87AC-4FA7-93F9-27AEB7D017C2}"/>
              </a:ext>
            </a:extLst>
          </p:cNvPr>
          <p:cNvPicPr>
            <a:picLocks noChangeAspect="1"/>
          </p:cNvPicPr>
          <p:nvPr/>
        </p:nvPicPr>
        <p:blipFill>
          <a:blip r:embed="rId9"/>
          <a:stretch>
            <a:fillRect/>
          </a:stretch>
        </p:blipFill>
        <p:spPr>
          <a:xfrm>
            <a:off x="11492868" y="2011539"/>
            <a:ext cx="309653" cy="263827"/>
          </a:xfrm>
          <a:prstGeom prst="rect">
            <a:avLst/>
          </a:prstGeom>
        </p:spPr>
      </p:pic>
      <p:pic>
        <p:nvPicPr>
          <p:cNvPr id="68" name="Picture 67">
            <a:extLst>
              <a:ext uri="{FF2B5EF4-FFF2-40B4-BE49-F238E27FC236}">
                <a16:creationId xmlns:a16="http://schemas.microsoft.com/office/drawing/2014/main" id="{0628E758-32FC-4B95-B9C8-7AF02FA1A398}"/>
              </a:ext>
            </a:extLst>
          </p:cNvPr>
          <p:cNvPicPr>
            <a:picLocks noChangeAspect="1"/>
          </p:cNvPicPr>
          <p:nvPr/>
        </p:nvPicPr>
        <p:blipFill>
          <a:blip r:embed="rId9"/>
          <a:stretch>
            <a:fillRect/>
          </a:stretch>
        </p:blipFill>
        <p:spPr>
          <a:xfrm>
            <a:off x="11495725" y="2585057"/>
            <a:ext cx="309653" cy="263827"/>
          </a:xfrm>
          <a:prstGeom prst="rect">
            <a:avLst/>
          </a:prstGeom>
        </p:spPr>
      </p:pic>
      <p:sp>
        <p:nvSpPr>
          <p:cNvPr id="69" name="Rectangle 68">
            <a:extLst>
              <a:ext uri="{FF2B5EF4-FFF2-40B4-BE49-F238E27FC236}">
                <a16:creationId xmlns:a16="http://schemas.microsoft.com/office/drawing/2014/main" id="{D0F78634-8493-437B-BD4E-B6C0F28A1ACF}"/>
              </a:ext>
            </a:extLst>
          </p:cNvPr>
          <p:cNvSpPr/>
          <p:nvPr/>
        </p:nvSpPr>
        <p:spPr>
          <a:xfrm>
            <a:off x="9337814" y="1077289"/>
            <a:ext cx="2545604" cy="555270"/>
          </a:xfrm>
          <a:prstGeom prst="rect">
            <a:avLst/>
          </a:prstGeom>
          <a:solidFill>
            <a:srgbClr val="279925"/>
          </a:solidFill>
          <a:ln>
            <a:solidFill>
              <a:srgbClr val="279925"/>
            </a:solid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algn="r" defTabSz="121917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Technical Products</a:t>
            </a:r>
          </a:p>
        </p:txBody>
      </p:sp>
      <p:pic>
        <p:nvPicPr>
          <p:cNvPr id="70" name="Picture 69">
            <a:extLst>
              <a:ext uri="{FF2B5EF4-FFF2-40B4-BE49-F238E27FC236}">
                <a16:creationId xmlns:a16="http://schemas.microsoft.com/office/drawing/2014/main" id="{BF6E8EDC-357E-4816-B68C-0D4CA595E83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48800" y="1232900"/>
            <a:ext cx="334593" cy="306852"/>
          </a:xfrm>
          <a:prstGeom prst="rect">
            <a:avLst/>
          </a:prstGeom>
        </p:spPr>
      </p:pic>
      <p:sp>
        <p:nvSpPr>
          <p:cNvPr id="71" name="Rectangle: Rounded Corners 70">
            <a:extLst>
              <a:ext uri="{FF2B5EF4-FFF2-40B4-BE49-F238E27FC236}">
                <a16:creationId xmlns:a16="http://schemas.microsoft.com/office/drawing/2014/main" id="{36258069-57C1-4643-AF55-F00E9E3D6FDE}"/>
              </a:ext>
            </a:extLst>
          </p:cNvPr>
          <p:cNvSpPr/>
          <p:nvPr/>
        </p:nvSpPr>
        <p:spPr>
          <a:xfrm rot="5400000">
            <a:off x="8802839" y="3437205"/>
            <a:ext cx="3607055" cy="344657"/>
          </a:xfrm>
          <a:prstGeom prst="roundRect">
            <a:avLst>
              <a:gd name="adj" fmla="val 18645"/>
            </a:avLst>
          </a:prstGeom>
          <a:solidFill>
            <a:srgbClr val="279925"/>
          </a:solidFill>
          <a:ln>
            <a:solidFill>
              <a:srgbClr val="279925"/>
            </a:solid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algn="r" defTabSz="121917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Middleware</a:t>
            </a:r>
          </a:p>
        </p:txBody>
      </p:sp>
      <p:sp>
        <p:nvSpPr>
          <p:cNvPr id="72" name="Rectangle: Rounded Corners 71">
            <a:extLst>
              <a:ext uri="{FF2B5EF4-FFF2-40B4-BE49-F238E27FC236}">
                <a16:creationId xmlns:a16="http://schemas.microsoft.com/office/drawing/2014/main" id="{D04B88E0-3018-4FCC-ADFD-0A5AB3280D6F}"/>
              </a:ext>
            </a:extLst>
          </p:cNvPr>
          <p:cNvSpPr/>
          <p:nvPr/>
        </p:nvSpPr>
        <p:spPr>
          <a:xfrm rot="5400000">
            <a:off x="8290184" y="3437205"/>
            <a:ext cx="3607055" cy="344657"/>
          </a:xfrm>
          <a:prstGeom prst="roundRect">
            <a:avLst>
              <a:gd name="adj" fmla="val 18645"/>
            </a:avLst>
          </a:prstGeom>
          <a:solidFill>
            <a:srgbClr val="279925"/>
          </a:solidFill>
          <a:ln>
            <a:solidFill>
              <a:srgbClr val="279925"/>
            </a:solid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algn="r" defTabSz="121917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Compute</a:t>
            </a:r>
          </a:p>
        </p:txBody>
      </p:sp>
      <p:sp>
        <p:nvSpPr>
          <p:cNvPr id="73" name="Rectangle: Rounded Corners 72">
            <a:extLst>
              <a:ext uri="{FF2B5EF4-FFF2-40B4-BE49-F238E27FC236}">
                <a16:creationId xmlns:a16="http://schemas.microsoft.com/office/drawing/2014/main" id="{F8BF8E57-EF84-4301-B05C-C8D469529A97}"/>
              </a:ext>
            </a:extLst>
          </p:cNvPr>
          <p:cNvSpPr/>
          <p:nvPr/>
        </p:nvSpPr>
        <p:spPr>
          <a:xfrm rot="5400000">
            <a:off x="7777529" y="3437205"/>
            <a:ext cx="3607055" cy="344657"/>
          </a:xfrm>
          <a:prstGeom prst="roundRect">
            <a:avLst>
              <a:gd name="adj" fmla="val 18645"/>
            </a:avLst>
          </a:prstGeom>
          <a:solidFill>
            <a:srgbClr val="279925"/>
          </a:solidFill>
          <a:ln>
            <a:solidFill>
              <a:srgbClr val="279925"/>
            </a:solid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algn="r" defTabSz="121917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Network</a:t>
            </a:r>
          </a:p>
        </p:txBody>
      </p:sp>
      <p:sp>
        <p:nvSpPr>
          <p:cNvPr id="78" name="Slide Number Placeholder 5">
            <a:extLst>
              <a:ext uri="{FF2B5EF4-FFF2-40B4-BE49-F238E27FC236}">
                <a16:creationId xmlns:a16="http://schemas.microsoft.com/office/drawing/2014/main" id="{57D04A0D-563D-45DA-AE8D-6D08E17F454E}"/>
              </a:ext>
            </a:extLst>
          </p:cNvPr>
          <p:cNvSpPr>
            <a:spLocks noGrp="1"/>
          </p:cNvSpPr>
          <p:nvPr>
            <p:ph type="sldNum" sz="quarter" idx="12"/>
          </p:nvPr>
        </p:nvSpPr>
        <p:spPr>
          <a:xfrm>
            <a:off x="11112274" y="6541613"/>
            <a:ext cx="762000" cy="194297"/>
          </a:xfrm>
          <a:prstGeom prst="rect">
            <a:avLst/>
          </a:prstGeom>
        </p:spPr>
        <p:txBody>
          <a:bodyPr anchor="t" anchorCtr="0"/>
          <a:lstStyle>
            <a:lvl1pPr algn="r">
              <a:defRPr sz="1200" b="0">
                <a:solidFill>
                  <a:srgbClr val="747678"/>
                </a:solidFill>
                <a:latin typeface="Arial" pitchFamily="34" charset="0"/>
                <a:cs typeface="Arial" pitchFamily="34" charset="0"/>
              </a:defRPr>
            </a:lvl1pPr>
          </a:lstStyle>
          <a:p>
            <a:fld id="{23B99C07-6774-7B4C-A880-8CAF4048FB67}" type="slidenum">
              <a:rPr lang="en-US" smtClean="0"/>
              <a:pPr/>
              <a:t>21</a:t>
            </a:fld>
            <a:endParaRPr lang="en-US" dirty="0"/>
          </a:p>
        </p:txBody>
      </p:sp>
    </p:spTree>
    <p:extLst>
      <p:ext uri="{BB962C8B-B14F-4D97-AF65-F5344CB8AC3E}">
        <p14:creationId xmlns:p14="http://schemas.microsoft.com/office/powerpoint/2010/main" val="32769380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07E699-A5CD-4A9C-B021-9E86B31D28A4}"/>
              </a:ext>
            </a:extLst>
          </p:cNvPr>
          <p:cNvSpPr>
            <a:spLocks noGrp="1"/>
          </p:cNvSpPr>
          <p:nvPr>
            <p:ph type="title"/>
          </p:nvPr>
        </p:nvSpPr>
        <p:spPr/>
        <p:txBody>
          <a:bodyPr/>
          <a:lstStyle/>
          <a:p>
            <a:r>
              <a:rPr lang="en-US" dirty="0"/>
              <a:t>Building Blocks to </a:t>
            </a:r>
            <a:r>
              <a:rPr lang="en-US" b="1" dirty="0"/>
              <a:t>Product Success</a:t>
            </a:r>
          </a:p>
        </p:txBody>
      </p:sp>
      <p:sp>
        <p:nvSpPr>
          <p:cNvPr id="2" name="Content Placeholder 1">
            <a:extLst>
              <a:ext uri="{FF2B5EF4-FFF2-40B4-BE49-F238E27FC236}">
                <a16:creationId xmlns:a16="http://schemas.microsoft.com/office/drawing/2014/main" id="{57D6AF11-369D-4EDA-AFA0-B4B4E1CB9CBE}"/>
              </a:ext>
            </a:extLst>
          </p:cNvPr>
          <p:cNvSpPr>
            <a:spLocks noGrp="1"/>
          </p:cNvSpPr>
          <p:nvPr>
            <p:ph idx="1"/>
          </p:nvPr>
        </p:nvSpPr>
        <p:spPr>
          <a:xfrm>
            <a:off x="504825" y="1005654"/>
            <a:ext cx="11182350" cy="371755"/>
          </a:xfrm>
        </p:spPr>
        <p:txBody>
          <a:bodyPr/>
          <a:lstStyle/>
          <a:p>
            <a:pPr marL="0" indent="0">
              <a:buNone/>
            </a:pPr>
            <a:r>
              <a:rPr lang="en-US" sz="1600" dirty="0"/>
              <a:t>I&amp;O Transformation Design &amp; Execution</a:t>
            </a:r>
          </a:p>
        </p:txBody>
      </p:sp>
      <p:grpSp>
        <p:nvGrpSpPr>
          <p:cNvPr id="23" name="Group 22">
            <a:extLst>
              <a:ext uri="{FF2B5EF4-FFF2-40B4-BE49-F238E27FC236}">
                <a16:creationId xmlns:a16="http://schemas.microsoft.com/office/drawing/2014/main" id="{ED0E3E70-AAF4-4245-B26F-A49A49FCBCB1}"/>
              </a:ext>
            </a:extLst>
          </p:cNvPr>
          <p:cNvGrpSpPr/>
          <p:nvPr/>
        </p:nvGrpSpPr>
        <p:grpSpPr>
          <a:xfrm>
            <a:off x="204478" y="1544498"/>
            <a:ext cx="11746961" cy="4577654"/>
            <a:chOff x="338919" y="1686591"/>
            <a:chExt cx="11576056" cy="4511055"/>
          </a:xfrm>
        </p:grpSpPr>
        <p:sp>
          <p:nvSpPr>
            <p:cNvPr id="6" name="Rectangle 5">
              <a:extLst>
                <a:ext uri="{FF2B5EF4-FFF2-40B4-BE49-F238E27FC236}">
                  <a16:creationId xmlns:a16="http://schemas.microsoft.com/office/drawing/2014/main" id="{E91838E8-D210-4000-8CC4-CEEB20EBE454}"/>
                </a:ext>
              </a:extLst>
            </p:cNvPr>
            <p:cNvSpPr/>
            <p:nvPr/>
          </p:nvSpPr>
          <p:spPr>
            <a:xfrm>
              <a:off x="5133604" y="4057384"/>
              <a:ext cx="1608004" cy="214026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br>
              <a:endParaRPr kumimoji="0" lang="en-US" sz="14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7" name="Rectangle 6">
              <a:extLst>
                <a:ext uri="{FF2B5EF4-FFF2-40B4-BE49-F238E27FC236}">
                  <a16:creationId xmlns:a16="http://schemas.microsoft.com/office/drawing/2014/main" id="{89EF6D94-93A6-4FCA-8694-545B16A73D2D}"/>
                </a:ext>
              </a:extLst>
            </p:cNvPr>
            <p:cNvSpPr/>
            <p:nvPr/>
          </p:nvSpPr>
          <p:spPr>
            <a:xfrm>
              <a:off x="3581065" y="4618783"/>
              <a:ext cx="1463021" cy="1578862"/>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br>
              <a:endParaRPr kumimoji="0" lang="en-US" sz="14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 name="Rectangle 7">
              <a:extLst>
                <a:ext uri="{FF2B5EF4-FFF2-40B4-BE49-F238E27FC236}">
                  <a16:creationId xmlns:a16="http://schemas.microsoft.com/office/drawing/2014/main" id="{5CEBE36A-9DCA-4A3A-9301-F0A0206CD6FE}"/>
                </a:ext>
              </a:extLst>
            </p:cNvPr>
            <p:cNvSpPr/>
            <p:nvPr/>
          </p:nvSpPr>
          <p:spPr>
            <a:xfrm>
              <a:off x="6815753" y="3512996"/>
              <a:ext cx="1608004" cy="2684649"/>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br>
              <a:endParaRPr kumimoji="0" lang="en-US" sz="14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 name="Rectangle 8">
              <a:extLst>
                <a:ext uri="{FF2B5EF4-FFF2-40B4-BE49-F238E27FC236}">
                  <a16:creationId xmlns:a16="http://schemas.microsoft.com/office/drawing/2014/main" id="{BF58130A-3F7C-4092-BE9D-6031197FFA15}"/>
                </a:ext>
              </a:extLst>
            </p:cNvPr>
            <p:cNvSpPr/>
            <p:nvPr/>
          </p:nvSpPr>
          <p:spPr>
            <a:xfrm>
              <a:off x="8512442" y="3002633"/>
              <a:ext cx="1608004" cy="319501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br>
              <a:endParaRPr kumimoji="0" lang="en-US" sz="14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07D6B992-E2B5-4B95-8EC9-E3BA426A9DAC}"/>
                </a:ext>
              </a:extLst>
            </p:cNvPr>
            <p:cNvSpPr/>
            <p:nvPr/>
          </p:nvSpPr>
          <p:spPr>
            <a:xfrm>
              <a:off x="10217693" y="2637508"/>
              <a:ext cx="1697282" cy="354774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br>
              <a:endParaRPr kumimoji="0" lang="en-US" sz="14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 name="Rectangle 10">
              <a:extLst>
                <a:ext uri="{FF2B5EF4-FFF2-40B4-BE49-F238E27FC236}">
                  <a16:creationId xmlns:a16="http://schemas.microsoft.com/office/drawing/2014/main" id="{08B6D154-E53C-4AAB-A0A7-833B460EC5AA}"/>
                </a:ext>
              </a:extLst>
            </p:cNvPr>
            <p:cNvSpPr/>
            <p:nvPr/>
          </p:nvSpPr>
          <p:spPr>
            <a:xfrm>
              <a:off x="342821" y="4690842"/>
              <a:ext cx="1530155" cy="867098"/>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chemeClr val="tx1"/>
                  </a:solidFill>
                  <a:effectLst/>
                  <a:uLnTx/>
                  <a:uFillTx/>
                  <a:ea typeface="+mn-ea"/>
                  <a:cs typeface="Segoe UI Semibold"/>
                </a:rPr>
                <a:t>Understanding our </a:t>
              </a:r>
              <a:endParaRPr kumimoji="0" lang="en-US" sz="1200" b="0" i="1" u="none" strike="noStrike" kern="1200" cap="none" spc="0" normalizeH="0" baseline="0" noProof="0" dirty="0">
                <a:ln>
                  <a:noFill/>
                </a:ln>
                <a:solidFill>
                  <a:schemeClr val="tx1"/>
                </a:solidFill>
                <a:effectLst/>
                <a:uLnTx/>
                <a:uFillTx/>
                <a:ea typeface="+mn-ea"/>
                <a:cs typeface="Segoe UI Semibold" panose="020B07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chemeClr val="tx1"/>
                  </a:solidFill>
                  <a:effectLst/>
                  <a:uLnTx/>
                  <a:uFillTx/>
                  <a:ea typeface="+mn-ea"/>
                  <a:cs typeface="Segoe UI Semibold"/>
                </a:rPr>
                <a:t>Product Values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chemeClr val="tx1"/>
                  </a:solidFill>
                  <a:effectLst/>
                  <a:uLnTx/>
                  <a:uFillTx/>
                  <a:ea typeface="+mn-ea"/>
                  <a:cs typeface="Segoe UI Semibold"/>
                </a:rPr>
                <a:t>(The Why)</a:t>
              </a:r>
              <a:endParaRPr kumimoji="0" lang="en-US" sz="1200" b="0" i="1" u="none" strike="noStrike" kern="1200" cap="none" spc="0" normalizeH="0" baseline="0" noProof="0" dirty="0">
                <a:ln>
                  <a:noFill/>
                </a:ln>
                <a:solidFill>
                  <a:schemeClr val="tx1"/>
                </a:solidFill>
                <a:effectLst/>
                <a:uLnTx/>
                <a:uFillTx/>
                <a:ea typeface="+mn-ea"/>
                <a:cs typeface="Segoe UI Semibold" panose="020B0702040204020203" pitchFamily="34" charset="0"/>
              </a:endParaRPr>
            </a:p>
          </p:txBody>
        </p:sp>
        <p:sp>
          <p:nvSpPr>
            <p:cNvPr id="12" name="Rectangle 11">
              <a:extLst>
                <a:ext uri="{FF2B5EF4-FFF2-40B4-BE49-F238E27FC236}">
                  <a16:creationId xmlns:a16="http://schemas.microsoft.com/office/drawing/2014/main" id="{9D931378-72D1-4E34-9767-79E56D048697}"/>
                </a:ext>
              </a:extLst>
            </p:cNvPr>
            <p:cNvSpPr/>
            <p:nvPr/>
          </p:nvSpPr>
          <p:spPr>
            <a:xfrm>
              <a:off x="1982275" y="4131187"/>
              <a:ext cx="1489491" cy="867098"/>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chemeClr val="tx1"/>
                  </a:solidFill>
                  <a:effectLst/>
                  <a:uLnTx/>
                  <a:uFillTx/>
                  <a:ea typeface="+mn-ea"/>
                  <a:cs typeface="Segoe UI Semibold" panose="020B0702040204020203" pitchFamily="34" charset="0"/>
                </a:rPr>
                <a:t>Organizing for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chemeClr val="tx1"/>
                  </a:solidFill>
                  <a:effectLst/>
                  <a:uLnTx/>
                  <a:uFillTx/>
                  <a:ea typeface="+mn-ea"/>
                  <a:cs typeface="Segoe UI Semibold" panose="020B0702040204020203" pitchFamily="34" charset="0"/>
                </a:rPr>
                <a:t>Product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chemeClr val="tx1"/>
                  </a:solidFill>
                  <a:effectLst/>
                  <a:uLnTx/>
                  <a:uFillTx/>
                  <a:ea typeface="+mn-ea"/>
                  <a:cs typeface="Segoe UI Semibold" panose="020B0702040204020203" pitchFamily="34" charset="0"/>
                </a:rPr>
                <a:t>Implementation</a:t>
              </a:r>
            </a:p>
          </p:txBody>
        </p:sp>
        <p:sp>
          <p:nvSpPr>
            <p:cNvPr id="13" name="Rectangle 12">
              <a:extLst>
                <a:ext uri="{FF2B5EF4-FFF2-40B4-BE49-F238E27FC236}">
                  <a16:creationId xmlns:a16="http://schemas.microsoft.com/office/drawing/2014/main" id="{F47B7B6B-D67E-4FDE-810A-15A86448C162}"/>
                </a:ext>
              </a:extLst>
            </p:cNvPr>
            <p:cNvSpPr/>
            <p:nvPr/>
          </p:nvSpPr>
          <p:spPr>
            <a:xfrm>
              <a:off x="3581065" y="3671794"/>
              <a:ext cx="1463021" cy="867098"/>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chemeClr val="tx1"/>
                  </a:solidFill>
                  <a:effectLst/>
                  <a:uLnTx/>
                  <a:uFillTx/>
                  <a:ea typeface="+mn-ea"/>
                  <a:cs typeface="Segoe UI Semibold"/>
                </a:rPr>
                <a:t>Building a Foundation</a:t>
              </a:r>
              <a:endParaRPr kumimoji="0" lang="en-US" sz="1600" b="0" i="0" u="none" strike="noStrike" kern="1200" cap="none" spc="0" normalizeH="0" baseline="0" noProof="0" dirty="0">
                <a:ln>
                  <a:noFill/>
                </a:ln>
                <a:solidFill>
                  <a:schemeClr val="tx1"/>
                </a:solidFill>
                <a:effectLst/>
                <a:uLnTx/>
                <a:uFillTx/>
                <a:ea typeface="+mn-ea"/>
              </a:endParaRPr>
            </a:p>
          </p:txBody>
        </p:sp>
        <p:sp>
          <p:nvSpPr>
            <p:cNvPr id="14" name="Rectangle 13">
              <a:extLst>
                <a:ext uri="{FF2B5EF4-FFF2-40B4-BE49-F238E27FC236}">
                  <a16:creationId xmlns:a16="http://schemas.microsoft.com/office/drawing/2014/main" id="{55952779-93D1-4CF3-B24B-F2DC0BC0835E}"/>
                </a:ext>
              </a:extLst>
            </p:cNvPr>
            <p:cNvSpPr/>
            <p:nvPr/>
          </p:nvSpPr>
          <p:spPr>
            <a:xfrm>
              <a:off x="5136891" y="3107478"/>
              <a:ext cx="1601431" cy="867098"/>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chemeClr val="tx1"/>
                  </a:solidFill>
                  <a:effectLst/>
                  <a:uLnTx/>
                  <a:uFillTx/>
                  <a:ea typeface="+mn-ea"/>
                  <a:cs typeface="Segoe UI Semibold" panose="020B0702040204020203" pitchFamily="34" charset="0"/>
                </a:rPr>
                <a:t>Defining and Collecting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chemeClr val="tx1"/>
                  </a:solidFill>
                  <a:effectLst/>
                  <a:uLnTx/>
                  <a:uFillTx/>
                  <a:ea typeface="+mn-ea"/>
                  <a:cs typeface="Segoe UI Semibold" panose="020B0702040204020203" pitchFamily="34" charset="0"/>
                </a:rPr>
                <a:t>Best Practices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chemeClr val="tx1"/>
                  </a:solidFill>
                  <a:effectLst/>
                  <a:uLnTx/>
                  <a:uFillTx/>
                  <a:ea typeface="+mn-ea"/>
                  <a:cs typeface="Segoe UI Semibold" panose="020B0702040204020203" pitchFamily="34" charset="0"/>
                </a:rPr>
                <a:t>(The How Playbook)</a:t>
              </a:r>
            </a:p>
          </p:txBody>
        </p:sp>
        <p:sp>
          <p:nvSpPr>
            <p:cNvPr id="15" name="Rectangle 14">
              <a:extLst>
                <a:ext uri="{FF2B5EF4-FFF2-40B4-BE49-F238E27FC236}">
                  <a16:creationId xmlns:a16="http://schemas.microsoft.com/office/drawing/2014/main" id="{D7733FFE-0EF7-4432-B637-1C14B822B6B9}"/>
                </a:ext>
              </a:extLst>
            </p:cNvPr>
            <p:cNvSpPr/>
            <p:nvPr/>
          </p:nvSpPr>
          <p:spPr>
            <a:xfrm>
              <a:off x="6819040" y="2566290"/>
              <a:ext cx="1601431" cy="867098"/>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chemeClr val="tx1"/>
                  </a:solidFill>
                  <a:effectLst/>
                  <a:uLnTx/>
                  <a:uFillTx/>
                  <a:ea typeface="+mn-ea"/>
                  <a:cs typeface="Segoe UI Semibold" panose="020B0702040204020203" pitchFamily="34" charset="0"/>
                </a:rPr>
                <a:t>Tooling to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chemeClr val="tx1"/>
                  </a:solidFill>
                  <a:effectLst/>
                  <a:uLnTx/>
                  <a:uFillTx/>
                  <a:ea typeface="+mn-ea"/>
                  <a:cs typeface="Segoe UI Semibold" panose="020B0702040204020203" pitchFamily="34" charset="0"/>
                </a:rPr>
                <a:t>Support Transformation</a:t>
              </a:r>
            </a:p>
          </p:txBody>
        </p:sp>
        <p:sp>
          <p:nvSpPr>
            <p:cNvPr id="16" name="Rectangle 15">
              <a:extLst>
                <a:ext uri="{FF2B5EF4-FFF2-40B4-BE49-F238E27FC236}">
                  <a16:creationId xmlns:a16="http://schemas.microsoft.com/office/drawing/2014/main" id="{9AB7D711-C560-453F-AE4D-935ECE00A2C4}"/>
                </a:ext>
              </a:extLst>
            </p:cNvPr>
            <p:cNvSpPr/>
            <p:nvPr/>
          </p:nvSpPr>
          <p:spPr>
            <a:xfrm>
              <a:off x="8507700" y="2046678"/>
              <a:ext cx="1612746" cy="867098"/>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chemeClr val="tx1"/>
                  </a:solidFill>
                  <a:effectLst/>
                  <a:uLnTx/>
                  <a:uFillTx/>
                  <a:ea typeface="+mn-ea"/>
                  <a:cs typeface="Segoe UI Semibold" panose="020B0702040204020203" pitchFamily="34" charset="0"/>
                </a:rPr>
                <a:t>Transformation Approach (Coaching/Dojo/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chemeClr val="tx1"/>
                  </a:solidFill>
                  <a:effectLst/>
                  <a:uLnTx/>
                  <a:uFillTx/>
                  <a:ea typeface="+mn-ea"/>
                  <a:cs typeface="Segoe UI Semibold" panose="020B0702040204020203" pitchFamily="34" charset="0"/>
                </a:rPr>
                <a:t>Self Service, </a:t>
              </a:r>
              <a:r>
                <a:rPr kumimoji="0" lang="en-US" sz="1200" b="0" i="1" u="none" strike="noStrike" kern="1200" cap="none" spc="0" normalizeH="0" baseline="0" noProof="0" dirty="0" err="1">
                  <a:ln>
                    <a:noFill/>
                  </a:ln>
                  <a:solidFill>
                    <a:schemeClr val="tx1"/>
                  </a:solidFill>
                  <a:effectLst/>
                  <a:uLnTx/>
                  <a:uFillTx/>
                  <a:ea typeface="+mn-ea"/>
                  <a:cs typeface="Segoe UI Semibold" panose="020B0702040204020203" pitchFamily="34" charset="0"/>
                </a:rPr>
                <a:t>etc</a:t>
              </a:r>
              <a:r>
                <a:rPr kumimoji="0" lang="en-US" sz="1200" b="0" i="1" u="none" strike="noStrike" kern="1200" cap="none" spc="0" normalizeH="0" baseline="0" noProof="0" dirty="0">
                  <a:ln>
                    <a:noFill/>
                  </a:ln>
                  <a:solidFill>
                    <a:schemeClr val="tx1"/>
                  </a:solidFill>
                  <a:effectLst/>
                  <a:uLnTx/>
                  <a:uFillTx/>
                  <a:ea typeface="+mn-ea"/>
                  <a:cs typeface="Segoe UI Semibold" panose="020B0702040204020203" pitchFamily="34" charset="0"/>
                </a:rPr>
                <a:t>) </a:t>
              </a:r>
            </a:p>
          </p:txBody>
        </p:sp>
        <p:sp>
          <p:nvSpPr>
            <p:cNvPr id="17" name="Rectangle 16">
              <a:extLst>
                <a:ext uri="{FF2B5EF4-FFF2-40B4-BE49-F238E27FC236}">
                  <a16:creationId xmlns:a16="http://schemas.microsoft.com/office/drawing/2014/main" id="{01758FC3-2E8F-4E90-A8AA-CD0AF7A9C0C9}"/>
                </a:ext>
              </a:extLst>
            </p:cNvPr>
            <p:cNvSpPr/>
            <p:nvPr/>
          </p:nvSpPr>
          <p:spPr>
            <a:xfrm>
              <a:off x="10220978" y="1686591"/>
              <a:ext cx="1677558" cy="867098"/>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400">
                <a:defRPr/>
              </a:pPr>
              <a:r>
                <a:rPr lang="en-US" sz="1200" i="1" dirty="0">
                  <a:solidFill>
                    <a:schemeClr val="tx1"/>
                  </a:solidFill>
                  <a:cs typeface="Segoe UI Semibold"/>
                </a:rPr>
                <a:t>Continuous</a:t>
              </a:r>
              <a:endParaRPr lang="en-US" sz="1200" i="1" dirty="0">
                <a:solidFill>
                  <a:schemeClr val="tx1"/>
                </a:solidFill>
                <a:cs typeface="Segoe UI Semibold" panose="020B0702040204020203" pitchFamily="34" charset="0"/>
              </a:endParaRPr>
            </a:p>
            <a:p>
              <a:pPr algn="ctr" defTabSz="914400">
                <a:defRPr/>
              </a:pPr>
              <a:r>
                <a:rPr lang="en-US" sz="1200" i="1" dirty="0">
                  <a:solidFill>
                    <a:schemeClr val="tx1"/>
                  </a:solidFill>
                  <a:cs typeface="Segoe UI Semibold"/>
                </a:rPr>
                <a:t> Improvement</a:t>
              </a:r>
              <a:endParaRPr lang="en-US" sz="1200" b="0" i="1" u="none" strike="noStrike" kern="1200" cap="none" spc="0" normalizeH="0" baseline="0" noProof="0" dirty="0">
                <a:ln>
                  <a:noFill/>
                </a:ln>
                <a:solidFill>
                  <a:schemeClr val="tx1"/>
                </a:solidFill>
                <a:effectLst/>
                <a:uLnTx/>
                <a:uFillTx/>
                <a:cs typeface="Segoe UI Semibold" panose="020B0702040204020203" pitchFamily="34" charset="0"/>
              </a:endParaRPr>
            </a:p>
          </p:txBody>
        </p:sp>
        <p:sp>
          <p:nvSpPr>
            <p:cNvPr id="18" name="Rectangle 17">
              <a:extLst>
                <a:ext uri="{FF2B5EF4-FFF2-40B4-BE49-F238E27FC236}">
                  <a16:creationId xmlns:a16="http://schemas.microsoft.com/office/drawing/2014/main" id="{2BF6290C-4936-457E-B37F-C78984CF5BDB}"/>
                </a:ext>
              </a:extLst>
            </p:cNvPr>
            <p:cNvSpPr/>
            <p:nvPr/>
          </p:nvSpPr>
          <p:spPr>
            <a:xfrm rot="20358792">
              <a:off x="5221117" y="4039168"/>
              <a:ext cx="4359225" cy="728486"/>
            </a:xfrm>
            <a:prstGeom prst="rect">
              <a:avLst/>
            </a:prstGeom>
            <a:noFill/>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1"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Segoe UI Semibold" panose="020B0702040204020203" pitchFamily="34" charset="0"/>
                  <a:ea typeface="+mn-ea"/>
                  <a:cs typeface="Segoe UI Semibold" panose="020B0702040204020203" pitchFamily="34" charset="0"/>
                </a:rPr>
                <a:t>FULL STACK ANALYSIS </a:t>
              </a:r>
            </a:p>
          </p:txBody>
        </p:sp>
        <p:sp>
          <p:nvSpPr>
            <p:cNvPr id="20" name="Rectangle 19">
              <a:extLst>
                <a:ext uri="{FF2B5EF4-FFF2-40B4-BE49-F238E27FC236}">
                  <a16:creationId xmlns:a16="http://schemas.microsoft.com/office/drawing/2014/main" id="{75419DF0-591B-498F-896A-6076B11461C0}"/>
                </a:ext>
              </a:extLst>
            </p:cNvPr>
            <p:cNvSpPr/>
            <p:nvPr/>
          </p:nvSpPr>
          <p:spPr>
            <a:xfrm>
              <a:off x="1982275" y="5095122"/>
              <a:ext cx="1489491" cy="1102522"/>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br>
              <a:endParaRPr kumimoji="0" lang="en-US" sz="14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 name="Rectangle 20">
              <a:extLst>
                <a:ext uri="{FF2B5EF4-FFF2-40B4-BE49-F238E27FC236}">
                  <a16:creationId xmlns:a16="http://schemas.microsoft.com/office/drawing/2014/main" id="{90A957CA-4D8E-413C-9B4E-FE14AB9DAE77}"/>
                </a:ext>
              </a:extLst>
            </p:cNvPr>
            <p:cNvSpPr/>
            <p:nvPr/>
          </p:nvSpPr>
          <p:spPr>
            <a:xfrm>
              <a:off x="338919" y="5648015"/>
              <a:ext cx="1544094" cy="549629"/>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br>
              <a:endParaRPr kumimoji="0" lang="en-US" sz="14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22" name="Graphic 21" descr="City">
              <a:extLst>
                <a:ext uri="{FF2B5EF4-FFF2-40B4-BE49-F238E27FC236}">
                  <a16:creationId xmlns:a16="http://schemas.microsoft.com/office/drawing/2014/main" id="{E14C6F48-A723-401F-8104-5023DA4A12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9800" y="4291022"/>
              <a:ext cx="1842216" cy="1842216"/>
            </a:xfrm>
            <a:prstGeom prst="rect">
              <a:avLst/>
            </a:prstGeom>
          </p:spPr>
        </p:pic>
      </p:grpSp>
      <p:cxnSp>
        <p:nvCxnSpPr>
          <p:cNvPr id="25" name="Straight Arrow Connector 24">
            <a:extLst>
              <a:ext uri="{FF2B5EF4-FFF2-40B4-BE49-F238E27FC236}">
                <a16:creationId xmlns:a16="http://schemas.microsoft.com/office/drawing/2014/main" id="{53BAB7BA-22E0-4A4E-B9D6-9B9ACA8D6050}"/>
              </a:ext>
            </a:extLst>
          </p:cNvPr>
          <p:cNvCxnSpPr>
            <a:cxnSpLocks/>
          </p:cNvCxnSpPr>
          <p:nvPr/>
        </p:nvCxnSpPr>
        <p:spPr>
          <a:xfrm flipV="1">
            <a:off x="4369651" y="3602465"/>
            <a:ext cx="6304749" cy="2381084"/>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9" name="Slide Number Placeholder 5">
            <a:extLst>
              <a:ext uri="{FF2B5EF4-FFF2-40B4-BE49-F238E27FC236}">
                <a16:creationId xmlns:a16="http://schemas.microsoft.com/office/drawing/2014/main" id="{F0BA440C-1126-403A-BC10-C00BE66F6EB7}"/>
              </a:ext>
            </a:extLst>
          </p:cNvPr>
          <p:cNvSpPr>
            <a:spLocks noGrp="1"/>
          </p:cNvSpPr>
          <p:nvPr>
            <p:ph type="sldNum" sz="quarter" idx="12"/>
          </p:nvPr>
        </p:nvSpPr>
        <p:spPr>
          <a:xfrm>
            <a:off x="11112274" y="6541613"/>
            <a:ext cx="762000" cy="194297"/>
          </a:xfrm>
          <a:prstGeom prst="rect">
            <a:avLst/>
          </a:prstGeom>
        </p:spPr>
        <p:txBody>
          <a:bodyPr anchor="t" anchorCtr="0"/>
          <a:lstStyle>
            <a:lvl1pPr algn="r">
              <a:defRPr sz="1200" b="0">
                <a:solidFill>
                  <a:srgbClr val="747678"/>
                </a:solidFill>
                <a:latin typeface="Arial" pitchFamily="34" charset="0"/>
                <a:cs typeface="Arial" pitchFamily="34" charset="0"/>
              </a:defRPr>
            </a:lvl1pPr>
          </a:lstStyle>
          <a:p>
            <a:fld id="{23B99C07-6774-7B4C-A880-8CAF4048FB67}" type="slidenum">
              <a:rPr lang="en-US" smtClean="0"/>
              <a:pPr/>
              <a:t>22</a:t>
            </a:fld>
            <a:endParaRPr lang="en-US" dirty="0"/>
          </a:p>
        </p:txBody>
      </p:sp>
    </p:spTree>
    <p:extLst>
      <p:ext uri="{BB962C8B-B14F-4D97-AF65-F5344CB8AC3E}">
        <p14:creationId xmlns:p14="http://schemas.microsoft.com/office/powerpoint/2010/main" val="20834872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07E699-A5CD-4A9C-B021-9E86B31D28A4}"/>
              </a:ext>
            </a:extLst>
          </p:cNvPr>
          <p:cNvSpPr>
            <a:spLocks noGrp="1"/>
          </p:cNvSpPr>
          <p:nvPr>
            <p:ph type="title"/>
          </p:nvPr>
        </p:nvSpPr>
        <p:spPr/>
        <p:txBody>
          <a:bodyPr/>
          <a:lstStyle/>
          <a:p>
            <a:r>
              <a:rPr lang="en-US" dirty="0"/>
              <a:t>Understanding our </a:t>
            </a:r>
            <a:r>
              <a:rPr lang="en-US" b="1" dirty="0"/>
              <a:t>I&amp;O Product Values (The Why)</a:t>
            </a:r>
          </a:p>
        </p:txBody>
      </p:sp>
      <p:sp>
        <p:nvSpPr>
          <p:cNvPr id="2" name="Content Placeholder 1">
            <a:extLst>
              <a:ext uri="{FF2B5EF4-FFF2-40B4-BE49-F238E27FC236}">
                <a16:creationId xmlns:a16="http://schemas.microsoft.com/office/drawing/2014/main" id="{57D6AF11-369D-4EDA-AFA0-B4B4E1CB9CBE}"/>
              </a:ext>
            </a:extLst>
          </p:cNvPr>
          <p:cNvSpPr>
            <a:spLocks noGrp="1"/>
          </p:cNvSpPr>
          <p:nvPr>
            <p:ph idx="1"/>
          </p:nvPr>
        </p:nvSpPr>
        <p:spPr>
          <a:xfrm>
            <a:off x="609600" y="975360"/>
            <a:ext cx="11027260" cy="4420777"/>
          </a:xfrm>
        </p:spPr>
        <p:txBody>
          <a:bodyPr/>
          <a:lstStyle/>
          <a:p>
            <a:pPr marL="0" indent="0">
              <a:buNone/>
            </a:pPr>
            <a:r>
              <a:rPr lang="en-US" sz="1600" dirty="0"/>
              <a:t>I&amp;O Transformation Design &amp; Execution</a:t>
            </a:r>
          </a:p>
        </p:txBody>
      </p:sp>
      <p:sp>
        <p:nvSpPr>
          <p:cNvPr id="23" name="Rectangle 22">
            <a:extLst>
              <a:ext uri="{FF2B5EF4-FFF2-40B4-BE49-F238E27FC236}">
                <a16:creationId xmlns:a16="http://schemas.microsoft.com/office/drawing/2014/main" id="{43EB8C08-EAC5-4478-8B07-8EE013A7837B}"/>
              </a:ext>
            </a:extLst>
          </p:cNvPr>
          <p:cNvSpPr/>
          <p:nvPr/>
        </p:nvSpPr>
        <p:spPr>
          <a:xfrm>
            <a:off x="1537915" y="3070831"/>
            <a:ext cx="1595149" cy="903929"/>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chemeClr val="tx1"/>
                </a:solidFill>
                <a:effectLst/>
                <a:uLnTx/>
                <a:uFillTx/>
                <a:ea typeface="+mn-ea"/>
                <a:cs typeface="Segoe UI Semibold"/>
              </a:rPr>
              <a:t>Understanding our </a:t>
            </a:r>
            <a:endParaRPr kumimoji="0" lang="en-US" sz="1200" b="0" i="1" u="none" strike="noStrike" kern="1200" cap="none" spc="0" normalizeH="0" baseline="0" noProof="0" dirty="0">
              <a:ln>
                <a:noFill/>
              </a:ln>
              <a:solidFill>
                <a:schemeClr val="tx1"/>
              </a:solidFill>
              <a:effectLst/>
              <a:uLnTx/>
              <a:uFillTx/>
              <a:ea typeface="+mn-ea"/>
              <a:cs typeface="Segoe UI Semibold" panose="020B07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i="1" dirty="0">
                <a:solidFill>
                  <a:schemeClr val="tx1"/>
                </a:solidFill>
                <a:cs typeface="Segoe UI Semibold"/>
              </a:rPr>
              <a:t>P</a:t>
            </a:r>
            <a:r>
              <a:rPr kumimoji="0" lang="en-US" sz="1200" b="0" i="1" u="none" strike="noStrike" kern="1200" cap="none" spc="0" normalizeH="0" baseline="0" noProof="0" dirty="0" err="1">
                <a:ln>
                  <a:noFill/>
                </a:ln>
                <a:solidFill>
                  <a:schemeClr val="tx1"/>
                </a:solidFill>
                <a:effectLst/>
                <a:uLnTx/>
                <a:uFillTx/>
                <a:ea typeface="+mn-ea"/>
                <a:cs typeface="Segoe UI Semibold"/>
              </a:rPr>
              <a:t>roduct</a:t>
            </a:r>
            <a:r>
              <a:rPr kumimoji="0" lang="en-US" sz="1200" b="0" i="1" u="none" strike="noStrike" kern="1200" cap="none" spc="0" normalizeH="0" baseline="0" noProof="0" dirty="0">
                <a:ln>
                  <a:noFill/>
                </a:ln>
                <a:solidFill>
                  <a:schemeClr val="tx1"/>
                </a:solidFill>
                <a:effectLst/>
                <a:uLnTx/>
                <a:uFillTx/>
                <a:ea typeface="+mn-ea"/>
                <a:cs typeface="Segoe UI Semibold"/>
              </a:rPr>
              <a:t> Values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chemeClr val="tx1"/>
                </a:solidFill>
                <a:effectLst/>
                <a:uLnTx/>
                <a:uFillTx/>
                <a:ea typeface="+mn-ea"/>
                <a:cs typeface="Segoe UI Semibold"/>
              </a:rPr>
              <a:t>(the </a:t>
            </a:r>
            <a:r>
              <a:rPr lang="en-US" sz="1200" i="1" dirty="0">
                <a:solidFill>
                  <a:schemeClr val="tx1"/>
                </a:solidFill>
                <a:cs typeface="Segoe UI Semibold"/>
              </a:rPr>
              <a:t>W</a:t>
            </a:r>
            <a:r>
              <a:rPr kumimoji="0" lang="en-US" sz="1200" b="0" i="1" u="none" strike="noStrike" kern="1200" cap="none" spc="0" normalizeH="0" baseline="0" noProof="0" dirty="0" err="1">
                <a:ln>
                  <a:noFill/>
                </a:ln>
                <a:solidFill>
                  <a:schemeClr val="tx1"/>
                </a:solidFill>
                <a:effectLst/>
                <a:uLnTx/>
                <a:uFillTx/>
                <a:ea typeface="+mn-ea"/>
                <a:cs typeface="Segoe UI Semibold"/>
              </a:rPr>
              <a:t>hy</a:t>
            </a:r>
            <a:r>
              <a:rPr kumimoji="0" lang="en-US" sz="1200" b="0" i="1" u="none" strike="noStrike" kern="1200" cap="none" spc="0" normalizeH="0" baseline="0" noProof="0" dirty="0">
                <a:ln>
                  <a:noFill/>
                </a:ln>
                <a:solidFill>
                  <a:schemeClr val="tx1"/>
                </a:solidFill>
                <a:effectLst/>
                <a:uLnTx/>
                <a:uFillTx/>
                <a:ea typeface="+mn-ea"/>
                <a:cs typeface="Segoe UI Semibold"/>
              </a:rPr>
              <a:t>)</a:t>
            </a:r>
            <a:endParaRPr kumimoji="0" lang="en-US" sz="1200" b="0" i="1" u="none" strike="noStrike" kern="1200" cap="none" spc="0" normalizeH="0" baseline="0" noProof="0" dirty="0">
              <a:ln>
                <a:noFill/>
              </a:ln>
              <a:solidFill>
                <a:schemeClr val="tx1"/>
              </a:solidFill>
              <a:effectLst/>
              <a:uLnTx/>
              <a:uFillTx/>
              <a:ea typeface="+mn-ea"/>
              <a:cs typeface="Segoe UI Semibold" panose="020B0702040204020203" pitchFamily="34" charset="0"/>
            </a:endParaRPr>
          </a:p>
        </p:txBody>
      </p:sp>
      <p:sp>
        <p:nvSpPr>
          <p:cNvPr id="24" name="Rectangle 23">
            <a:extLst>
              <a:ext uri="{FF2B5EF4-FFF2-40B4-BE49-F238E27FC236}">
                <a16:creationId xmlns:a16="http://schemas.microsoft.com/office/drawing/2014/main" id="{995F6E45-7731-4C98-A611-E17D45935093}"/>
              </a:ext>
            </a:extLst>
          </p:cNvPr>
          <p:cNvSpPr/>
          <p:nvPr/>
        </p:nvSpPr>
        <p:spPr>
          <a:xfrm>
            <a:off x="1533847" y="4068661"/>
            <a:ext cx="1609681" cy="57297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1800" b="1" i="0" u="none" strike="noStrike" kern="1200" cap="none" spc="0" normalizeH="0" baseline="0" noProof="0">
                <a:ln>
                  <a:noFill/>
                </a:ln>
                <a:solidFill>
                  <a:prstClr val="white"/>
                </a:solidFill>
                <a:effectLst/>
                <a:uLnTx/>
                <a:uFillTx/>
                <a:ea typeface="+mn-ea"/>
                <a:cs typeface="Arial" panose="020B0604020202020204" pitchFamily="34" charset="0"/>
              </a:rPr>
            </a:br>
            <a:endParaRPr kumimoji="0" lang="en-US" sz="1200" b="1" i="0" u="none" strike="noStrike" kern="1200" cap="none" spc="0" normalizeH="0" baseline="0" noProof="0">
              <a:ln>
                <a:noFill/>
              </a:ln>
              <a:solidFill>
                <a:prstClr val="white"/>
              </a:solidFill>
              <a:effectLst/>
              <a:uLnTx/>
              <a:uFillTx/>
              <a:ea typeface="+mn-ea"/>
              <a:cs typeface="Arial" panose="020B0604020202020204" pitchFamily="34" charset="0"/>
            </a:endParaRPr>
          </a:p>
        </p:txBody>
      </p:sp>
      <p:sp>
        <p:nvSpPr>
          <p:cNvPr id="25" name="Star: 5 Points 24">
            <a:extLst>
              <a:ext uri="{FF2B5EF4-FFF2-40B4-BE49-F238E27FC236}">
                <a16:creationId xmlns:a16="http://schemas.microsoft.com/office/drawing/2014/main" id="{1A80AFF3-66B5-4D1F-A764-DE3863C73850}"/>
              </a:ext>
            </a:extLst>
          </p:cNvPr>
          <p:cNvSpPr/>
          <p:nvPr/>
        </p:nvSpPr>
        <p:spPr>
          <a:xfrm>
            <a:off x="1516942" y="2727248"/>
            <a:ext cx="412869" cy="424242"/>
          </a:xfrm>
          <a:prstGeom prst="star5">
            <a:avLst/>
          </a:prstGeom>
          <a:solidFill>
            <a:srgbClr val="FDBA2E"/>
          </a:solidFill>
          <a:ln>
            <a:solidFill>
              <a:srgbClr val="FDBA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6" name="Rectangle 25">
            <a:extLst>
              <a:ext uri="{FF2B5EF4-FFF2-40B4-BE49-F238E27FC236}">
                <a16:creationId xmlns:a16="http://schemas.microsoft.com/office/drawing/2014/main" id="{0EC1DEDC-BBA3-460A-974B-BBF26A2F1E9C}"/>
              </a:ext>
            </a:extLst>
          </p:cNvPr>
          <p:cNvSpPr/>
          <p:nvPr/>
        </p:nvSpPr>
        <p:spPr>
          <a:xfrm>
            <a:off x="4957733" y="2624618"/>
            <a:ext cx="5121831" cy="228815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ea typeface="+mn-ea"/>
                <a:cs typeface="Segoe UI Semibold" panose="020B0702040204020203" pitchFamily="34" charset="0"/>
              </a:rPr>
              <a:t>Creating focus and priority</a:t>
            </a:r>
            <a:endParaRPr lang="en-US" sz="2000" dirty="0">
              <a:solidFill>
                <a:prstClr val="white"/>
              </a:solidFill>
              <a:cs typeface="Segoe UI Semibold" panose="020B0702040204020203" pitchFamily="34" charset="0"/>
            </a:endParaRPr>
          </a:p>
          <a:p>
            <a:pPr marL="342900" indent="-342900">
              <a:lnSpc>
                <a:spcPct val="150000"/>
              </a:lnSpc>
              <a:buFont typeface="Arial" panose="020B0604020202020204" pitchFamily="34" charset="0"/>
              <a:buChar char="•"/>
              <a:defRPr/>
            </a:pPr>
            <a:r>
              <a:rPr lang="en-US" sz="2000" dirty="0">
                <a:solidFill>
                  <a:prstClr val="white"/>
                </a:solidFill>
                <a:cs typeface="Segoe UI Semibold" panose="020B0702040204020203" pitchFamily="34" charset="0"/>
              </a:rPr>
              <a:t>Establishing mindset</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000" dirty="0">
                <a:solidFill>
                  <a:prstClr val="white"/>
                </a:solidFill>
                <a:cs typeface="Segoe UI Semibold" panose="020B0702040204020203" pitchFamily="34" charset="0"/>
              </a:rPr>
              <a:t>Establishing guiding principles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000" dirty="0">
                <a:solidFill>
                  <a:prstClr val="white"/>
                </a:solidFill>
                <a:cs typeface="Segoe UI Semibold" panose="020B0702040204020203" pitchFamily="34" charset="0"/>
              </a:rPr>
              <a:t>Leverage Lean + Agile + DevOps</a:t>
            </a:r>
          </a:p>
          <a:p>
            <a:pPr marR="0" lvl="0" algn="l" defTabSz="914400" rtl="0" eaLnBrk="1" fontAlgn="auto" latinLnBrk="0" hangingPunct="1">
              <a:lnSpc>
                <a:spcPct val="150000"/>
              </a:lnSpc>
              <a:spcBef>
                <a:spcPts val="0"/>
              </a:spcBef>
              <a:spcAft>
                <a:spcPts val="0"/>
              </a:spcAft>
              <a:buClrTx/>
              <a:buSzTx/>
              <a:tabLst/>
              <a:defRPr/>
            </a:pPr>
            <a:endParaRPr kumimoji="0" lang="en-US" sz="1600" b="0" i="0" u="none" strike="noStrike" kern="1200" cap="none" spc="0" normalizeH="0" baseline="0" noProof="0" dirty="0">
              <a:ln>
                <a:noFill/>
              </a:ln>
              <a:solidFill>
                <a:prstClr val="white"/>
              </a:solidFill>
              <a:effectLst/>
              <a:uLnTx/>
              <a:uFillTx/>
              <a:ea typeface="+mn-ea"/>
              <a:cs typeface="Segoe UI Semibold" panose="020B0702040204020203" pitchFamily="34" charset="0"/>
            </a:endParaRPr>
          </a:p>
        </p:txBody>
      </p:sp>
      <p:sp>
        <p:nvSpPr>
          <p:cNvPr id="27" name="Arrow: Right 26">
            <a:extLst>
              <a:ext uri="{FF2B5EF4-FFF2-40B4-BE49-F238E27FC236}">
                <a16:creationId xmlns:a16="http://schemas.microsoft.com/office/drawing/2014/main" id="{82BCCC75-0587-4499-BDE3-4B4EB6A33470}"/>
              </a:ext>
            </a:extLst>
          </p:cNvPr>
          <p:cNvSpPr/>
          <p:nvPr/>
        </p:nvSpPr>
        <p:spPr>
          <a:xfrm>
            <a:off x="3347210" y="3151490"/>
            <a:ext cx="940337" cy="438067"/>
          </a:xfrm>
          <a:prstGeom prst="rightArrow">
            <a:avLst>
              <a:gd name="adj1" fmla="val 50000"/>
              <a:gd name="adj2" fmla="val 95132"/>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mn-cs"/>
            </a:endParaRPr>
          </a:p>
        </p:txBody>
      </p:sp>
      <p:sp>
        <p:nvSpPr>
          <p:cNvPr id="28" name="Rectangle 27">
            <a:extLst>
              <a:ext uri="{FF2B5EF4-FFF2-40B4-BE49-F238E27FC236}">
                <a16:creationId xmlns:a16="http://schemas.microsoft.com/office/drawing/2014/main" id="{578F100F-483A-475F-AA09-14EE93ED50C9}"/>
              </a:ext>
            </a:extLst>
          </p:cNvPr>
          <p:cNvSpPr/>
          <p:nvPr/>
        </p:nvSpPr>
        <p:spPr>
          <a:xfrm>
            <a:off x="4711287" y="2081002"/>
            <a:ext cx="5342273" cy="466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cs typeface="Segoe UI Semibold"/>
              </a:rPr>
              <a:t>Understanding our Product Values (The Why)</a:t>
            </a:r>
            <a:endParaRPr kumimoji="0" lang="en-US" sz="1600" b="0" u="none" strike="noStrike" kern="1200" cap="none" spc="0" normalizeH="0" baseline="0" noProof="0" dirty="0">
              <a:ln>
                <a:noFill/>
              </a:ln>
              <a:solidFill>
                <a:schemeClr val="tx1"/>
              </a:solidFill>
              <a:effectLst/>
              <a:uLnTx/>
              <a:uFillTx/>
              <a:cs typeface="Segoe UI Semibold" panose="020B0702040204020203" pitchFamily="34" charset="0"/>
            </a:endParaRPr>
          </a:p>
        </p:txBody>
      </p:sp>
      <p:sp>
        <p:nvSpPr>
          <p:cNvPr id="16" name="Slide Number Placeholder 5">
            <a:extLst>
              <a:ext uri="{FF2B5EF4-FFF2-40B4-BE49-F238E27FC236}">
                <a16:creationId xmlns:a16="http://schemas.microsoft.com/office/drawing/2014/main" id="{C150A338-BDE1-45ED-85FC-D8967B2BC4E9}"/>
              </a:ext>
            </a:extLst>
          </p:cNvPr>
          <p:cNvSpPr>
            <a:spLocks noGrp="1"/>
          </p:cNvSpPr>
          <p:nvPr>
            <p:ph type="sldNum" sz="quarter" idx="12"/>
          </p:nvPr>
        </p:nvSpPr>
        <p:spPr>
          <a:xfrm>
            <a:off x="11112274" y="6541613"/>
            <a:ext cx="762000" cy="194297"/>
          </a:xfrm>
          <a:prstGeom prst="rect">
            <a:avLst/>
          </a:prstGeom>
        </p:spPr>
        <p:txBody>
          <a:bodyPr anchor="t" anchorCtr="0"/>
          <a:lstStyle>
            <a:lvl1pPr algn="r">
              <a:defRPr sz="1200" b="0">
                <a:solidFill>
                  <a:srgbClr val="747678"/>
                </a:solidFill>
                <a:latin typeface="Arial" pitchFamily="34" charset="0"/>
                <a:cs typeface="Arial" pitchFamily="34" charset="0"/>
              </a:defRPr>
            </a:lvl1pPr>
          </a:lstStyle>
          <a:p>
            <a:fld id="{23B99C07-6774-7B4C-A880-8CAF4048FB67}" type="slidenum">
              <a:rPr lang="en-US" smtClean="0"/>
              <a:pPr/>
              <a:t>23</a:t>
            </a:fld>
            <a:endParaRPr lang="en-US" dirty="0"/>
          </a:p>
        </p:txBody>
      </p:sp>
    </p:spTree>
    <p:extLst>
      <p:ext uri="{BB962C8B-B14F-4D97-AF65-F5344CB8AC3E}">
        <p14:creationId xmlns:p14="http://schemas.microsoft.com/office/powerpoint/2010/main" val="2920599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C0AB5-30BB-4AE5-BCF4-D3B33F061D30}"/>
              </a:ext>
            </a:extLst>
          </p:cNvPr>
          <p:cNvSpPr>
            <a:spLocks noGrp="1"/>
          </p:cNvSpPr>
          <p:nvPr>
            <p:ph type="title"/>
          </p:nvPr>
        </p:nvSpPr>
        <p:spPr/>
        <p:txBody>
          <a:bodyPr>
            <a:normAutofit/>
          </a:bodyPr>
          <a:lstStyle/>
          <a:p>
            <a:r>
              <a:rPr lang="en-US" dirty="0">
                <a:cs typeface="Segoe UI Semilight" panose="020B0402040204020203" pitchFamily="34" charset="0"/>
              </a:rPr>
              <a:t>Product Management Mindset </a:t>
            </a:r>
            <a:r>
              <a:rPr lang="en-US" b="1" dirty="0">
                <a:cs typeface="Segoe UI Semibold" panose="020B0702040204020203" pitchFamily="34" charset="0"/>
              </a:rPr>
              <a:t>– If you’re not accountable for the Product Components you don’t own the Product </a:t>
            </a:r>
          </a:p>
        </p:txBody>
      </p:sp>
      <p:sp>
        <p:nvSpPr>
          <p:cNvPr id="9" name="Arrow: Right 8">
            <a:extLst>
              <a:ext uri="{FF2B5EF4-FFF2-40B4-BE49-F238E27FC236}">
                <a16:creationId xmlns:a16="http://schemas.microsoft.com/office/drawing/2014/main" id="{0EA161DD-55F3-4D91-A48F-CF97F5AA85FA}"/>
              </a:ext>
            </a:extLst>
          </p:cNvPr>
          <p:cNvSpPr/>
          <p:nvPr/>
        </p:nvSpPr>
        <p:spPr>
          <a:xfrm>
            <a:off x="7722786" y="2427515"/>
            <a:ext cx="4329283" cy="2314976"/>
          </a:xfrm>
          <a:prstGeom prst="rightArrow">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E77B5CE-ECE5-413F-87B3-A154F1FEBC78}"/>
              </a:ext>
            </a:extLst>
          </p:cNvPr>
          <p:cNvSpPr txBox="1"/>
          <p:nvPr/>
        </p:nvSpPr>
        <p:spPr>
          <a:xfrm>
            <a:off x="7923342" y="3107949"/>
            <a:ext cx="3569932" cy="954107"/>
          </a:xfrm>
          <a:prstGeom prst="rect">
            <a:avLst/>
          </a:prstGeom>
          <a:noFill/>
        </p:spPr>
        <p:txBody>
          <a:bodyPr wrap="square" rtlCol="0">
            <a:spAutoFit/>
          </a:bodyPr>
          <a:lstStyle/>
          <a:p>
            <a:r>
              <a:rPr lang="en-US" sz="1400" dirty="0">
                <a:cs typeface="Segoe UI" panose="020B0502040204020203" pitchFamily="34" charset="0"/>
              </a:rPr>
              <a:t>Operating with a Product Mindset means having a holistic understanding of product performance, cost, quality, and customer satisfaction. </a:t>
            </a:r>
          </a:p>
        </p:txBody>
      </p:sp>
      <p:sp>
        <p:nvSpPr>
          <p:cNvPr id="18" name="Slide Number Placeholder 5">
            <a:extLst>
              <a:ext uri="{FF2B5EF4-FFF2-40B4-BE49-F238E27FC236}">
                <a16:creationId xmlns:a16="http://schemas.microsoft.com/office/drawing/2014/main" id="{A032F42E-5912-469F-830F-C2E995D77F19}"/>
              </a:ext>
            </a:extLst>
          </p:cNvPr>
          <p:cNvSpPr>
            <a:spLocks noGrp="1"/>
          </p:cNvSpPr>
          <p:nvPr>
            <p:ph type="sldNum" sz="quarter" idx="12"/>
          </p:nvPr>
        </p:nvSpPr>
        <p:spPr>
          <a:xfrm>
            <a:off x="11112274" y="6541613"/>
            <a:ext cx="762000" cy="194297"/>
          </a:xfrm>
          <a:prstGeom prst="rect">
            <a:avLst/>
          </a:prstGeom>
        </p:spPr>
        <p:txBody>
          <a:bodyPr anchor="t" anchorCtr="0"/>
          <a:lstStyle>
            <a:lvl1pPr algn="r">
              <a:defRPr sz="1200" b="0">
                <a:solidFill>
                  <a:srgbClr val="747678"/>
                </a:solidFill>
                <a:latin typeface="Arial" pitchFamily="34" charset="0"/>
                <a:cs typeface="Arial" pitchFamily="34" charset="0"/>
              </a:defRPr>
            </a:lvl1pPr>
          </a:lstStyle>
          <a:p>
            <a:fld id="{23B99C07-6774-7B4C-A880-8CAF4048FB67}" type="slidenum">
              <a:rPr lang="en-US" smtClean="0"/>
              <a:pPr/>
              <a:t>24</a:t>
            </a:fld>
            <a:endParaRPr lang="en-US" dirty="0"/>
          </a:p>
        </p:txBody>
      </p:sp>
      <p:pic>
        <p:nvPicPr>
          <p:cNvPr id="3" name="Picture 2">
            <a:extLst>
              <a:ext uri="{FF2B5EF4-FFF2-40B4-BE49-F238E27FC236}">
                <a16:creationId xmlns:a16="http://schemas.microsoft.com/office/drawing/2014/main" id="{ED8F9FE3-D90B-48F2-927F-F6A562B37634}"/>
              </a:ext>
            </a:extLst>
          </p:cNvPr>
          <p:cNvPicPr>
            <a:picLocks noChangeAspect="1"/>
          </p:cNvPicPr>
          <p:nvPr/>
        </p:nvPicPr>
        <p:blipFill>
          <a:blip r:embed="rId2"/>
          <a:stretch>
            <a:fillRect/>
          </a:stretch>
        </p:blipFill>
        <p:spPr>
          <a:xfrm>
            <a:off x="567828" y="1524098"/>
            <a:ext cx="7401661" cy="4121808"/>
          </a:xfrm>
          <a:prstGeom prst="rect">
            <a:avLst/>
          </a:prstGeom>
        </p:spPr>
      </p:pic>
    </p:spTree>
    <p:extLst>
      <p:ext uri="{BB962C8B-B14F-4D97-AF65-F5344CB8AC3E}">
        <p14:creationId xmlns:p14="http://schemas.microsoft.com/office/powerpoint/2010/main" val="2529603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C0AB5-30BB-4AE5-BCF4-D3B33F061D30}"/>
              </a:ext>
            </a:extLst>
          </p:cNvPr>
          <p:cNvSpPr>
            <a:spLocks noGrp="1"/>
          </p:cNvSpPr>
          <p:nvPr>
            <p:ph type="title"/>
          </p:nvPr>
        </p:nvSpPr>
        <p:spPr/>
        <p:txBody>
          <a:bodyPr>
            <a:normAutofit/>
          </a:bodyPr>
          <a:lstStyle/>
          <a:p>
            <a:r>
              <a:rPr lang="en-US" dirty="0">
                <a:cs typeface="Segoe UI Semilight" panose="020B0402040204020203" pitchFamily="34" charset="0"/>
              </a:rPr>
              <a:t>Nationwide Infrastructure Product Guiding </a:t>
            </a:r>
            <a:r>
              <a:rPr lang="en-US" b="1" dirty="0">
                <a:cs typeface="Segoe UI Semibold" panose="020B0702040204020203" pitchFamily="34" charset="0"/>
              </a:rPr>
              <a:t>Principles</a:t>
            </a:r>
          </a:p>
        </p:txBody>
      </p:sp>
      <p:sp>
        <p:nvSpPr>
          <p:cNvPr id="212" name="Arrow: Right 211">
            <a:extLst>
              <a:ext uri="{FF2B5EF4-FFF2-40B4-BE49-F238E27FC236}">
                <a16:creationId xmlns:a16="http://schemas.microsoft.com/office/drawing/2014/main" id="{727EF572-CB21-404B-9EE2-863B55C6B90F}"/>
              </a:ext>
            </a:extLst>
          </p:cNvPr>
          <p:cNvSpPr/>
          <p:nvPr/>
        </p:nvSpPr>
        <p:spPr>
          <a:xfrm>
            <a:off x="493435" y="914278"/>
            <a:ext cx="6994485" cy="932562"/>
          </a:xfrm>
          <a:prstGeom prst="rightArrow">
            <a:avLst/>
          </a:prstGeom>
          <a:solidFill>
            <a:schemeClr val="tx2"/>
          </a:solidFill>
          <a:ln>
            <a:solidFill>
              <a:srgbClr val="0048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4" name="Group 13">
            <a:extLst>
              <a:ext uri="{FF2B5EF4-FFF2-40B4-BE49-F238E27FC236}">
                <a16:creationId xmlns:a16="http://schemas.microsoft.com/office/drawing/2014/main" id="{1C7B7BDA-6900-4A0D-A148-65E406436541}"/>
              </a:ext>
            </a:extLst>
          </p:cNvPr>
          <p:cNvGrpSpPr/>
          <p:nvPr/>
        </p:nvGrpSpPr>
        <p:grpSpPr>
          <a:xfrm>
            <a:off x="618449" y="2430347"/>
            <a:ext cx="10955102" cy="3927831"/>
            <a:chOff x="633549" y="2134160"/>
            <a:chExt cx="10895292" cy="3985071"/>
          </a:xfrm>
        </p:grpSpPr>
        <p:grpSp>
          <p:nvGrpSpPr>
            <p:cNvPr id="15" name="Group 14">
              <a:extLst>
                <a:ext uri="{FF2B5EF4-FFF2-40B4-BE49-F238E27FC236}">
                  <a16:creationId xmlns:a16="http://schemas.microsoft.com/office/drawing/2014/main" id="{BD7F23EF-73C5-4209-8D21-0BEE5D079D55}"/>
                </a:ext>
              </a:extLst>
            </p:cNvPr>
            <p:cNvGrpSpPr/>
            <p:nvPr/>
          </p:nvGrpSpPr>
          <p:grpSpPr>
            <a:xfrm>
              <a:off x="635872" y="2146983"/>
              <a:ext cx="5582257" cy="1139140"/>
              <a:chOff x="590969" y="1531382"/>
              <a:chExt cx="5582257" cy="1139140"/>
            </a:xfrm>
          </p:grpSpPr>
          <p:sp>
            <p:nvSpPr>
              <p:cNvPr id="43" name="Rectangle 42">
                <a:extLst>
                  <a:ext uri="{FF2B5EF4-FFF2-40B4-BE49-F238E27FC236}">
                    <a16:creationId xmlns:a16="http://schemas.microsoft.com/office/drawing/2014/main" id="{3B6C6189-A753-4A32-9A20-062CEFD72CAD}"/>
                  </a:ext>
                </a:extLst>
              </p:cNvPr>
              <p:cNvSpPr/>
              <p:nvPr/>
            </p:nvSpPr>
            <p:spPr>
              <a:xfrm>
                <a:off x="590969" y="2170407"/>
                <a:ext cx="5582257" cy="500115"/>
              </a:xfrm>
              <a:prstGeom prst="rect">
                <a:avLst/>
              </a:prstGeom>
              <a:solidFill>
                <a:schemeClr val="tx2"/>
              </a:solidFill>
              <a:ln>
                <a:solidFill>
                  <a:srgbClr val="0048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ea typeface="+mn-ea"/>
                    <a:cs typeface="Segoe UI Semilight" panose="020B0402040204020203" pitchFamily="34" charset="0"/>
                  </a:rPr>
                  <a:t>UNIT COST</a:t>
                </a:r>
              </a:p>
            </p:txBody>
          </p:sp>
          <p:sp>
            <p:nvSpPr>
              <p:cNvPr id="45" name="Rectangle 44">
                <a:extLst>
                  <a:ext uri="{FF2B5EF4-FFF2-40B4-BE49-F238E27FC236}">
                    <a16:creationId xmlns:a16="http://schemas.microsoft.com/office/drawing/2014/main" id="{F8D40B69-C12B-4E3D-9599-06F71B46AD71}"/>
                  </a:ext>
                </a:extLst>
              </p:cNvPr>
              <p:cNvSpPr/>
              <p:nvPr/>
            </p:nvSpPr>
            <p:spPr>
              <a:xfrm>
                <a:off x="590969" y="1531382"/>
                <a:ext cx="5575311" cy="599277"/>
              </a:xfrm>
              <a:prstGeom prst="rect">
                <a:avLst/>
              </a:prstGeom>
              <a:solidFill>
                <a:schemeClr val="accent1"/>
              </a:solidFill>
              <a:ln>
                <a:solidFill>
                  <a:srgbClr val="40DAC5"/>
                </a:solidFill>
              </a:ln>
            </p:spPr>
            <p:style>
              <a:lnRef idx="2">
                <a:schemeClr val="accent1">
                  <a:shade val="50000"/>
                </a:schemeClr>
              </a:lnRef>
              <a:fillRef idx="1">
                <a:schemeClr val="accent1"/>
              </a:fillRef>
              <a:effectRef idx="0">
                <a:schemeClr val="accent1"/>
              </a:effectRef>
              <a:fontRef idx="minor">
                <a:schemeClr val="lt1"/>
              </a:fontRef>
            </p:style>
            <p:txBody>
              <a:bodyPr lIns="91440"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ea typeface="+mn-ea"/>
                    <a:cs typeface="Segoe UI Semibold" panose="020B0702040204020203" pitchFamily="34" charset="0"/>
                  </a:rPr>
                  <a:t>INDUSTRY-LEADING PRODUCTS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ea typeface="+mn-ea"/>
                    <a:cs typeface="Segoe UI Semibold" panose="020B0702040204020203" pitchFamily="34" charset="0"/>
                  </a:rPr>
                  <a:t>AT COMPETITIVE COSTS</a:t>
                </a:r>
              </a:p>
            </p:txBody>
          </p:sp>
          <p:pic>
            <p:nvPicPr>
              <p:cNvPr id="47" name="Graphic 46" descr="Box">
                <a:extLst>
                  <a:ext uri="{FF2B5EF4-FFF2-40B4-BE49-F238E27FC236}">
                    <a16:creationId xmlns:a16="http://schemas.microsoft.com/office/drawing/2014/main" id="{9A90A131-2913-404D-B198-2F8A66FF2E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398" y="1623922"/>
                <a:ext cx="495312" cy="495312"/>
              </a:xfrm>
              <a:prstGeom prst="rect">
                <a:avLst/>
              </a:prstGeom>
            </p:spPr>
          </p:pic>
        </p:grpSp>
        <p:grpSp>
          <p:nvGrpSpPr>
            <p:cNvPr id="16" name="Group 15">
              <a:extLst>
                <a:ext uri="{FF2B5EF4-FFF2-40B4-BE49-F238E27FC236}">
                  <a16:creationId xmlns:a16="http://schemas.microsoft.com/office/drawing/2014/main" id="{16B41453-9CA0-4E2D-A55C-DED02A41FC7A}"/>
                </a:ext>
              </a:extLst>
            </p:cNvPr>
            <p:cNvGrpSpPr/>
            <p:nvPr/>
          </p:nvGrpSpPr>
          <p:grpSpPr>
            <a:xfrm>
              <a:off x="6558394" y="2134160"/>
              <a:ext cx="4968003" cy="1130084"/>
              <a:chOff x="6705352" y="1518559"/>
              <a:chExt cx="4968003" cy="1130084"/>
            </a:xfrm>
          </p:grpSpPr>
          <p:sp>
            <p:nvSpPr>
              <p:cNvPr id="39" name="Rectangle 38">
                <a:extLst>
                  <a:ext uri="{FF2B5EF4-FFF2-40B4-BE49-F238E27FC236}">
                    <a16:creationId xmlns:a16="http://schemas.microsoft.com/office/drawing/2014/main" id="{29BEDB93-3BE6-4450-81A7-049876E5E781}"/>
                  </a:ext>
                </a:extLst>
              </p:cNvPr>
              <p:cNvSpPr/>
              <p:nvPr/>
            </p:nvSpPr>
            <p:spPr>
              <a:xfrm>
                <a:off x="6705352" y="2148528"/>
                <a:ext cx="4956610" cy="500115"/>
              </a:xfrm>
              <a:prstGeom prst="rect">
                <a:avLst/>
              </a:prstGeom>
              <a:solidFill>
                <a:schemeClr val="tx2"/>
              </a:solidFill>
              <a:ln>
                <a:solidFill>
                  <a:srgbClr val="0048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endParaRPr>
              </a:p>
            </p:txBody>
          </p:sp>
          <p:sp>
            <p:nvSpPr>
              <p:cNvPr id="40" name="Rectangle 39">
                <a:extLst>
                  <a:ext uri="{FF2B5EF4-FFF2-40B4-BE49-F238E27FC236}">
                    <a16:creationId xmlns:a16="http://schemas.microsoft.com/office/drawing/2014/main" id="{3BAE6D76-0832-4F82-8C74-6C4B53B6CA7B}"/>
                  </a:ext>
                </a:extLst>
              </p:cNvPr>
              <p:cNvSpPr/>
              <p:nvPr/>
            </p:nvSpPr>
            <p:spPr>
              <a:xfrm>
                <a:off x="6716745" y="1518559"/>
                <a:ext cx="4956610" cy="609966"/>
              </a:xfrm>
              <a:prstGeom prst="rect">
                <a:avLst/>
              </a:prstGeom>
              <a:solidFill>
                <a:schemeClr val="bg2"/>
              </a:solidFill>
              <a:ln>
                <a:solidFill>
                  <a:srgbClr val="40DAC5"/>
                </a:solidFill>
              </a:ln>
            </p:spPr>
            <p:style>
              <a:lnRef idx="2">
                <a:schemeClr val="accent1">
                  <a:shade val="50000"/>
                </a:schemeClr>
              </a:lnRef>
              <a:fillRef idx="1">
                <a:schemeClr val="accent1"/>
              </a:fillRef>
              <a:effectRef idx="0">
                <a:schemeClr val="accent1"/>
              </a:effectRef>
              <a:fontRef idx="minor">
                <a:schemeClr val="lt1"/>
              </a:fontRef>
            </p:style>
            <p:txBody>
              <a:bodyPr lIns="91440"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ea typeface="+mn-ea"/>
                    <a:cs typeface="Segoe UI Semibold" panose="020B0702040204020203" pitchFamily="34" charset="0"/>
                  </a:rPr>
                  <a:t>DRIVEN BY USER EMPATHY</a:t>
                </a:r>
              </a:p>
            </p:txBody>
          </p:sp>
          <p:pic>
            <p:nvPicPr>
              <p:cNvPr id="42" name="Graphic 41" descr="Target Audience">
                <a:extLst>
                  <a:ext uri="{FF2B5EF4-FFF2-40B4-BE49-F238E27FC236}">
                    <a16:creationId xmlns:a16="http://schemas.microsoft.com/office/drawing/2014/main" id="{59D9B357-A677-4752-9CBA-742787E567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88222" y="1595866"/>
                <a:ext cx="495312" cy="495312"/>
              </a:xfrm>
              <a:prstGeom prst="rect">
                <a:avLst/>
              </a:prstGeom>
            </p:spPr>
          </p:pic>
        </p:grpSp>
        <p:grpSp>
          <p:nvGrpSpPr>
            <p:cNvPr id="17" name="Group 16">
              <a:extLst>
                <a:ext uri="{FF2B5EF4-FFF2-40B4-BE49-F238E27FC236}">
                  <a16:creationId xmlns:a16="http://schemas.microsoft.com/office/drawing/2014/main" id="{BDD643BC-85B5-48C5-836F-CC5C901ACB90}"/>
                </a:ext>
              </a:extLst>
            </p:cNvPr>
            <p:cNvGrpSpPr/>
            <p:nvPr/>
          </p:nvGrpSpPr>
          <p:grpSpPr>
            <a:xfrm>
              <a:off x="633549" y="3576283"/>
              <a:ext cx="5552542" cy="1104498"/>
              <a:chOff x="588646" y="3179303"/>
              <a:chExt cx="5552542" cy="1104498"/>
            </a:xfrm>
          </p:grpSpPr>
          <p:sp>
            <p:nvSpPr>
              <p:cNvPr id="35" name="Rectangle 34">
                <a:extLst>
                  <a:ext uri="{FF2B5EF4-FFF2-40B4-BE49-F238E27FC236}">
                    <a16:creationId xmlns:a16="http://schemas.microsoft.com/office/drawing/2014/main" id="{8BEE68E2-3D26-4603-97F1-8B0C86C6234A}"/>
                  </a:ext>
                </a:extLst>
              </p:cNvPr>
              <p:cNvSpPr/>
              <p:nvPr/>
            </p:nvSpPr>
            <p:spPr>
              <a:xfrm>
                <a:off x="590969" y="3783686"/>
                <a:ext cx="5550217" cy="500115"/>
              </a:xfrm>
              <a:prstGeom prst="rect">
                <a:avLst/>
              </a:prstGeom>
              <a:solidFill>
                <a:schemeClr val="tx2"/>
              </a:solidFill>
              <a:ln>
                <a:solidFill>
                  <a:srgbClr val="0048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ea typeface="+mn-ea"/>
                    <a:cs typeface="Segoe UI Semilight" panose="020B0402040204020203" pitchFamily="34" charset="0"/>
                  </a:rPr>
                  <a:t>SPEED</a:t>
                </a:r>
                <a:endParaRPr kumimoji="0" lang="en-US" sz="1200" b="1" i="0" u="none" strike="noStrike" kern="1200" cap="none" spc="0" normalizeH="0" baseline="0" noProof="0" dirty="0">
                  <a:ln>
                    <a:noFill/>
                  </a:ln>
                  <a:solidFill>
                    <a:prstClr val="white"/>
                  </a:solidFill>
                  <a:effectLst/>
                  <a:uLnTx/>
                  <a:uFillTx/>
                  <a:ea typeface="+mn-ea"/>
                  <a:cs typeface="Segoe UI Semilight" panose="020B0402040204020203" pitchFamily="34" charset="0"/>
                </a:endParaRPr>
              </a:p>
            </p:txBody>
          </p:sp>
          <p:sp>
            <p:nvSpPr>
              <p:cNvPr id="36" name="Rectangle 35">
                <a:extLst>
                  <a:ext uri="{FF2B5EF4-FFF2-40B4-BE49-F238E27FC236}">
                    <a16:creationId xmlns:a16="http://schemas.microsoft.com/office/drawing/2014/main" id="{CE9C80BD-06B5-4E91-BE29-B8045211C6DA}"/>
                  </a:ext>
                </a:extLst>
              </p:cNvPr>
              <p:cNvSpPr/>
              <p:nvPr/>
            </p:nvSpPr>
            <p:spPr>
              <a:xfrm>
                <a:off x="588646" y="3179303"/>
                <a:ext cx="5552542" cy="587728"/>
              </a:xfrm>
              <a:prstGeom prst="rect">
                <a:avLst/>
              </a:prstGeom>
              <a:solidFill>
                <a:schemeClr val="bg2"/>
              </a:solidFill>
              <a:ln>
                <a:solidFill>
                  <a:srgbClr val="40DAC5"/>
                </a:solidFill>
              </a:ln>
            </p:spPr>
            <p:style>
              <a:lnRef idx="2">
                <a:schemeClr val="accent1">
                  <a:shade val="50000"/>
                </a:schemeClr>
              </a:lnRef>
              <a:fillRef idx="1">
                <a:schemeClr val="accent1"/>
              </a:fillRef>
              <a:effectRef idx="0">
                <a:schemeClr val="accent1"/>
              </a:effectRef>
              <a:fontRef idx="minor">
                <a:schemeClr val="lt1"/>
              </a:fontRef>
            </p:style>
            <p:txBody>
              <a:bodyPr lIns="91440"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ea typeface="+mn-ea"/>
                    <a:cs typeface="Segoe UI Semibold" panose="020B0702040204020203" pitchFamily="34" charset="0"/>
                  </a:rPr>
                  <a:t>DELIVERING AT THE SPEED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ea typeface="+mn-ea"/>
                    <a:cs typeface="Segoe UI Semibold" panose="020B0702040204020203" pitchFamily="34" charset="0"/>
                  </a:rPr>
                  <a:t>OUR CUSTOMERS NEED</a:t>
                </a:r>
              </a:p>
            </p:txBody>
          </p:sp>
          <p:pic>
            <p:nvPicPr>
              <p:cNvPr id="38" name="Graphic 37" descr="Rocket">
                <a:extLst>
                  <a:ext uri="{FF2B5EF4-FFF2-40B4-BE49-F238E27FC236}">
                    <a16:creationId xmlns:a16="http://schemas.microsoft.com/office/drawing/2014/main" id="{0F0BAC21-C83B-4240-8756-19193612A7D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7177" y="3298975"/>
                <a:ext cx="444608" cy="444608"/>
              </a:xfrm>
              <a:prstGeom prst="rect">
                <a:avLst/>
              </a:prstGeom>
            </p:spPr>
          </p:pic>
        </p:grpSp>
        <p:grpSp>
          <p:nvGrpSpPr>
            <p:cNvPr id="18" name="Group 17">
              <a:extLst>
                <a:ext uri="{FF2B5EF4-FFF2-40B4-BE49-F238E27FC236}">
                  <a16:creationId xmlns:a16="http://schemas.microsoft.com/office/drawing/2014/main" id="{9433F7B7-4DBF-456C-AA9A-D9FAEB45FC5F}"/>
                </a:ext>
              </a:extLst>
            </p:cNvPr>
            <p:cNvGrpSpPr/>
            <p:nvPr/>
          </p:nvGrpSpPr>
          <p:grpSpPr>
            <a:xfrm>
              <a:off x="642818" y="4993456"/>
              <a:ext cx="5575311" cy="1125775"/>
              <a:chOff x="597915" y="4826179"/>
              <a:chExt cx="5575311" cy="1125775"/>
            </a:xfrm>
          </p:grpSpPr>
          <p:sp>
            <p:nvSpPr>
              <p:cNvPr id="30" name="Rectangle 29">
                <a:extLst>
                  <a:ext uri="{FF2B5EF4-FFF2-40B4-BE49-F238E27FC236}">
                    <a16:creationId xmlns:a16="http://schemas.microsoft.com/office/drawing/2014/main" id="{073E40A0-0743-4D62-A1CC-27CE5772B0DC}"/>
                  </a:ext>
                </a:extLst>
              </p:cNvPr>
              <p:cNvSpPr/>
              <p:nvPr/>
            </p:nvSpPr>
            <p:spPr>
              <a:xfrm>
                <a:off x="597915" y="5451839"/>
                <a:ext cx="5575311" cy="500115"/>
              </a:xfrm>
              <a:prstGeom prst="rect">
                <a:avLst/>
              </a:prstGeom>
              <a:solidFill>
                <a:schemeClr val="tx2"/>
              </a:solidFill>
              <a:ln>
                <a:solidFill>
                  <a:srgbClr val="0048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sz="1400" b="1" dirty="0">
                    <a:solidFill>
                      <a:prstClr val="white"/>
                    </a:solidFill>
                    <a:cs typeface="Segoe UI Semilight" panose="020B0402040204020203" pitchFamily="34" charset="0"/>
                  </a:rPr>
                  <a:t>AVAILABILITY</a:t>
                </a:r>
                <a:endParaRPr kumimoji="0" lang="en-US" sz="1200" b="1" i="0" u="none" strike="noStrike" kern="1200" cap="none" spc="0" normalizeH="0" baseline="0" noProof="0" dirty="0">
                  <a:ln>
                    <a:noFill/>
                  </a:ln>
                  <a:solidFill>
                    <a:prstClr val="white"/>
                  </a:solidFill>
                  <a:effectLst/>
                  <a:uLnTx/>
                  <a:uFillTx/>
                  <a:ea typeface="+mn-ea"/>
                  <a:cs typeface="Segoe UI Semilight" panose="020B0402040204020203" pitchFamily="34" charset="0"/>
                </a:endParaRPr>
              </a:p>
            </p:txBody>
          </p:sp>
          <p:sp>
            <p:nvSpPr>
              <p:cNvPr id="31" name="Rectangle 30">
                <a:extLst>
                  <a:ext uri="{FF2B5EF4-FFF2-40B4-BE49-F238E27FC236}">
                    <a16:creationId xmlns:a16="http://schemas.microsoft.com/office/drawing/2014/main" id="{1B4DF95F-BE4D-43BE-904B-12B575703F20}"/>
                  </a:ext>
                </a:extLst>
              </p:cNvPr>
              <p:cNvSpPr/>
              <p:nvPr/>
            </p:nvSpPr>
            <p:spPr>
              <a:xfrm>
                <a:off x="597915" y="4826179"/>
                <a:ext cx="5575311" cy="608260"/>
              </a:xfrm>
              <a:prstGeom prst="rect">
                <a:avLst/>
              </a:prstGeom>
              <a:solidFill>
                <a:schemeClr val="bg2"/>
              </a:solidFill>
              <a:ln>
                <a:solidFill>
                  <a:srgbClr val="40DAC5"/>
                </a:solidFill>
              </a:ln>
            </p:spPr>
            <p:style>
              <a:lnRef idx="2">
                <a:schemeClr val="accent1">
                  <a:shade val="50000"/>
                </a:schemeClr>
              </a:lnRef>
              <a:fillRef idx="1">
                <a:schemeClr val="accent1"/>
              </a:fillRef>
              <a:effectRef idx="0">
                <a:schemeClr val="accent1"/>
              </a:effectRef>
              <a:fontRef idx="minor">
                <a:schemeClr val="lt1"/>
              </a:fontRef>
            </p:style>
            <p:txBody>
              <a:bodyPr lIns="91440" tIns="91440" bIns="91440"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ea typeface="+mn-ea"/>
                    <a:cs typeface="Segoe UI Semibold" panose="020B0702040204020203" pitchFamily="34" charset="0"/>
                  </a:rPr>
                  <a:t>SECURE AND RELIABLE DELIVERY</a:t>
                </a:r>
              </a:p>
            </p:txBody>
          </p:sp>
          <p:pic>
            <p:nvPicPr>
              <p:cNvPr id="34" name="Graphic 33" descr="Research">
                <a:extLst>
                  <a:ext uri="{FF2B5EF4-FFF2-40B4-BE49-F238E27FC236}">
                    <a16:creationId xmlns:a16="http://schemas.microsoft.com/office/drawing/2014/main" id="{02C925B9-2D71-44D0-94F3-0CF95122D95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91827" y="4945746"/>
                <a:ext cx="449063" cy="449063"/>
              </a:xfrm>
              <a:prstGeom prst="rect">
                <a:avLst/>
              </a:prstGeom>
            </p:spPr>
          </p:pic>
        </p:grpSp>
        <p:grpSp>
          <p:nvGrpSpPr>
            <p:cNvPr id="19" name="Group 18">
              <a:extLst>
                <a:ext uri="{FF2B5EF4-FFF2-40B4-BE49-F238E27FC236}">
                  <a16:creationId xmlns:a16="http://schemas.microsoft.com/office/drawing/2014/main" id="{08B3CFB8-699D-4E80-A2E8-D960892D4330}"/>
                </a:ext>
              </a:extLst>
            </p:cNvPr>
            <p:cNvGrpSpPr/>
            <p:nvPr/>
          </p:nvGrpSpPr>
          <p:grpSpPr>
            <a:xfrm>
              <a:off x="6558393" y="3555542"/>
              <a:ext cx="4970448" cy="1116833"/>
              <a:chOff x="6705351" y="3158562"/>
              <a:chExt cx="4970448" cy="1116833"/>
            </a:xfrm>
          </p:grpSpPr>
          <p:sp>
            <p:nvSpPr>
              <p:cNvPr id="26" name="Rectangle 25">
                <a:extLst>
                  <a:ext uri="{FF2B5EF4-FFF2-40B4-BE49-F238E27FC236}">
                    <a16:creationId xmlns:a16="http://schemas.microsoft.com/office/drawing/2014/main" id="{436BCC7C-D534-4D10-B9EA-53A3DCF01B4D}"/>
                  </a:ext>
                </a:extLst>
              </p:cNvPr>
              <p:cNvSpPr/>
              <p:nvPr/>
            </p:nvSpPr>
            <p:spPr>
              <a:xfrm>
                <a:off x="6705351" y="3775280"/>
                <a:ext cx="4956610" cy="500115"/>
              </a:xfrm>
              <a:prstGeom prst="rect">
                <a:avLst/>
              </a:prstGeom>
              <a:solidFill>
                <a:schemeClr val="tx2"/>
              </a:solidFill>
              <a:ln>
                <a:solidFill>
                  <a:srgbClr val="0048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endParaRPr>
              </a:p>
            </p:txBody>
          </p:sp>
          <p:sp>
            <p:nvSpPr>
              <p:cNvPr id="27" name="Rectangle 26">
                <a:extLst>
                  <a:ext uri="{FF2B5EF4-FFF2-40B4-BE49-F238E27FC236}">
                    <a16:creationId xmlns:a16="http://schemas.microsoft.com/office/drawing/2014/main" id="{CAFF6534-41AE-4DD5-A369-88E785012CAB}"/>
                  </a:ext>
                </a:extLst>
              </p:cNvPr>
              <p:cNvSpPr/>
              <p:nvPr/>
            </p:nvSpPr>
            <p:spPr>
              <a:xfrm>
                <a:off x="6705352" y="3158562"/>
                <a:ext cx="4970447" cy="599421"/>
              </a:xfrm>
              <a:prstGeom prst="rect">
                <a:avLst/>
              </a:prstGeom>
              <a:solidFill>
                <a:schemeClr val="bg2"/>
              </a:solidFill>
              <a:ln>
                <a:solidFill>
                  <a:srgbClr val="40DAC5"/>
                </a:solidFill>
              </a:ln>
            </p:spPr>
            <p:style>
              <a:lnRef idx="2">
                <a:schemeClr val="accent1">
                  <a:shade val="50000"/>
                </a:schemeClr>
              </a:lnRef>
              <a:fillRef idx="1">
                <a:schemeClr val="accent1"/>
              </a:fillRef>
              <a:effectRef idx="0">
                <a:schemeClr val="accent1"/>
              </a:effectRef>
              <a:fontRef idx="minor">
                <a:schemeClr val="lt1"/>
              </a:fontRef>
            </p:style>
            <p:txBody>
              <a:bodyPr lIns="91440"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ea typeface="+mn-ea"/>
                    <a:cs typeface="Segoe UI Semibold" panose="020B0702040204020203" pitchFamily="34" charset="0"/>
                  </a:rPr>
                  <a:t>TRANSFORM HOW WE DELIVER </a:t>
                </a:r>
              </a:p>
            </p:txBody>
          </p:sp>
          <p:pic>
            <p:nvPicPr>
              <p:cNvPr id="29" name="Graphic 28" descr="Lock">
                <a:extLst>
                  <a:ext uri="{FF2B5EF4-FFF2-40B4-BE49-F238E27FC236}">
                    <a16:creationId xmlns:a16="http://schemas.microsoft.com/office/drawing/2014/main" id="{F2538397-AA02-4AC2-B976-698522A3756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64469" y="3241591"/>
                <a:ext cx="464166" cy="464166"/>
              </a:xfrm>
              <a:prstGeom prst="rect">
                <a:avLst/>
              </a:prstGeom>
            </p:spPr>
          </p:pic>
        </p:grpSp>
        <p:grpSp>
          <p:nvGrpSpPr>
            <p:cNvPr id="20" name="Group 19">
              <a:extLst>
                <a:ext uri="{FF2B5EF4-FFF2-40B4-BE49-F238E27FC236}">
                  <a16:creationId xmlns:a16="http://schemas.microsoft.com/office/drawing/2014/main" id="{BD988963-2BBC-42BA-8CB3-45D032453965}"/>
                </a:ext>
              </a:extLst>
            </p:cNvPr>
            <p:cNvGrpSpPr/>
            <p:nvPr/>
          </p:nvGrpSpPr>
          <p:grpSpPr>
            <a:xfrm>
              <a:off x="6560004" y="4993456"/>
              <a:ext cx="4956610" cy="1105165"/>
              <a:chOff x="6706962" y="4826179"/>
              <a:chExt cx="4956610" cy="1105165"/>
            </a:xfrm>
          </p:grpSpPr>
          <p:sp>
            <p:nvSpPr>
              <p:cNvPr id="21" name="Rectangle 20">
                <a:extLst>
                  <a:ext uri="{FF2B5EF4-FFF2-40B4-BE49-F238E27FC236}">
                    <a16:creationId xmlns:a16="http://schemas.microsoft.com/office/drawing/2014/main" id="{C6AA2B52-2095-45A7-A226-C4BDE6FBACB7}"/>
                  </a:ext>
                </a:extLst>
              </p:cNvPr>
              <p:cNvSpPr/>
              <p:nvPr/>
            </p:nvSpPr>
            <p:spPr>
              <a:xfrm>
                <a:off x="6706962" y="5431229"/>
                <a:ext cx="4956610" cy="500115"/>
              </a:xfrm>
              <a:prstGeom prst="rect">
                <a:avLst/>
              </a:prstGeom>
              <a:solidFill>
                <a:schemeClr val="tx2"/>
              </a:solidFill>
              <a:ln>
                <a:solidFill>
                  <a:srgbClr val="0048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r>
                  <a:rPr lang="en-US" sz="1400" b="1" dirty="0">
                    <a:solidFill>
                      <a:prstClr val="white"/>
                    </a:solidFill>
                    <a:cs typeface="Segoe UI Semilight" panose="020B0402040204020203" pitchFamily="34" charset="0"/>
                  </a:rPr>
                  <a:t>TRANSPARENCY</a:t>
                </a:r>
                <a:endParaRPr kumimoji="0" lang="en-US" sz="1200" b="1" i="0" u="none" strike="noStrike" kern="1200" cap="none" spc="0" normalizeH="0" baseline="0" noProof="0" dirty="0">
                  <a:ln>
                    <a:noFill/>
                  </a:ln>
                  <a:solidFill>
                    <a:prstClr val="white"/>
                  </a:solidFill>
                  <a:effectLst/>
                  <a:uLnTx/>
                  <a:uFillTx/>
                  <a:ea typeface="+mn-ea"/>
                  <a:cs typeface="Segoe UI Semilight" panose="020B0402040204020203" pitchFamily="34" charset="0"/>
                </a:endParaRPr>
              </a:p>
            </p:txBody>
          </p:sp>
          <p:sp>
            <p:nvSpPr>
              <p:cNvPr id="22" name="Rectangle 21">
                <a:extLst>
                  <a:ext uri="{FF2B5EF4-FFF2-40B4-BE49-F238E27FC236}">
                    <a16:creationId xmlns:a16="http://schemas.microsoft.com/office/drawing/2014/main" id="{159D06C3-5813-4C93-9E0D-D8DBCC3042D5}"/>
                  </a:ext>
                </a:extLst>
              </p:cNvPr>
              <p:cNvSpPr/>
              <p:nvPr/>
            </p:nvSpPr>
            <p:spPr>
              <a:xfrm>
                <a:off x="6716745" y="4826179"/>
                <a:ext cx="4946826" cy="585468"/>
              </a:xfrm>
              <a:prstGeom prst="rect">
                <a:avLst/>
              </a:prstGeom>
              <a:solidFill>
                <a:schemeClr val="bg2"/>
              </a:solidFill>
              <a:ln>
                <a:solidFill>
                  <a:srgbClr val="40DAC5"/>
                </a:solidFill>
              </a:ln>
            </p:spPr>
            <p:style>
              <a:lnRef idx="2">
                <a:schemeClr val="accent1">
                  <a:shade val="50000"/>
                </a:schemeClr>
              </a:lnRef>
              <a:fillRef idx="1">
                <a:schemeClr val="accent1"/>
              </a:fillRef>
              <a:effectRef idx="0">
                <a:schemeClr val="accent1"/>
              </a:effectRef>
              <a:fontRef idx="minor">
                <a:schemeClr val="lt1"/>
              </a:fontRef>
            </p:style>
            <p:txBody>
              <a:bodyPr lIns="91440"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ea typeface="+mn-ea"/>
                    <a:cs typeface="Segoe UI Semibold" panose="020B0702040204020203" pitchFamily="34" charset="0"/>
                  </a:rPr>
                  <a:t>COMMUNICATE EARLY AND OFTEN</a:t>
                </a:r>
              </a:p>
            </p:txBody>
          </p:sp>
          <p:pic>
            <p:nvPicPr>
              <p:cNvPr id="24" name="Graphic 23" descr="Group brainstorm">
                <a:extLst>
                  <a:ext uri="{FF2B5EF4-FFF2-40B4-BE49-F238E27FC236}">
                    <a16:creationId xmlns:a16="http://schemas.microsoft.com/office/drawing/2014/main" id="{E6CCB287-45C7-403A-823F-16B1D1023A1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924050" y="4851678"/>
                <a:ext cx="530355" cy="530355"/>
              </a:xfrm>
              <a:prstGeom prst="rect">
                <a:avLst/>
              </a:prstGeom>
            </p:spPr>
          </p:pic>
        </p:grpSp>
      </p:grpSp>
      <p:sp>
        <p:nvSpPr>
          <p:cNvPr id="3" name="Rectangle 2">
            <a:extLst>
              <a:ext uri="{FF2B5EF4-FFF2-40B4-BE49-F238E27FC236}">
                <a16:creationId xmlns:a16="http://schemas.microsoft.com/office/drawing/2014/main" id="{ABD1B628-F19C-4825-B458-CBB01D9CB5A7}"/>
              </a:ext>
            </a:extLst>
          </p:cNvPr>
          <p:cNvSpPr/>
          <p:nvPr/>
        </p:nvSpPr>
        <p:spPr>
          <a:xfrm>
            <a:off x="8288747" y="3158761"/>
            <a:ext cx="1861407" cy="307777"/>
          </a:xfrm>
          <a:prstGeom prst="rect">
            <a:avLst/>
          </a:prstGeom>
        </p:spPr>
        <p:txBody>
          <a:bodyPr wrap="none">
            <a:spAutoFit/>
          </a:bodyPr>
          <a:lstStyle/>
          <a:p>
            <a:r>
              <a:rPr lang="en-US" sz="1400" b="1" dirty="0">
                <a:solidFill>
                  <a:prstClr val="white"/>
                </a:solidFill>
                <a:cs typeface="Segoe UI Semibold" panose="020B0702040204020203" pitchFamily="34" charset="0"/>
              </a:rPr>
              <a:t>FEEDBACK LOOPS</a:t>
            </a:r>
            <a:endParaRPr lang="en-US" sz="1400" dirty="0"/>
          </a:p>
        </p:txBody>
      </p:sp>
      <p:sp>
        <p:nvSpPr>
          <p:cNvPr id="4" name="Rectangle 3">
            <a:extLst>
              <a:ext uri="{FF2B5EF4-FFF2-40B4-BE49-F238E27FC236}">
                <a16:creationId xmlns:a16="http://schemas.microsoft.com/office/drawing/2014/main" id="{36A5A1D6-1154-4FC2-8F0D-A432487A4832}"/>
              </a:ext>
            </a:extLst>
          </p:cNvPr>
          <p:cNvSpPr/>
          <p:nvPr/>
        </p:nvSpPr>
        <p:spPr>
          <a:xfrm>
            <a:off x="8129247" y="4560600"/>
            <a:ext cx="2180405" cy="307777"/>
          </a:xfrm>
          <a:prstGeom prst="rect">
            <a:avLst/>
          </a:prstGeom>
        </p:spPr>
        <p:txBody>
          <a:bodyPr wrap="none">
            <a:spAutoFit/>
          </a:bodyPr>
          <a:lstStyle/>
          <a:p>
            <a:r>
              <a:rPr lang="en-US" sz="1400" b="1" dirty="0">
                <a:solidFill>
                  <a:prstClr val="white"/>
                </a:solidFill>
                <a:cs typeface="Segoe UI Semibold" panose="020B0702040204020203" pitchFamily="34" charset="0"/>
              </a:rPr>
              <a:t>LEAN+AGILE+DEVOPS</a:t>
            </a:r>
            <a:endParaRPr lang="en-US" sz="1400" dirty="0"/>
          </a:p>
        </p:txBody>
      </p:sp>
      <p:grpSp>
        <p:nvGrpSpPr>
          <p:cNvPr id="7" name="Group 6">
            <a:extLst>
              <a:ext uri="{FF2B5EF4-FFF2-40B4-BE49-F238E27FC236}">
                <a16:creationId xmlns:a16="http://schemas.microsoft.com/office/drawing/2014/main" id="{295F9949-90F6-478E-A3CA-CA48C5A11033}"/>
              </a:ext>
            </a:extLst>
          </p:cNvPr>
          <p:cNvGrpSpPr/>
          <p:nvPr/>
        </p:nvGrpSpPr>
        <p:grpSpPr>
          <a:xfrm>
            <a:off x="7765470" y="1612332"/>
            <a:ext cx="3805563" cy="489999"/>
            <a:chOff x="6386565" y="858637"/>
            <a:chExt cx="3795483" cy="808534"/>
          </a:xfrm>
          <a:solidFill>
            <a:schemeClr val="tx2"/>
          </a:solidFill>
        </p:grpSpPr>
        <p:sp>
          <p:nvSpPr>
            <p:cNvPr id="51" name="Rectangle 50">
              <a:extLst>
                <a:ext uri="{FF2B5EF4-FFF2-40B4-BE49-F238E27FC236}">
                  <a16:creationId xmlns:a16="http://schemas.microsoft.com/office/drawing/2014/main" id="{4953FA2E-B77F-4C76-83B4-61C53F8D083C}"/>
                </a:ext>
              </a:extLst>
            </p:cNvPr>
            <p:cNvSpPr/>
            <p:nvPr/>
          </p:nvSpPr>
          <p:spPr bwMode="auto">
            <a:xfrm>
              <a:off x="7313293" y="865989"/>
              <a:ext cx="2868755" cy="799317"/>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Improve operations for speed, efficiency, expertise</a:t>
              </a:r>
            </a:p>
          </p:txBody>
        </p:sp>
        <p:sp>
          <p:nvSpPr>
            <p:cNvPr id="52" name="Rectangle 51">
              <a:extLst>
                <a:ext uri="{FF2B5EF4-FFF2-40B4-BE49-F238E27FC236}">
                  <a16:creationId xmlns:a16="http://schemas.microsoft.com/office/drawing/2014/main" id="{4F4536A4-B75B-4885-BEAA-BF205CDEFB1C}"/>
                </a:ext>
              </a:extLst>
            </p:cNvPr>
            <p:cNvSpPr/>
            <p:nvPr/>
          </p:nvSpPr>
          <p:spPr bwMode="auto">
            <a:xfrm>
              <a:off x="6386565" y="858637"/>
              <a:ext cx="926728" cy="808534"/>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anchor="ctr"/>
            <a:lstStyle/>
            <a:p>
              <a:pPr marL="0" marR="0" lvl="0" indent="0" algn="ctr" defTabSz="914400" rtl="0" eaLnBrk="0" fontAlgn="base" latinLnBrk="0" hangingPunct="0">
                <a:lnSpc>
                  <a:spcPts val="1400"/>
                </a:lnSpc>
                <a:spcBef>
                  <a:spcPct val="0"/>
                </a:spcBef>
                <a:spcAft>
                  <a:spcPct val="0"/>
                </a:spcAft>
                <a:buClrTx/>
                <a:buSzTx/>
                <a:buFontTx/>
                <a:buNone/>
                <a:tabLst/>
                <a:defRPr/>
              </a:pPr>
              <a:endParaRPr kumimoji="0" lang="en-US" sz="125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3" name="Picture 29">
              <a:extLst>
                <a:ext uri="{FF2B5EF4-FFF2-40B4-BE49-F238E27FC236}">
                  <a16:creationId xmlns:a16="http://schemas.microsoft.com/office/drawing/2014/main" id="{A2324AFA-ED2A-48B5-BE8C-4E445C7B0771}"/>
                </a:ext>
              </a:extLst>
            </p:cNvPr>
            <p:cNvPicPr>
              <a:picLocks noChangeAspect="1" noChangeArrowheads="1"/>
            </p:cNvPicPr>
            <p:nvPr/>
          </p:nvPicPr>
          <p:blipFill>
            <a:blip r:embed="rId15" cstate="print">
              <a:lum bright="70000" contrast="-70000"/>
              <a:extLst>
                <a:ext uri="{28A0092B-C50C-407E-A947-70E740481C1C}">
                  <a14:useLocalDpi xmlns:a14="http://schemas.microsoft.com/office/drawing/2010/main" val="0"/>
                </a:ext>
              </a:extLst>
            </a:blip>
            <a:srcRect/>
            <a:stretch>
              <a:fillRect/>
            </a:stretch>
          </p:blipFill>
          <p:spPr bwMode="auto">
            <a:xfrm>
              <a:off x="6512351" y="858637"/>
              <a:ext cx="572843" cy="7447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6" name="Group 5">
            <a:extLst>
              <a:ext uri="{FF2B5EF4-FFF2-40B4-BE49-F238E27FC236}">
                <a16:creationId xmlns:a16="http://schemas.microsoft.com/office/drawing/2014/main" id="{3068F6F3-E8B8-4666-B8AE-C47014E73B82}"/>
              </a:ext>
            </a:extLst>
          </p:cNvPr>
          <p:cNvGrpSpPr/>
          <p:nvPr/>
        </p:nvGrpSpPr>
        <p:grpSpPr>
          <a:xfrm>
            <a:off x="7765470" y="1024578"/>
            <a:ext cx="3795483" cy="479961"/>
            <a:chOff x="2389352" y="858674"/>
            <a:chExt cx="3795483" cy="479961"/>
          </a:xfrm>
        </p:grpSpPr>
        <p:sp>
          <p:nvSpPr>
            <p:cNvPr id="49" name="Rectangle 48">
              <a:extLst>
                <a:ext uri="{FF2B5EF4-FFF2-40B4-BE49-F238E27FC236}">
                  <a16:creationId xmlns:a16="http://schemas.microsoft.com/office/drawing/2014/main" id="{F6901901-239A-441F-9B73-429CB12EFE40}"/>
                </a:ext>
              </a:extLst>
            </p:cNvPr>
            <p:cNvSpPr/>
            <p:nvPr/>
          </p:nvSpPr>
          <p:spPr bwMode="auto">
            <a:xfrm>
              <a:off x="3316080" y="865327"/>
              <a:ext cx="2868755" cy="473307"/>
            </a:xfrm>
            <a:prstGeom prst="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Enable consistent delivery of extraordinary care</a:t>
              </a:r>
            </a:p>
          </p:txBody>
        </p:sp>
        <p:sp>
          <p:nvSpPr>
            <p:cNvPr id="50" name="Rectangle 49">
              <a:extLst>
                <a:ext uri="{FF2B5EF4-FFF2-40B4-BE49-F238E27FC236}">
                  <a16:creationId xmlns:a16="http://schemas.microsoft.com/office/drawing/2014/main" id="{273010D1-58BB-4CCA-915B-912911523491}"/>
                </a:ext>
              </a:extLst>
            </p:cNvPr>
            <p:cNvSpPr/>
            <p:nvPr/>
          </p:nvSpPr>
          <p:spPr bwMode="auto">
            <a:xfrm>
              <a:off x="2389352" y="865328"/>
              <a:ext cx="926728" cy="473307"/>
            </a:xfrm>
            <a:prstGeom prst="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anchor="ctr"/>
            <a:lstStyle/>
            <a:p>
              <a:pPr marL="0" marR="0" lvl="0" indent="0" algn="ctr" defTabSz="914400" rtl="0" eaLnBrk="0" fontAlgn="base" latinLnBrk="0" hangingPunct="0">
                <a:lnSpc>
                  <a:spcPts val="1400"/>
                </a:lnSpc>
                <a:spcBef>
                  <a:spcPct val="0"/>
                </a:spcBef>
                <a:spcAft>
                  <a:spcPct val="0"/>
                </a:spcAft>
                <a:buClrTx/>
                <a:buSzTx/>
                <a:buFontTx/>
                <a:buNone/>
                <a:tabLst/>
                <a:defRPr/>
              </a:pPr>
              <a:endParaRPr kumimoji="0" lang="en-US" sz="125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4" name="Picture 4" descr="https://static.thenounproject.com/png/2389079-200.png">
              <a:extLst>
                <a:ext uri="{FF2B5EF4-FFF2-40B4-BE49-F238E27FC236}">
                  <a16:creationId xmlns:a16="http://schemas.microsoft.com/office/drawing/2014/main" id="{1C5EA138-95AF-49A8-86B9-D1828EAC2E5D}"/>
                </a:ext>
              </a:extLst>
            </p:cNvPr>
            <p:cNvPicPr>
              <a:picLocks noChangeAspect="1" noChangeArrowheads="1"/>
            </p:cNvPicPr>
            <p:nvPr/>
          </p:nvPicPr>
          <p:blipFill>
            <a:blip r:embed="rId16" cstate="print">
              <a:lum bright="70000" contrast="-70000"/>
              <a:extLst>
                <a:ext uri="{28A0092B-C50C-407E-A947-70E740481C1C}">
                  <a14:useLocalDpi xmlns:a14="http://schemas.microsoft.com/office/drawing/2010/main" val="0"/>
                </a:ext>
              </a:extLst>
            </a:blip>
            <a:srcRect/>
            <a:stretch>
              <a:fillRect/>
            </a:stretch>
          </p:blipFill>
          <p:spPr bwMode="auto">
            <a:xfrm>
              <a:off x="2602882" y="858674"/>
              <a:ext cx="472320" cy="463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TextBox 7">
            <a:extLst>
              <a:ext uri="{FF2B5EF4-FFF2-40B4-BE49-F238E27FC236}">
                <a16:creationId xmlns:a16="http://schemas.microsoft.com/office/drawing/2014/main" id="{9F2D00BB-F8A9-4D1C-81B0-2DCD6DE64687}"/>
              </a:ext>
            </a:extLst>
          </p:cNvPr>
          <p:cNvSpPr txBox="1"/>
          <p:nvPr/>
        </p:nvSpPr>
        <p:spPr>
          <a:xfrm>
            <a:off x="554233" y="1225395"/>
            <a:ext cx="6748839" cy="1015663"/>
          </a:xfrm>
          <a:prstGeom prst="rect">
            <a:avLst/>
          </a:prstGeom>
          <a:noFill/>
        </p:spPr>
        <p:txBody>
          <a:bodyPr wrap="square" rtlCol="0">
            <a:spAutoFit/>
          </a:bodyPr>
          <a:lstStyle/>
          <a:p>
            <a:r>
              <a:rPr lang="en-US" sz="1800" b="1" dirty="0">
                <a:solidFill>
                  <a:schemeClr val="bg1"/>
                </a:solidFill>
              </a:rPr>
              <a:t>2020 Objective Alignment: Product Centric Operating Model</a:t>
            </a:r>
          </a:p>
          <a:p>
            <a:endParaRPr lang="en-US" sz="1000" b="1" dirty="0"/>
          </a:p>
          <a:p>
            <a:r>
              <a:rPr lang="en-US" sz="1600" i="1" dirty="0"/>
              <a:t>Establish and operationalize Product Centric Operating Model with a focus on User Feedback, Unit Cost, and Speed</a:t>
            </a:r>
          </a:p>
        </p:txBody>
      </p:sp>
      <p:sp>
        <p:nvSpPr>
          <p:cNvPr id="59" name="Slide Number Placeholder 5">
            <a:extLst>
              <a:ext uri="{FF2B5EF4-FFF2-40B4-BE49-F238E27FC236}">
                <a16:creationId xmlns:a16="http://schemas.microsoft.com/office/drawing/2014/main" id="{7EA15703-23FA-47F8-87E8-5816DC3ED9DF}"/>
              </a:ext>
            </a:extLst>
          </p:cNvPr>
          <p:cNvSpPr>
            <a:spLocks noGrp="1"/>
          </p:cNvSpPr>
          <p:nvPr>
            <p:ph type="sldNum" sz="quarter" idx="12"/>
          </p:nvPr>
        </p:nvSpPr>
        <p:spPr>
          <a:xfrm>
            <a:off x="11112274" y="6541613"/>
            <a:ext cx="762000" cy="194297"/>
          </a:xfrm>
          <a:prstGeom prst="rect">
            <a:avLst/>
          </a:prstGeom>
        </p:spPr>
        <p:txBody>
          <a:bodyPr anchor="t" anchorCtr="0"/>
          <a:lstStyle>
            <a:lvl1pPr algn="r">
              <a:defRPr sz="1200" b="0">
                <a:solidFill>
                  <a:srgbClr val="747678"/>
                </a:solidFill>
                <a:latin typeface="Arial" pitchFamily="34" charset="0"/>
                <a:cs typeface="Arial" pitchFamily="34" charset="0"/>
              </a:defRPr>
            </a:lvl1pPr>
          </a:lstStyle>
          <a:p>
            <a:fld id="{23B99C07-6774-7B4C-A880-8CAF4048FB67}" type="slidenum">
              <a:rPr lang="en-US" smtClean="0"/>
              <a:pPr/>
              <a:t>25</a:t>
            </a:fld>
            <a:endParaRPr lang="en-US" dirty="0"/>
          </a:p>
        </p:txBody>
      </p:sp>
    </p:spTree>
    <p:extLst>
      <p:ext uri="{BB962C8B-B14F-4D97-AF65-F5344CB8AC3E}">
        <p14:creationId xmlns:p14="http://schemas.microsoft.com/office/powerpoint/2010/main" val="1232653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07E699-A5CD-4A9C-B021-9E86B31D28A4}"/>
              </a:ext>
            </a:extLst>
          </p:cNvPr>
          <p:cNvSpPr>
            <a:spLocks noGrp="1"/>
          </p:cNvSpPr>
          <p:nvPr>
            <p:ph type="title"/>
          </p:nvPr>
        </p:nvSpPr>
        <p:spPr/>
        <p:txBody>
          <a:bodyPr/>
          <a:lstStyle/>
          <a:p>
            <a:r>
              <a:rPr lang="en-US" b="1" dirty="0"/>
              <a:t>Organizing into Product Teams &amp; Product Focus</a:t>
            </a:r>
          </a:p>
        </p:txBody>
      </p:sp>
      <p:sp>
        <p:nvSpPr>
          <p:cNvPr id="2" name="Content Placeholder 1">
            <a:extLst>
              <a:ext uri="{FF2B5EF4-FFF2-40B4-BE49-F238E27FC236}">
                <a16:creationId xmlns:a16="http://schemas.microsoft.com/office/drawing/2014/main" id="{57D6AF11-369D-4EDA-AFA0-B4B4E1CB9CBE}"/>
              </a:ext>
            </a:extLst>
          </p:cNvPr>
          <p:cNvSpPr>
            <a:spLocks noGrp="1"/>
          </p:cNvSpPr>
          <p:nvPr>
            <p:ph idx="1"/>
          </p:nvPr>
        </p:nvSpPr>
        <p:spPr>
          <a:xfrm>
            <a:off x="513512" y="1108240"/>
            <a:ext cx="11182350" cy="465195"/>
          </a:xfrm>
        </p:spPr>
        <p:txBody>
          <a:bodyPr/>
          <a:lstStyle/>
          <a:p>
            <a:pPr marL="0" indent="0">
              <a:buNone/>
            </a:pPr>
            <a:r>
              <a:rPr lang="en-US" dirty="0"/>
              <a:t>I&amp;O Transformation Design &amp; Execution</a:t>
            </a:r>
          </a:p>
        </p:txBody>
      </p:sp>
      <p:sp>
        <p:nvSpPr>
          <p:cNvPr id="12" name="Rectangle 11">
            <a:extLst>
              <a:ext uri="{FF2B5EF4-FFF2-40B4-BE49-F238E27FC236}">
                <a16:creationId xmlns:a16="http://schemas.microsoft.com/office/drawing/2014/main" id="{65A40DE7-5C84-4CEE-BF59-B8C7D5004C13}"/>
              </a:ext>
            </a:extLst>
          </p:cNvPr>
          <p:cNvSpPr/>
          <p:nvPr/>
        </p:nvSpPr>
        <p:spPr>
          <a:xfrm>
            <a:off x="342821" y="3776441"/>
            <a:ext cx="1530155" cy="867098"/>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chemeClr val="tx1"/>
                </a:solidFill>
                <a:effectLst/>
                <a:uLnTx/>
                <a:uFillTx/>
                <a:ea typeface="+mn-ea"/>
                <a:cs typeface="Segoe UI Semibold"/>
              </a:rPr>
              <a:t>Understanding our </a:t>
            </a:r>
            <a:endParaRPr kumimoji="0" lang="en-US" sz="1200" b="0" i="1" u="none" strike="noStrike" kern="1200" cap="none" spc="0" normalizeH="0" baseline="0" noProof="0" dirty="0">
              <a:ln>
                <a:noFill/>
              </a:ln>
              <a:solidFill>
                <a:schemeClr val="tx1"/>
              </a:solidFill>
              <a:effectLst/>
              <a:uLnTx/>
              <a:uFillTx/>
              <a:ea typeface="+mn-ea"/>
              <a:cs typeface="Segoe UI Semibold" panose="020B07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chemeClr val="tx1"/>
                </a:solidFill>
                <a:effectLst/>
                <a:uLnTx/>
                <a:uFillTx/>
                <a:ea typeface="+mn-ea"/>
                <a:cs typeface="Segoe UI Semibold"/>
              </a:rPr>
              <a:t>Product </a:t>
            </a:r>
            <a:r>
              <a:rPr lang="en-US" sz="1200" i="1" dirty="0">
                <a:solidFill>
                  <a:schemeClr val="tx1"/>
                </a:solidFill>
                <a:cs typeface="Segoe UI Semibold"/>
              </a:rPr>
              <a:t>V</a:t>
            </a:r>
            <a:r>
              <a:rPr kumimoji="0" lang="en-US" sz="1200" b="0" i="1" u="none" strike="noStrike" kern="1200" cap="none" spc="0" normalizeH="0" baseline="0" noProof="0" dirty="0" err="1">
                <a:ln>
                  <a:noFill/>
                </a:ln>
                <a:solidFill>
                  <a:schemeClr val="tx1"/>
                </a:solidFill>
                <a:effectLst/>
                <a:uLnTx/>
                <a:uFillTx/>
                <a:ea typeface="+mn-ea"/>
                <a:cs typeface="Segoe UI Semibold"/>
              </a:rPr>
              <a:t>alues</a:t>
            </a:r>
            <a:endParaRPr kumimoji="0" lang="en-US" sz="1200" b="0" i="1" u="none" strike="noStrike" kern="1200" cap="none" spc="0" normalizeH="0" baseline="0" noProof="0" dirty="0">
              <a:ln>
                <a:noFill/>
              </a:ln>
              <a:solidFill>
                <a:schemeClr val="tx1"/>
              </a:solidFill>
              <a:effectLst/>
              <a:uLnTx/>
              <a:uFillTx/>
              <a:ea typeface="+mn-ea"/>
              <a:cs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chemeClr val="tx1"/>
                </a:solidFill>
                <a:effectLst/>
                <a:uLnTx/>
                <a:uFillTx/>
                <a:ea typeface="+mn-ea"/>
                <a:cs typeface="Segoe UI Semibold"/>
              </a:rPr>
              <a:t>(The Why)</a:t>
            </a:r>
            <a:endParaRPr kumimoji="0" lang="en-US" sz="1200" b="0" i="1" u="none" strike="noStrike" kern="1200" cap="none" spc="0" normalizeH="0" baseline="0" noProof="0" dirty="0">
              <a:ln>
                <a:noFill/>
              </a:ln>
              <a:solidFill>
                <a:schemeClr val="tx1"/>
              </a:solidFill>
              <a:effectLst/>
              <a:uLnTx/>
              <a:uFillTx/>
              <a:ea typeface="+mn-ea"/>
              <a:cs typeface="Segoe UI Semibold" panose="020B0702040204020203" pitchFamily="34" charset="0"/>
            </a:endParaRPr>
          </a:p>
        </p:txBody>
      </p:sp>
      <p:sp>
        <p:nvSpPr>
          <p:cNvPr id="13" name="Rectangle 12">
            <a:extLst>
              <a:ext uri="{FF2B5EF4-FFF2-40B4-BE49-F238E27FC236}">
                <a16:creationId xmlns:a16="http://schemas.microsoft.com/office/drawing/2014/main" id="{543BDBEB-5BA1-4123-AF9D-EE411FB58B43}"/>
              </a:ext>
            </a:extLst>
          </p:cNvPr>
          <p:cNvSpPr/>
          <p:nvPr/>
        </p:nvSpPr>
        <p:spPr>
          <a:xfrm>
            <a:off x="1982275" y="3216786"/>
            <a:ext cx="1489491" cy="867098"/>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chemeClr val="tx1"/>
                </a:solidFill>
                <a:effectLst/>
                <a:uLnTx/>
                <a:uFillTx/>
                <a:ea typeface="+mn-ea"/>
                <a:cs typeface="Segoe UI Semibold" panose="020B0702040204020203" pitchFamily="34" charset="0"/>
              </a:rPr>
              <a:t>Organizing for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chemeClr val="tx1"/>
                </a:solidFill>
                <a:effectLst/>
                <a:uLnTx/>
                <a:uFillTx/>
                <a:ea typeface="+mn-ea"/>
                <a:cs typeface="Segoe UI Semibold" panose="020B0702040204020203" pitchFamily="34" charset="0"/>
              </a:rPr>
              <a:t>Product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chemeClr val="tx1"/>
                </a:solidFill>
                <a:effectLst/>
                <a:uLnTx/>
                <a:uFillTx/>
                <a:ea typeface="+mn-ea"/>
                <a:cs typeface="Segoe UI Semibold" panose="020B0702040204020203" pitchFamily="34" charset="0"/>
              </a:rPr>
              <a:t>Implementation</a:t>
            </a:r>
          </a:p>
        </p:txBody>
      </p:sp>
      <p:sp>
        <p:nvSpPr>
          <p:cNvPr id="14" name="Rectangle 13">
            <a:extLst>
              <a:ext uri="{FF2B5EF4-FFF2-40B4-BE49-F238E27FC236}">
                <a16:creationId xmlns:a16="http://schemas.microsoft.com/office/drawing/2014/main" id="{88BEFCDE-B7D5-4077-8ECD-DFD95355C9A6}"/>
              </a:ext>
            </a:extLst>
          </p:cNvPr>
          <p:cNvSpPr/>
          <p:nvPr/>
        </p:nvSpPr>
        <p:spPr>
          <a:xfrm>
            <a:off x="1982275" y="4180721"/>
            <a:ext cx="1489491" cy="1102522"/>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000" b="1" i="0" u="none" strike="noStrike" kern="1200" cap="none" spc="0" normalizeH="0" baseline="0" noProof="0">
                <a:ln>
                  <a:noFill/>
                </a:ln>
                <a:solidFill>
                  <a:prstClr val="white"/>
                </a:solidFill>
                <a:effectLst/>
                <a:uLnTx/>
                <a:uFillTx/>
                <a:ea typeface="+mn-ea"/>
                <a:cs typeface="Arial" panose="020B0604020202020204" pitchFamily="34" charset="0"/>
              </a:rPr>
            </a:br>
            <a:endParaRPr kumimoji="0" lang="en-US" sz="1400" b="1" i="0" u="none" strike="noStrike" kern="1200" cap="none" spc="0" normalizeH="0" baseline="0" noProof="0">
              <a:ln>
                <a:noFill/>
              </a:ln>
              <a:solidFill>
                <a:prstClr val="white"/>
              </a:solidFill>
              <a:effectLst/>
              <a:uLnTx/>
              <a:uFillTx/>
              <a:ea typeface="+mn-ea"/>
              <a:cs typeface="Arial" panose="020B0604020202020204" pitchFamily="34" charset="0"/>
            </a:endParaRPr>
          </a:p>
        </p:txBody>
      </p:sp>
      <p:sp>
        <p:nvSpPr>
          <p:cNvPr id="15" name="Rectangle 14">
            <a:extLst>
              <a:ext uri="{FF2B5EF4-FFF2-40B4-BE49-F238E27FC236}">
                <a16:creationId xmlns:a16="http://schemas.microsoft.com/office/drawing/2014/main" id="{A16C0575-C74F-45FF-BD6C-E7314F471C01}"/>
              </a:ext>
            </a:extLst>
          </p:cNvPr>
          <p:cNvSpPr/>
          <p:nvPr/>
        </p:nvSpPr>
        <p:spPr>
          <a:xfrm>
            <a:off x="338919" y="4733614"/>
            <a:ext cx="1544094" cy="549629"/>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000" b="1" i="0" u="none" strike="noStrike" kern="1200" cap="none" spc="0" normalizeH="0" baseline="0" noProof="0">
                <a:ln>
                  <a:noFill/>
                </a:ln>
                <a:solidFill>
                  <a:prstClr val="white"/>
                </a:solidFill>
                <a:effectLst/>
                <a:uLnTx/>
                <a:uFillTx/>
                <a:ea typeface="+mn-ea"/>
                <a:cs typeface="Arial" panose="020B0604020202020204" pitchFamily="34" charset="0"/>
              </a:rPr>
            </a:br>
            <a:endParaRPr kumimoji="0" lang="en-US" sz="1400" b="1" i="0" u="none" strike="noStrike" kern="1200" cap="none" spc="0" normalizeH="0" baseline="0" noProof="0">
              <a:ln>
                <a:noFill/>
              </a:ln>
              <a:solidFill>
                <a:prstClr val="white"/>
              </a:solidFill>
              <a:effectLst/>
              <a:uLnTx/>
              <a:uFillTx/>
              <a:ea typeface="+mn-ea"/>
              <a:cs typeface="Arial" panose="020B0604020202020204" pitchFamily="34" charset="0"/>
            </a:endParaRPr>
          </a:p>
        </p:txBody>
      </p:sp>
      <p:sp>
        <p:nvSpPr>
          <p:cNvPr id="16" name="Star: 5 Points 15">
            <a:extLst>
              <a:ext uri="{FF2B5EF4-FFF2-40B4-BE49-F238E27FC236}">
                <a16:creationId xmlns:a16="http://schemas.microsoft.com/office/drawing/2014/main" id="{CACE9962-7164-4697-8056-0B7BCB2E215A}"/>
              </a:ext>
            </a:extLst>
          </p:cNvPr>
          <p:cNvSpPr/>
          <p:nvPr/>
        </p:nvSpPr>
        <p:spPr>
          <a:xfrm>
            <a:off x="1982275" y="2916471"/>
            <a:ext cx="396047" cy="406956"/>
          </a:xfrm>
          <a:prstGeom prst="star5">
            <a:avLst/>
          </a:prstGeom>
          <a:solidFill>
            <a:srgbClr val="FDBA2E"/>
          </a:solidFill>
          <a:ln>
            <a:solidFill>
              <a:srgbClr val="FDBA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17" name="Rectangle 16">
            <a:extLst>
              <a:ext uri="{FF2B5EF4-FFF2-40B4-BE49-F238E27FC236}">
                <a16:creationId xmlns:a16="http://schemas.microsoft.com/office/drawing/2014/main" id="{A6606B2D-A8A1-4A17-A762-D33578A5F710}"/>
              </a:ext>
            </a:extLst>
          </p:cNvPr>
          <p:cNvSpPr/>
          <p:nvPr/>
        </p:nvSpPr>
        <p:spPr>
          <a:xfrm>
            <a:off x="5307688" y="2607196"/>
            <a:ext cx="5915729" cy="1958531"/>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white"/>
                </a:solidFill>
                <a:effectLst/>
                <a:uLnTx/>
                <a:uFillTx/>
                <a:ea typeface="+mn-ea"/>
                <a:cs typeface="Segoe UI Semibold" panose="020B0702040204020203" pitchFamily="34" charset="0"/>
              </a:rPr>
              <a:t>Defining our Product</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white"/>
                </a:solidFill>
                <a:effectLst/>
                <a:uLnTx/>
                <a:uFillTx/>
                <a:ea typeface="+mn-ea"/>
                <a:cs typeface="Segoe UI Semibold" panose="020B0702040204020203" pitchFamily="34" charset="0"/>
              </a:rPr>
              <a:t>Organize for Product Focus</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white"/>
                </a:solidFill>
                <a:effectLst/>
                <a:uLnTx/>
                <a:uFillTx/>
                <a:ea typeface="+mn-ea"/>
                <a:cs typeface="Segoe UI Semibold" panose="020B0702040204020203" pitchFamily="34" charset="0"/>
              </a:rPr>
              <a:t>Define New Roles – Engineering Profession Alignment</a:t>
            </a:r>
          </a:p>
        </p:txBody>
      </p:sp>
      <p:sp>
        <p:nvSpPr>
          <p:cNvPr id="18" name="Arrow: Right 17">
            <a:extLst>
              <a:ext uri="{FF2B5EF4-FFF2-40B4-BE49-F238E27FC236}">
                <a16:creationId xmlns:a16="http://schemas.microsoft.com/office/drawing/2014/main" id="{EBB9ED6D-8E45-4534-8BF7-DFAA0B7FF1AD}"/>
              </a:ext>
            </a:extLst>
          </p:cNvPr>
          <p:cNvSpPr/>
          <p:nvPr/>
        </p:nvSpPr>
        <p:spPr>
          <a:xfrm>
            <a:off x="3751552" y="3415783"/>
            <a:ext cx="1276350" cy="208708"/>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19" name="Rectangle 18">
            <a:extLst>
              <a:ext uri="{FF2B5EF4-FFF2-40B4-BE49-F238E27FC236}">
                <a16:creationId xmlns:a16="http://schemas.microsoft.com/office/drawing/2014/main" id="{86E4E384-C573-484F-96C7-5CFFABE88C5B}"/>
              </a:ext>
            </a:extLst>
          </p:cNvPr>
          <p:cNvSpPr/>
          <p:nvPr/>
        </p:nvSpPr>
        <p:spPr>
          <a:xfrm>
            <a:off x="5307689" y="1993133"/>
            <a:ext cx="5915728" cy="5214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ea typeface="+mn-ea"/>
                <a:cs typeface="Segoe UI Semibold"/>
              </a:rPr>
              <a:t>Organizing for Product Implementation</a:t>
            </a:r>
            <a:endParaRPr kumimoji="0" lang="en-US" sz="1800" b="0" u="none" strike="noStrike" kern="1200" cap="none" spc="0" normalizeH="0" baseline="0" noProof="0" dirty="0">
              <a:ln>
                <a:noFill/>
              </a:ln>
              <a:solidFill>
                <a:schemeClr val="tx1"/>
              </a:solidFill>
              <a:effectLst/>
              <a:uLnTx/>
              <a:uFillTx/>
              <a:ea typeface="+mn-ea"/>
              <a:cs typeface="Segoe UI Semibold" panose="020B0702040204020203" pitchFamily="34" charset="0"/>
            </a:endParaRPr>
          </a:p>
        </p:txBody>
      </p:sp>
      <p:sp>
        <p:nvSpPr>
          <p:cNvPr id="24" name="Slide Number Placeholder 5">
            <a:extLst>
              <a:ext uri="{FF2B5EF4-FFF2-40B4-BE49-F238E27FC236}">
                <a16:creationId xmlns:a16="http://schemas.microsoft.com/office/drawing/2014/main" id="{F369EF1B-8A6D-4D76-B481-DAA645B11DAE}"/>
              </a:ext>
            </a:extLst>
          </p:cNvPr>
          <p:cNvSpPr>
            <a:spLocks noGrp="1"/>
          </p:cNvSpPr>
          <p:nvPr>
            <p:ph type="sldNum" sz="quarter" idx="12"/>
          </p:nvPr>
        </p:nvSpPr>
        <p:spPr>
          <a:xfrm>
            <a:off x="11112274" y="6541613"/>
            <a:ext cx="762000" cy="194297"/>
          </a:xfrm>
          <a:prstGeom prst="rect">
            <a:avLst/>
          </a:prstGeom>
        </p:spPr>
        <p:txBody>
          <a:bodyPr anchor="t" anchorCtr="0"/>
          <a:lstStyle>
            <a:lvl1pPr algn="r">
              <a:defRPr sz="1200" b="0">
                <a:solidFill>
                  <a:srgbClr val="747678"/>
                </a:solidFill>
                <a:latin typeface="Arial" pitchFamily="34" charset="0"/>
                <a:cs typeface="Arial" pitchFamily="34" charset="0"/>
              </a:defRPr>
            </a:lvl1pPr>
          </a:lstStyle>
          <a:p>
            <a:fld id="{23B99C07-6774-7B4C-A880-8CAF4048FB67}" type="slidenum">
              <a:rPr lang="en-US" smtClean="0"/>
              <a:pPr/>
              <a:t>26</a:t>
            </a:fld>
            <a:endParaRPr lang="en-US" dirty="0"/>
          </a:p>
        </p:txBody>
      </p:sp>
    </p:spTree>
    <p:extLst>
      <p:ext uri="{BB962C8B-B14F-4D97-AF65-F5344CB8AC3E}">
        <p14:creationId xmlns:p14="http://schemas.microsoft.com/office/powerpoint/2010/main" val="39498298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85C1399-2E19-40F2-9242-79ED74B05CE9}"/>
              </a:ext>
            </a:extLst>
          </p:cNvPr>
          <p:cNvSpPr>
            <a:spLocks noGrp="1"/>
          </p:cNvSpPr>
          <p:nvPr>
            <p:ph type="title"/>
          </p:nvPr>
        </p:nvSpPr>
        <p:spPr>
          <a:xfrm>
            <a:off x="485453" y="557701"/>
            <a:ext cx="11183175" cy="932562"/>
          </a:xfrm>
        </p:spPr>
        <p:txBody>
          <a:bodyPr/>
          <a:lstStyle/>
          <a:p>
            <a:r>
              <a:rPr lang="en-US" dirty="0"/>
              <a:t>Infrastructure </a:t>
            </a:r>
            <a:r>
              <a:rPr lang="en-US" b="1" dirty="0"/>
              <a:t>Product Teams Supported by Services</a:t>
            </a:r>
          </a:p>
        </p:txBody>
      </p:sp>
      <p:sp>
        <p:nvSpPr>
          <p:cNvPr id="8" name="Content Placeholder 1">
            <a:extLst>
              <a:ext uri="{FF2B5EF4-FFF2-40B4-BE49-F238E27FC236}">
                <a16:creationId xmlns:a16="http://schemas.microsoft.com/office/drawing/2014/main" id="{9654C511-9EA4-40A6-9949-5F60F74AA20A}"/>
              </a:ext>
            </a:extLst>
          </p:cNvPr>
          <p:cNvSpPr>
            <a:spLocks noGrp="1"/>
          </p:cNvSpPr>
          <p:nvPr>
            <p:ph idx="1"/>
          </p:nvPr>
        </p:nvSpPr>
        <p:spPr>
          <a:xfrm>
            <a:off x="524197" y="960671"/>
            <a:ext cx="11182350" cy="298796"/>
          </a:xfrm>
        </p:spPr>
        <p:txBody>
          <a:bodyPr/>
          <a:lstStyle/>
          <a:p>
            <a:pPr marL="0" indent="0">
              <a:buNone/>
            </a:pPr>
            <a:r>
              <a:rPr lang="en-US" sz="1600" dirty="0"/>
              <a:t>Many Services teams helping to leverage our “products.” This helps us organize for customer experience and success.</a:t>
            </a:r>
          </a:p>
        </p:txBody>
      </p:sp>
      <p:sp>
        <p:nvSpPr>
          <p:cNvPr id="2" name="Rectangle 1">
            <a:extLst>
              <a:ext uri="{FF2B5EF4-FFF2-40B4-BE49-F238E27FC236}">
                <a16:creationId xmlns:a16="http://schemas.microsoft.com/office/drawing/2014/main" id="{FE993595-BC93-417D-8522-4472ED30EC0F}"/>
              </a:ext>
            </a:extLst>
          </p:cNvPr>
          <p:cNvSpPr/>
          <p:nvPr/>
        </p:nvSpPr>
        <p:spPr>
          <a:xfrm>
            <a:off x="7426515" y="1880624"/>
            <a:ext cx="4349825" cy="40208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182880" rtlCol="0" anchor="t"/>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mn-cs"/>
              </a:rPr>
              <a:t>I&amp;O Product Teams</a:t>
            </a:r>
          </a:p>
        </p:txBody>
      </p:sp>
      <p:sp>
        <p:nvSpPr>
          <p:cNvPr id="33" name="Rectangle: Rounded Corners 32">
            <a:extLst>
              <a:ext uri="{FF2B5EF4-FFF2-40B4-BE49-F238E27FC236}">
                <a16:creationId xmlns:a16="http://schemas.microsoft.com/office/drawing/2014/main" id="{4B625815-DA95-42DA-A282-B9EE39C02EDA}"/>
              </a:ext>
            </a:extLst>
          </p:cNvPr>
          <p:cNvSpPr/>
          <p:nvPr/>
        </p:nvSpPr>
        <p:spPr>
          <a:xfrm>
            <a:off x="4234429" y="2724893"/>
            <a:ext cx="7567320" cy="305187"/>
          </a:xfrm>
          <a:prstGeom prst="roundRect">
            <a:avLst>
              <a:gd name="adj" fmla="val 18645"/>
            </a:avLst>
          </a:prstGeom>
          <a:solidFill>
            <a:srgbClr val="3A913F">
              <a:alpha val="74902"/>
            </a:srgbClr>
          </a:solidFill>
          <a:ln w="12700">
            <a:solidFill>
              <a:srgbClr val="40DAC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I&amp;O Success Team</a:t>
            </a:r>
          </a:p>
        </p:txBody>
      </p:sp>
      <p:sp>
        <p:nvSpPr>
          <p:cNvPr id="34" name="Rectangle: Rounded Corners 33">
            <a:extLst>
              <a:ext uri="{FF2B5EF4-FFF2-40B4-BE49-F238E27FC236}">
                <a16:creationId xmlns:a16="http://schemas.microsoft.com/office/drawing/2014/main" id="{8966E755-AFDE-49B5-A51F-600D3C344D82}"/>
              </a:ext>
            </a:extLst>
          </p:cNvPr>
          <p:cNvSpPr/>
          <p:nvPr/>
        </p:nvSpPr>
        <p:spPr>
          <a:xfrm>
            <a:off x="4246509" y="3113612"/>
            <a:ext cx="7567320" cy="305187"/>
          </a:xfrm>
          <a:prstGeom prst="roundRect">
            <a:avLst>
              <a:gd name="adj" fmla="val 18645"/>
            </a:avLst>
          </a:prstGeom>
          <a:solidFill>
            <a:srgbClr val="3A913F">
              <a:alpha val="74902"/>
            </a:srgbClr>
          </a:solidFill>
          <a:ln w="12700">
            <a:solidFill>
              <a:srgbClr val="40DAC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Partner Solutions</a:t>
            </a:r>
          </a:p>
        </p:txBody>
      </p:sp>
      <p:sp>
        <p:nvSpPr>
          <p:cNvPr id="36" name="Rectangle: Rounded Corners 35">
            <a:extLst>
              <a:ext uri="{FF2B5EF4-FFF2-40B4-BE49-F238E27FC236}">
                <a16:creationId xmlns:a16="http://schemas.microsoft.com/office/drawing/2014/main" id="{523F7BF8-F81C-4621-955D-9F4C5A6139DA}"/>
              </a:ext>
            </a:extLst>
          </p:cNvPr>
          <p:cNvSpPr/>
          <p:nvPr/>
        </p:nvSpPr>
        <p:spPr>
          <a:xfrm>
            <a:off x="4234425" y="3493871"/>
            <a:ext cx="7567320" cy="305187"/>
          </a:xfrm>
          <a:prstGeom prst="roundRect">
            <a:avLst>
              <a:gd name="adj" fmla="val 18645"/>
            </a:avLst>
          </a:prstGeom>
          <a:solidFill>
            <a:srgbClr val="007D8A">
              <a:alpha val="74902"/>
            </a:srgbClr>
          </a:solidFill>
          <a:ln w="12700">
            <a:solidFill>
              <a:srgbClr val="40DAC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SRE Community</a:t>
            </a:r>
          </a:p>
        </p:txBody>
      </p:sp>
      <p:sp>
        <p:nvSpPr>
          <p:cNvPr id="38" name="Rectangle: Rounded Corners 37">
            <a:extLst>
              <a:ext uri="{FF2B5EF4-FFF2-40B4-BE49-F238E27FC236}">
                <a16:creationId xmlns:a16="http://schemas.microsoft.com/office/drawing/2014/main" id="{436F0E9B-03B0-4C86-8B7F-35BD5821AA4E}"/>
              </a:ext>
            </a:extLst>
          </p:cNvPr>
          <p:cNvSpPr/>
          <p:nvPr/>
        </p:nvSpPr>
        <p:spPr>
          <a:xfrm>
            <a:off x="4234427" y="3891051"/>
            <a:ext cx="7567320" cy="305187"/>
          </a:xfrm>
          <a:prstGeom prst="roundRect">
            <a:avLst>
              <a:gd name="adj" fmla="val 18645"/>
            </a:avLst>
          </a:prstGeom>
          <a:solidFill>
            <a:srgbClr val="007D8A">
              <a:alpha val="74902"/>
            </a:srgbClr>
          </a:solidFill>
          <a:ln w="12700">
            <a:solidFill>
              <a:srgbClr val="40DAC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I&amp;O Run Services</a:t>
            </a:r>
          </a:p>
        </p:txBody>
      </p:sp>
      <p:sp>
        <p:nvSpPr>
          <p:cNvPr id="41" name="Rectangle: Rounded Corners 40">
            <a:extLst>
              <a:ext uri="{FF2B5EF4-FFF2-40B4-BE49-F238E27FC236}">
                <a16:creationId xmlns:a16="http://schemas.microsoft.com/office/drawing/2014/main" id="{B6547ED2-4A43-481E-8077-668BE850A5EC}"/>
              </a:ext>
            </a:extLst>
          </p:cNvPr>
          <p:cNvSpPr/>
          <p:nvPr/>
        </p:nvSpPr>
        <p:spPr>
          <a:xfrm>
            <a:off x="4234425" y="4283435"/>
            <a:ext cx="7567320" cy="305187"/>
          </a:xfrm>
          <a:prstGeom prst="roundRect">
            <a:avLst>
              <a:gd name="adj" fmla="val 18645"/>
            </a:avLst>
          </a:prstGeom>
          <a:solidFill>
            <a:srgbClr val="87898B">
              <a:alpha val="74902"/>
            </a:srgbClr>
          </a:solidFill>
          <a:ln w="12700">
            <a:solidFill>
              <a:srgbClr val="40DAC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Vulnerability Operations</a:t>
            </a:r>
          </a:p>
        </p:txBody>
      </p:sp>
      <p:sp>
        <p:nvSpPr>
          <p:cNvPr id="42" name="Rectangle: Rounded Corners 41">
            <a:extLst>
              <a:ext uri="{FF2B5EF4-FFF2-40B4-BE49-F238E27FC236}">
                <a16:creationId xmlns:a16="http://schemas.microsoft.com/office/drawing/2014/main" id="{AE799221-605D-407C-8D18-3B2A1123F6EC}"/>
              </a:ext>
            </a:extLst>
          </p:cNvPr>
          <p:cNvSpPr/>
          <p:nvPr/>
        </p:nvSpPr>
        <p:spPr>
          <a:xfrm>
            <a:off x="4234426" y="4695259"/>
            <a:ext cx="7567320" cy="305187"/>
          </a:xfrm>
          <a:prstGeom prst="roundRect">
            <a:avLst>
              <a:gd name="adj" fmla="val 18645"/>
            </a:avLst>
          </a:prstGeom>
          <a:solidFill>
            <a:srgbClr val="87898B">
              <a:alpha val="74902"/>
            </a:srgbClr>
          </a:solidFill>
          <a:ln w="12700">
            <a:solidFill>
              <a:srgbClr val="40DAC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Architecture</a:t>
            </a:r>
          </a:p>
        </p:txBody>
      </p:sp>
      <p:sp>
        <p:nvSpPr>
          <p:cNvPr id="43" name="Rectangle: Rounded Corners 42">
            <a:extLst>
              <a:ext uri="{FF2B5EF4-FFF2-40B4-BE49-F238E27FC236}">
                <a16:creationId xmlns:a16="http://schemas.microsoft.com/office/drawing/2014/main" id="{21A5164D-8F69-4875-A221-70A9117DC3E9}"/>
              </a:ext>
            </a:extLst>
          </p:cNvPr>
          <p:cNvSpPr/>
          <p:nvPr/>
        </p:nvSpPr>
        <p:spPr>
          <a:xfrm>
            <a:off x="4234425" y="5112552"/>
            <a:ext cx="7567320" cy="305187"/>
          </a:xfrm>
          <a:prstGeom prst="roundRect">
            <a:avLst>
              <a:gd name="adj" fmla="val 18645"/>
            </a:avLst>
          </a:prstGeom>
          <a:solidFill>
            <a:srgbClr val="87898B">
              <a:alpha val="74902"/>
            </a:srgbClr>
          </a:solidFill>
          <a:ln w="12700">
            <a:solidFill>
              <a:srgbClr val="40DAC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Portfolio Management</a:t>
            </a:r>
          </a:p>
        </p:txBody>
      </p:sp>
      <p:sp>
        <p:nvSpPr>
          <p:cNvPr id="22" name="Rectangle 21">
            <a:extLst>
              <a:ext uri="{FF2B5EF4-FFF2-40B4-BE49-F238E27FC236}">
                <a16:creationId xmlns:a16="http://schemas.microsoft.com/office/drawing/2014/main" id="{08DE8E53-CF44-41D0-961D-1112CD5090EC}"/>
              </a:ext>
            </a:extLst>
          </p:cNvPr>
          <p:cNvSpPr/>
          <p:nvPr/>
        </p:nvSpPr>
        <p:spPr>
          <a:xfrm>
            <a:off x="486278" y="1989439"/>
            <a:ext cx="2418953" cy="3925147"/>
          </a:xfrm>
          <a:prstGeom prst="rect">
            <a:avLst/>
          </a:prstGeom>
          <a:solidFill>
            <a:schemeClr val="tx2"/>
          </a:solidFill>
          <a:ln w="317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182880" rtlCol="0" anchor="t"/>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Arial" panose="020B0604020202020204" pitchFamily="34" charset="0"/>
              </a:rPr>
              <a:t>Key</a:t>
            </a:r>
          </a:p>
        </p:txBody>
      </p:sp>
      <p:grpSp>
        <p:nvGrpSpPr>
          <p:cNvPr id="9" name="Group 8">
            <a:extLst>
              <a:ext uri="{FF2B5EF4-FFF2-40B4-BE49-F238E27FC236}">
                <a16:creationId xmlns:a16="http://schemas.microsoft.com/office/drawing/2014/main" id="{6B8ADC05-2002-4D3C-9AF3-680E68AE000B}"/>
              </a:ext>
            </a:extLst>
          </p:cNvPr>
          <p:cNvGrpSpPr/>
          <p:nvPr/>
        </p:nvGrpSpPr>
        <p:grpSpPr>
          <a:xfrm>
            <a:off x="626839" y="2680852"/>
            <a:ext cx="2137830" cy="2503762"/>
            <a:chOff x="626839" y="2680852"/>
            <a:chExt cx="2137830" cy="2503762"/>
          </a:xfrm>
        </p:grpSpPr>
        <p:grpSp>
          <p:nvGrpSpPr>
            <p:cNvPr id="7" name="Group 6">
              <a:extLst>
                <a:ext uri="{FF2B5EF4-FFF2-40B4-BE49-F238E27FC236}">
                  <a16:creationId xmlns:a16="http://schemas.microsoft.com/office/drawing/2014/main" id="{E029BF01-90CB-49E1-A178-A74E17F0D0D1}"/>
                </a:ext>
              </a:extLst>
            </p:cNvPr>
            <p:cNvGrpSpPr/>
            <p:nvPr/>
          </p:nvGrpSpPr>
          <p:grpSpPr>
            <a:xfrm>
              <a:off x="626839" y="2680852"/>
              <a:ext cx="2137830" cy="1839742"/>
              <a:chOff x="465496" y="2716116"/>
              <a:chExt cx="2947029" cy="1122569"/>
            </a:xfrm>
          </p:grpSpPr>
          <p:sp>
            <p:nvSpPr>
              <p:cNvPr id="16" name="Rectangle: Rounded Corners 15">
                <a:extLst>
                  <a:ext uri="{FF2B5EF4-FFF2-40B4-BE49-F238E27FC236}">
                    <a16:creationId xmlns:a16="http://schemas.microsoft.com/office/drawing/2014/main" id="{49FD2D71-EFEA-4088-84DA-D25FA6D0C9D0}"/>
                  </a:ext>
                </a:extLst>
              </p:cNvPr>
              <p:cNvSpPr/>
              <p:nvPr/>
            </p:nvSpPr>
            <p:spPr>
              <a:xfrm>
                <a:off x="465496" y="2716116"/>
                <a:ext cx="2947029" cy="317737"/>
              </a:xfrm>
              <a:prstGeom prst="roundRect">
                <a:avLst>
                  <a:gd name="adj" fmla="val 18645"/>
                </a:avLst>
              </a:prstGeom>
              <a:solidFill>
                <a:srgbClr val="3A913F">
                  <a:alpha val="74902"/>
                </a:srgbClr>
              </a:solidFill>
              <a:ln w="12700">
                <a:solidFill>
                  <a:srgbClr val="40DAC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Cross-Cutting, Product Support for BSA Success</a:t>
                </a:r>
              </a:p>
            </p:txBody>
          </p:sp>
          <p:sp>
            <p:nvSpPr>
              <p:cNvPr id="17" name="Rectangle: Rounded Corners 16">
                <a:extLst>
                  <a:ext uri="{FF2B5EF4-FFF2-40B4-BE49-F238E27FC236}">
                    <a16:creationId xmlns:a16="http://schemas.microsoft.com/office/drawing/2014/main" id="{09BA0390-A2A8-49B5-A2DB-FC2AA3583D93}"/>
                  </a:ext>
                </a:extLst>
              </p:cNvPr>
              <p:cNvSpPr/>
              <p:nvPr/>
            </p:nvSpPr>
            <p:spPr>
              <a:xfrm>
                <a:off x="465496" y="3120818"/>
                <a:ext cx="2947029" cy="317737"/>
              </a:xfrm>
              <a:prstGeom prst="roundRect">
                <a:avLst>
                  <a:gd name="adj" fmla="val 18645"/>
                </a:avLst>
              </a:prstGeom>
              <a:solidFill>
                <a:srgbClr val="007D8A">
                  <a:alpha val="74902"/>
                </a:srgbClr>
              </a:solidFill>
              <a:ln w="12700">
                <a:solidFill>
                  <a:srgbClr val="40DAC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Reliability, Availability, &amp;</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Automation Consulting</a:t>
                </a:r>
              </a:p>
            </p:txBody>
          </p:sp>
          <p:sp>
            <p:nvSpPr>
              <p:cNvPr id="19" name="Rectangle: Rounded Corners 18">
                <a:extLst>
                  <a:ext uri="{FF2B5EF4-FFF2-40B4-BE49-F238E27FC236}">
                    <a16:creationId xmlns:a16="http://schemas.microsoft.com/office/drawing/2014/main" id="{B67D8369-56DE-4EBF-A157-BA402B708EE9}"/>
                  </a:ext>
                </a:extLst>
              </p:cNvPr>
              <p:cNvSpPr/>
              <p:nvPr/>
            </p:nvSpPr>
            <p:spPr>
              <a:xfrm>
                <a:off x="465496" y="3520948"/>
                <a:ext cx="2947029" cy="317737"/>
              </a:xfrm>
              <a:prstGeom prst="roundRect">
                <a:avLst>
                  <a:gd name="adj" fmla="val 18645"/>
                </a:avLst>
              </a:prstGeom>
              <a:solidFill>
                <a:srgbClr val="87898B">
                  <a:alpha val="74902"/>
                </a:srgbClr>
              </a:solidFill>
              <a:ln w="12700">
                <a:solidFill>
                  <a:srgbClr val="40DAC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Other Cross-Cutting</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Services Group that enable product success</a:t>
                </a:r>
              </a:p>
            </p:txBody>
          </p:sp>
        </p:grpSp>
        <p:sp>
          <p:nvSpPr>
            <p:cNvPr id="25" name="Rectangle: Rounded Corners 24">
              <a:extLst>
                <a:ext uri="{FF2B5EF4-FFF2-40B4-BE49-F238E27FC236}">
                  <a16:creationId xmlns:a16="http://schemas.microsoft.com/office/drawing/2014/main" id="{3A5E818F-AD04-4F25-BADD-F46D6F6B5251}"/>
                </a:ext>
              </a:extLst>
            </p:cNvPr>
            <p:cNvSpPr/>
            <p:nvPr/>
          </p:nvSpPr>
          <p:spPr>
            <a:xfrm>
              <a:off x="626839" y="4663885"/>
              <a:ext cx="2137830" cy="520729"/>
            </a:xfrm>
            <a:prstGeom prst="roundRect">
              <a:avLst>
                <a:gd name="adj" fmla="val 18645"/>
              </a:avLst>
            </a:prstGeom>
            <a:solidFill>
              <a:srgbClr val="326295">
                <a:alpha val="74902"/>
              </a:srgbClr>
            </a:solidFill>
            <a:ln w="12700">
              <a:solidFill>
                <a:srgbClr val="40DAC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Full Stack Product Teams</a:t>
              </a:r>
            </a:p>
          </p:txBody>
        </p:sp>
      </p:grpSp>
      <p:sp>
        <p:nvSpPr>
          <p:cNvPr id="32" name="Rectangle: Rounded Corners 31">
            <a:extLst>
              <a:ext uri="{FF2B5EF4-FFF2-40B4-BE49-F238E27FC236}">
                <a16:creationId xmlns:a16="http://schemas.microsoft.com/office/drawing/2014/main" id="{025B7FC4-BA7C-4F37-A936-D7C00246E469}"/>
              </a:ext>
            </a:extLst>
          </p:cNvPr>
          <p:cNvSpPr/>
          <p:nvPr/>
        </p:nvSpPr>
        <p:spPr>
          <a:xfrm rot="5400000">
            <a:off x="7266743" y="3880673"/>
            <a:ext cx="2969914" cy="344657"/>
          </a:xfrm>
          <a:prstGeom prst="roundRect">
            <a:avLst>
              <a:gd name="adj" fmla="val 18645"/>
            </a:avLst>
          </a:prstGeom>
          <a:solidFill>
            <a:srgbClr val="326295">
              <a:alpha val="74902"/>
            </a:srgbClr>
          </a:solidFill>
          <a:ln w="12700">
            <a:solidFill>
              <a:srgbClr val="30CDD7">
                <a:alpha val="74902"/>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Mainframe</a:t>
            </a:r>
          </a:p>
        </p:txBody>
      </p:sp>
      <p:sp>
        <p:nvSpPr>
          <p:cNvPr id="35" name="Rectangle: Rounded Corners 34">
            <a:extLst>
              <a:ext uri="{FF2B5EF4-FFF2-40B4-BE49-F238E27FC236}">
                <a16:creationId xmlns:a16="http://schemas.microsoft.com/office/drawing/2014/main" id="{CACD5AEE-81E7-4F96-B9B4-7D92C5D68123}"/>
              </a:ext>
            </a:extLst>
          </p:cNvPr>
          <p:cNvSpPr/>
          <p:nvPr/>
        </p:nvSpPr>
        <p:spPr>
          <a:xfrm rot="5400000">
            <a:off x="8116471" y="3874423"/>
            <a:ext cx="2969915" cy="344657"/>
          </a:xfrm>
          <a:prstGeom prst="roundRect">
            <a:avLst>
              <a:gd name="adj" fmla="val 18645"/>
            </a:avLst>
          </a:prstGeom>
          <a:solidFill>
            <a:srgbClr val="326295">
              <a:alpha val="74902"/>
            </a:srgbClr>
          </a:solidFill>
          <a:ln w="12700">
            <a:solidFill>
              <a:srgbClr val="30CDD7">
                <a:alpha val="74902"/>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Storage</a:t>
            </a:r>
          </a:p>
        </p:txBody>
      </p:sp>
      <p:sp>
        <p:nvSpPr>
          <p:cNvPr id="37" name="Rectangle: Rounded Corners 36">
            <a:extLst>
              <a:ext uri="{FF2B5EF4-FFF2-40B4-BE49-F238E27FC236}">
                <a16:creationId xmlns:a16="http://schemas.microsoft.com/office/drawing/2014/main" id="{E1C649BE-ACF3-4EA7-8795-C336D16CAA4D}"/>
              </a:ext>
            </a:extLst>
          </p:cNvPr>
          <p:cNvSpPr/>
          <p:nvPr/>
        </p:nvSpPr>
        <p:spPr>
          <a:xfrm rot="5400000">
            <a:off x="8546400" y="3871316"/>
            <a:ext cx="2969915" cy="344657"/>
          </a:xfrm>
          <a:prstGeom prst="roundRect">
            <a:avLst>
              <a:gd name="adj" fmla="val 18645"/>
            </a:avLst>
          </a:prstGeom>
          <a:solidFill>
            <a:srgbClr val="326295">
              <a:alpha val="74902"/>
            </a:srgbClr>
          </a:solidFill>
          <a:ln w="12700">
            <a:solidFill>
              <a:srgbClr val="30CDD7">
                <a:alpha val="74902"/>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Compute</a:t>
            </a:r>
          </a:p>
        </p:txBody>
      </p:sp>
      <p:sp>
        <p:nvSpPr>
          <p:cNvPr id="39" name="Rectangle: Rounded Corners 38">
            <a:extLst>
              <a:ext uri="{FF2B5EF4-FFF2-40B4-BE49-F238E27FC236}">
                <a16:creationId xmlns:a16="http://schemas.microsoft.com/office/drawing/2014/main" id="{7E5F5A00-9126-4FD3-AB55-19D5ACF8B66A}"/>
              </a:ext>
            </a:extLst>
          </p:cNvPr>
          <p:cNvSpPr/>
          <p:nvPr/>
        </p:nvSpPr>
        <p:spPr>
          <a:xfrm rot="5400000">
            <a:off x="8987539" y="3880673"/>
            <a:ext cx="2969915" cy="344657"/>
          </a:xfrm>
          <a:prstGeom prst="roundRect">
            <a:avLst>
              <a:gd name="adj" fmla="val 18645"/>
            </a:avLst>
          </a:prstGeom>
          <a:solidFill>
            <a:srgbClr val="326295">
              <a:alpha val="74902"/>
            </a:srgbClr>
          </a:solidFill>
          <a:ln w="12700">
            <a:solidFill>
              <a:srgbClr val="30CDD7">
                <a:alpha val="74902"/>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Event Streaming</a:t>
            </a:r>
          </a:p>
        </p:txBody>
      </p:sp>
      <p:sp>
        <p:nvSpPr>
          <p:cNvPr id="40" name="Rectangle: Rounded Corners 39">
            <a:extLst>
              <a:ext uri="{FF2B5EF4-FFF2-40B4-BE49-F238E27FC236}">
                <a16:creationId xmlns:a16="http://schemas.microsoft.com/office/drawing/2014/main" id="{9BBB9203-63BC-454F-A56B-DD768CB8E183}"/>
              </a:ext>
            </a:extLst>
          </p:cNvPr>
          <p:cNvSpPr/>
          <p:nvPr/>
        </p:nvSpPr>
        <p:spPr>
          <a:xfrm rot="5400000">
            <a:off x="7686512" y="3880674"/>
            <a:ext cx="2969914" cy="344657"/>
          </a:xfrm>
          <a:prstGeom prst="roundRect">
            <a:avLst>
              <a:gd name="adj" fmla="val 18645"/>
            </a:avLst>
          </a:prstGeom>
          <a:solidFill>
            <a:srgbClr val="326295">
              <a:alpha val="74902"/>
            </a:srgbClr>
          </a:solidFill>
          <a:ln w="12700">
            <a:solidFill>
              <a:srgbClr val="30CDD7">
                <a:alpha val="74902"/>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a:solidFill>
                  <a:srgbClr val="FFFFFF"/>
                </a:solidFill>
                <a:latin typeface="Arial" panose="020B0604020202020204" pitchFamily="34" charset="0"/>
                <a:cs typeface="Arial" panose="020B0604020202020204" pitchFamily="34" charset="0"/>
              </a:rPr>
              <a:t>Relational Database</a:t>
            </a:r>
            <a:endPar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9" name="Rectangle: Rounded Corners 28">
            <a:extLst>
              <a:ext uri="{FF2B5EF4-FFF2-40B4-BE49-F238E27FC236}">
                <a16:creationId xmlns:a16="http://schemas.microsoft.com/office/drawing/2014/main" id="{6849BD6A-63FF-4CDC-9300-C9C9FDB406AD}"/>
              </a:ext>
            </a:extLst>
          </p:cNvPr>
          <p:cNvSpPr/>
          <p:nvPr/>
        </p:nvSpPr>
        <p:spPr>
          <a:xfrm rot="5400000">
            <a:off x="9434910" y="3880673"/>
            <a:ext cx="2969915" cy="344657"/>
          </a:xfrm>
          <a:prstGeom prst="roundRect">
            <a:avLst>
              <a:gd name="adj" fmla="val 18645"/>
            </a:avLst>
          </a:prstGeom>
          <a:solidFill>
            <a:srgbClr val="326295">
              <a:alpha val="74902"/>
            </a:srgbClr>
          </a:solidFill>
          <a:ln w="12700">
            <a:solidFill>
              <a:srgbClr val="30CDD7">
                <a:alpha val="74902"/>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Messaging</a:t>
            </a:r>
          </a:p>
        </p:txBody>
      </p:sp>
      <p:sp>
        <p:nvSpPr>
          <p:cNvPr id="30" name="Rectangle: Rounded Corners 29">
            <a:extLst>
              <a:ext uri="{FF2B5EF4-FFF2-40B4-BE49-F238E27FC236}">
                <a16:creationId xmlns:a16="http://schemas.microsoft.com/office/drawing/2014/main" id="{B90BE7AF-D7F5-469E-876B-86207270CB94}"/>
              </a:ext>
            </a:extLst>
          </p:cNvPr>
          <p:cNvSpPr/>
          <p:nvPr/>
        </p:nvSpPr>
        <p:spPr>
          <a:xfrm rot="5400000">
            <a:off x="9875594" y="3880673"/>
            <a:ext cx="2969915" cy="344657"/>
          </a:xfrm>
          <a:prstGeom prst="roundRect">
            <a:avLst>
              <a:gd name="adj" fmla="val 18645"/>
            </a:avLst>
          </a:prstGeom>
          <a:solidFill>
            <a:srgbClr val="326295">
              <a:alpha val="74902"/>
            </a:srgbClr>
          </a:solidFill>
          <a:ln w="12700">
            <a:solidFill>
              <a:srgbClr val="30CDD7">
                <a:alpha val="74902"/>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b="1">
                <a:solidFill>
                  <a:srgbClr val="FFFFFF"/>
                </a:solidFill>
                <a:latin typeface="Arial" panose="020B0604020202020204" pitchFamily="34" charset="0"/>
                <a:cs typeface="Arial" panose="020B0604020202020204" pitchFamily="34" charset="0"/>
              </a:rPr>
              <a:t>Web/Runtime</a:t>
            </a:r>
            <a:endPar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47" name="Slide Number Placeholder 5">
            <a:extLst>
              <a:ext uri="{FF2B5EF4-FFF2-40B4-BE49-F238E27FC236}">
                <a16:creationId xmlns:a16="http://schemas.microsoft.com/office/drawing/2014/main" id="{3D37438E-03B4-4D27-A950-4DD3CAB35F58}"/>
              </a:ext>
            </a:extLst>
          </p:cNvPr>
          <p:cNvSpPr>
            <a:spLocks noGrp="1"/>
          </p:cNvSpPr>
          <p:nvPr>
            <p:ph type="sldNum" sz="quarter" idx="12"/>
          </p:nvPr>
        </p:nvSpPr>
        <p:spPr>
          <a:xfrm>
            <a:off x="11112274" y="6541613"/>
            <a:ext cx="762000" cy="194297"/>
          </a:xfrm>
          <a:prstGeom prst="rect">
            <a:avLst/>
          </a:prstGeom>
        </p:spPr>
        <p:txBody>
          <a:bodyPr anchor="t" anchorCtr="0"/>
          <a:lstStyle>
            <a:lvl1pPr algn="r">
              <a:defRPr sz="1200" b="0">
                <a:solidFill>
                  <a:srgbClr val="747678"/>
                </a:solidFill>
                <a:latin typeface="Arial" pitchFamily="34" charset="0"/>
                <a:cs typeface="Arial" pitchFamily="34" charset="0"/>
              </a:defRPr>
            </a:lvl1pPr>
          </a:lstStyle>
          <a:p>
            <a:fld id="{23B99C07-6774-7B4C-A880-8CAF4048FB67}" type="slidenum">
              <a:rPr lang="en-US" smtClean="0"/>
              <a:pPr/>
              <a:t>27</a:t>
            </a:fld>
            <a:endParaRPr lang="en-US" dirty="0"/>
          </a:p>
        </p:txBody>
      </p:sp>
      <p:sp>
        <p:nvSpPr>
          <p:cNvPr id="3" name="TextBox 2">
            <a:extLst>
              <a:ext uri="{FF2B5EF4-FFF2-40B4-BE49-F238E27FC236}">
                <a16:creationId xmlns:a16="http://schemas.microsoft.com/office/drawing/2014/main" id="{5C564440-38FB-407B-BED7-CC4404A931B3}"/>
              </a:ext>
            </a:extLst>
          </p:cNvPr>
          <p:cNvSpPr txBox="1"/>
          <p:nvPr/>
        </p:nvSpPr>
        <p:spPr>
          <a:xfrm>
            <a:off x="8266125" y="1469581"/>
            <a:ext cx="2325950" cy="654249"/>
          </a:xfrm>
          <a:prstGeom prst="rect">
            <a:avLst/>
          </a:prstGeom>
          <a:noFill/>
        </p:spPr>
        <p:txBody>
          <a:bodyPr wrap="square" lIns="0" tIns="0" rIns="0" bIns="0" rtlCol="0">
            <a:noAutofit/>
          </a:bodyPr>
          <a:lstStyle/>
          <a:p>
            <a:pPr algn="l">
              <a:lnSpc>
                <a:spcPct val="112000"/>
              </a:lnSpc>
            </a:pPr>
            <a:r>
              <a:rPr lang="en-US" sz="1400" b="1" dirty="0">
                <a:solidFill>
                  <a:schemeClr val="tx1"/>
                </a:solidFill>
              </a:rPr>
              <a:t>44 Product teams</a:t>
            </a:r>
          </a:p>
        </p:txBody>
      </p:sp>
      <p:sp>
        <p:nvSpPr>
          <p:cNvPr id="28" name="TextBox 27">
            <a:extLst>
              <a:ext uri="{FF2B5EF4-FFF2-40B4-BE49-F238E27FC236}">
                <a16:creationId xmlns:a16="http://schemas.microsoft.com/office/drawing/2014/main" id="{ADCA0DB7-FCC0-4111-8CC7-6FA04AF865D7}"/>
              </a:ext>
            </a:extLst>
          </p:cNvPr>
          <p:cNvSpPr txBox="1"/>
          <p:nvPr/>
        </p:nvSpPr>
        <p:spPr>
          <a:xfrm>
            <a:off x="4319377" y="2197398"/>
            <a:ext cx="2325950" cy="654249"/>
          </a:xfrm>
          <a:prstGeom prst="rect">
            <a:avLst/>
          </a:prstGeom>
          <a:noFill/>
        </p:spPr>
        <p:txBody>
          <a:bodyPr wrap="square" lIns="0" tIns="0" rIns="0" bIns="0" rtlCol="0">
            <a:noAutofit/>
          </a:bodyPr>
          <a:lstStyle/>
          <a:p>
            <a:pPr algn="l">
              <a:lnSpc>
                <a:spcPct val="112000"/>
              </a:lnSpc>
            </a:pPr>
            <a:r>
              <a:rPr lang="en-US" sz="1400" b="1" dirty="0">
                <a:solidFill>
                  <a:schemeClr val="tx1"/>
                </a:solidFill>
              </a:rPr>
              <a:t>26 Services Teams</a:t>
            </a:r>
          </a:p>
        </p:txBody>
      </p:sp>
    </p:spTree>
    <p:extLst>
      <p:ext uri="{BB962C8B-B14F-4D97-AF65-F5344CB8AC3E}">
        <p14:creationId xmlns:p14="http://schemas.microsoft.com/office/powerpoint/2010/main" val="20317573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7E10094-7440-4172-BDC0-142C62ABB940}"/>
              </a:ext>
            </a:extLst>
          </p:cNvPr>
          <p:cNvSpPr/>
          <p:nvPr/>
        </p:nvSpPr>
        <p:spPr>
          <a:xfrm>
            <a:off x="15648" y="1189003"/>
            <a:ext cx="12160704" cy="254400"/>
          </a:xfrm>
          <a:prstGeom prst="rect">
            <a:avLst/>
          </a:prstGeom>
          <a:solidFill>
            <a:schemeClr val="tx2"/>
          </a:solidFill>
          <a:ln>
            <a:solidFill>
              <a:srgbClr val="0048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 name="Object 1">
            <a:extLst>
              <a:ext uri="{FF2B5EF4-FFF2-40B4-BE49-F238E27FC236}">
                <a16:creationId xmlns:a16="http://schemas.microsoft.com/office/drawing/2014/main" id="{15A17B4A-97C2-49FF-A616-CC7C9F80268E}"/>
              </a:ext>
            </a:extLst>
          </p:cNvPr>
          <p:cNvGraphicFramePr>
            <a:graphicFrameLocks noChangeAspect="1"/>
          </p:cNvGraphicFramePr>
          <p:nvPr>
            <p:extLst>
              <p:ext uri="{D42A27DB-BD31-4B8C-83A1-F6EECF244321}">
                <p14:modId xmlns:p14="http://schemas.microsoft.com/office/powerpoint/2010/main" val="3585708705"/>
              </p:ext>
            </p:extLst>
          </p:nvPr>
        </p:nvGraphicFramePr>
        <p:xfrm>
          <a:off x="2555875" y="1189003"/>
          <a:ext cx="7080250" cy="3902075"/>
        </p:xfrm>
        <a:graphic>
          <a:graphicData uri="http://schemas.openxmlformats.org/presentationml/2006/ole">
            <mc:AlternateContent xmlns:mc="http://schemas.openxmlformats.org/markup-compatibility/2006">
              <mc:Choice xmlns:v="urn:schemas-microsoft-com:vml" Requires="v">
                <p:oleObj spid="_x0000_s1027" name="Worksheet" r:id="rId4" imgW="7743696" imgH="4267024" progId="Excel.Sheet.12">
                  <p:embed/>
                </p:oleObj>
              </mc:Choice>
              <mc:Fallback>
                <p:oleObj name="Worksheet" r:id="rId4" imgW="7743696" imgH="4267024" progId="Excel.Sheet.12">
                  <p:embed/>
                  <p:pic>
                    <p:nvPicPr>
                      <p:cNvPr id="2" name="Object 1">
                        <a:extLst>
                          <a:ext uri="{FF2B5EF4-FFF2-40B4-BE49-F238E27FC236}">
                            <a16:creationId xmlns:a16="http://schemas.microsoft.com/office/drawing/2014/main" id="{15A17B4A-97C2-49FF-A616-CC7C9F80268E}"/>
                          </a:ext>
                        </a:extLst>
                      </p:cNvPr>
                      <p:cNvPicPr/>
                      <p:nvPr/>
                    </p:nvPicPr>
                    <p:blipFill>
                      <a:blip r:embed="rId5"/>
                      <a:stretch>
                        <a:fillRect/>
                      </a:stretch>
                    </p:blipFill>
                    <p:spPr>
                      <a:xfrm>
                        <a:off x="2555875" y="1189003"/>
                        <a:ext cx="7080250" cy="3902075"/>
                      </a:xfrm>
                      <a:prstGeom prst="rect">
                        <a:avLst/>
                      </a:prstGeom>
                    </p:spPr>
                  </p:pic>
                </p:oleObj>
              </mc:Fallback>
            </mc:AlternateContent>
          </a:graphicData>
        </a:graphic>
      </p:graphicFrame>
      <p:sp>
        <p:nvSpPr>
          <p:cNvPr id="6" name="Title 5">
            <a:extLst>
              <a:ext uri="{FF2B5EF4-FFF2-40B4-BE49-F238E27FC236}">
                <a16:creationId xmlns:a16="http://schemas.microsoft.com/office/drawing/2014/main" id="{985C1399-2E19-40F2-9242-79ED74B05CE9}"/>
              </a:ext>
            </a:extLst>
          </p:cNvPr>
          <p:cNvSpPr>
            <a:spLocks noGrp="1"/>
          </p:cNvSpPr>
          <p:nvPr>
            <p:ph type="title"/>
          </p:nvPr>
        </p:nvSpPr>
        <p:spPr/>
        <p:txBody>
          <a:bodyPr/>
          <a:lstStyle/>
          <a:p>
            <a:r>
              <a:rPr lang="en-US" dirty="0"/>
              <a:t>I&amp;O Product Design </a:t>
            </a:r>
            <a:r>
              <a:rPr lang="en-US" b="1" dirty="0">
                <a:solidFill>
                  <a:schemeClr val="tx1"/>
                </a:solidFill>
              </a:rPr>
              <a:t>|</a:t>
            </a:r>
            <a:r>
              <a:rPr lang="en-US" dirty="0">
                <a:solidFill>
                  <a:schemeClr val="tx1"/>
                </a:solidFill>
              </a:rPr>
              <a:t> </a:t>
            </a:r>
            <a:r>
              <a:rPr lang="en-US" b="1" dirty="0"/>
              <a:t>Technical</a:t>
            </a:r>
            <a:r>
              <a:rPr lang="en-US" dirty="0"/>
              <a:t> </a:t>
            </a:r>
            <a:r>
              <a:rPr lang="en-US" b="1" dirty="0"/>
              <a:t>Product Design Examples</a:t>
            </a:r>
          </a:p>
        </p:txBody>
      </p:sp>
      <p:sp>
        <p:nvSpPr>
          <p:cNvPr id="14" name="Arrow: Pentagon 13">
            <a:extLst>
              <a:ext uri="{FF2B5EF4-FFF2-40B4-BE49-F238E27FC236}">
                <a16:creationId xmlns:a16="http://schemas.microsoft.com/office/drawing/2014/main" id="{99D8C152-94CF-472A-9B23-107EEDED4C6B}"/>
              </a:ext>
            </a:extLst>
          </p:cNvPr>
          <p:cNvSpPr/>
          <p:nvPr/>
        </p:nvSpPr>
        <p:spPr>
          <a:xfrm>
            <a:off x="-1" y="2062213"/>
            <a:ext cx="2632850" cy="2313878"/>
          </a:xfrm>
          <a:prstGeom prst="homePlate">
            <a:avLst/>
          </a:prstGeom>
          <a:solidFill>
            <a:srgbClr val="253746">
              <a:alpha val="50196"/>
            </a:srgbClr>
          </a:solidFill>
          <a:ln w="12700">
            <a:solidFill>
              <a:srgbClr val="5BC6E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7" name="TextBox 6">
            <a:extLst>
              <a:ext uri="{FF2B5EF4-FFF2-40B4-BE49-F238E27FC236}">
                <a16:creationId xmlns:a16="http://schemas.microsoft.com/office/drawing/2014/main" id="{09733D12-F48B-4F3B-B773-29E7AAA6645E}"/>
              </a:ext>
            </a:extLst>
          </p:cNvPr>
          <p:cNvSpPr txBox="1"/>
          <p:nvPr/>
        </p:nvSpPr>
        <p:spPr>
          <a:xfrm>
            <a:off x="-39406" y="2911574"/>
            <a:ext cx="2264526" cy="523220"/>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Arial"/>
                <a:ea typeface="+mn-ea"/>
                <a:cs typeface="+mn-cs"/>
              </a:rPr>
              <a:t>Departmentalize at the  Product Suite level</a:t>
            </a:r>
          </a:p>
        </p:txBody>
      </p:sp>
      <p:sp>
        <p:nvSpPr>
          <p:cNvPr id="18" name="Arrow: Pentagon 17">
            <a:extLst>
              <a:ext uri="{FF2B5EF4-FFF2-40B4-BE49-F238E27FC236}">
                <a16:creationId xmlns:a16="http://schemas.microsoft.com/office/drawing/2014/main" id="{19CD57E5-0F48-4C1D-86F2-3E051662FCD6}"/>
              </a:ext>
            </a:extLst>
          </p:cNvPr>
          <p:cNvSpPr/>
          <p:nvPr/>
        </p:nvSpPr>
        <p:spPr>
          <a:xfrm flipH="1">
            <a:off x="9559150" y="2014626"/>
            <a:ext cx="2632850" cy="2313878"/>
          </a:xfrm>
          <a:prstGeom prst="homePlate">
            <a:avLst/>
          </a:prstGeom>
          <a:solidFill>
            <a:srgbClr val="253746">
              <a:alpha val="50196"/>
            </a:srgbClr>
          </a:solidFill>
          <a:ln w="12700">
            <a:solidFill>
              <a:srgbClr val="58C14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3" name="Rectangle 2">
            <a:extLst>
              <a:ext uri="{FF2B5EF4-FFF2-40B4-BE49-F238E27FC236}">
                <a16:creationId xmlns:a16="http://schemas.microsoft.com/office/drawing/2014/main" id="{84C3DC09-0633-4861-8DB3-84D5B0DA9137}"/>
              </a:ext>
            </a:extLst>
          </p:cNvPr>
          <p:cNvSpPr/>
          <p:nvPr/>
        </p:nvSpPr>
        <p:spPr>
          <a:xfrm>
            <a:off x="10175356" y="2632956"/>
            <a:ext cx="1775117" cy="73866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dirty="0">
                <a:latin typeface="Arial"/>
              </a:rPr>
              <a:t>U</a:t>
            </a:r>
            <a:r>
              <a:rPr kumimoji="0" lang="en-US" sz="1400" b="0" i="0" u="none" strike="noStrike" kern="1200" cap="none" spc="0" normalizeH="0" baseline="0" noProof="0" dirty="0" err="1">
                <a:ln>
                  <a:noFill/>
                </a:ln>
                <a:effectLst/>
                <a:uLnTx/>
                <a:uFillTx/>
                <a:latin typeface="Arial"/>
                <a:ea typeface="+mn-ea"/>
                <a:cs typeface="+mn-cs"/>
              </a:rPr>
              <a:t>nitized</a:t>
            </a:r>
            <a:r>
              <a:rPr kumimoji="0" lang="en-US" sz="1400" b="0" i="0" u="none" strike="noStrike" kern="1200" cap="none" spc="0" normalizeH="0" baseline="0" noProof="0" dirty="0">
                <a:ln>
                  <a:noFill/>
                </a:ln>
                <a:effectLst/>
                <a:uLnTx/>
                <a:uFillTx/>
                <a:latin typeface="Arial"/>
                <a:ea typeface="+mn-ea"/>
                <a:cs typeface="+mn-cs"/>
              </a:rPr>
              <a:t> 60+ Products</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Arial"/>
                <a:ea typeface="+mn-ea"/>
                <a:cs typeface="+mn-cs"/>
              </a:rPr>
              <a:t>At the product level </a:t>
            </a:r>
          </a:p>
        </p:txBody>
      </p:sp>
      <p:sp>
        <p:nvSpPr>
          <p:cNvPr id="19" name="Isosceles Triangle 18">
            <a:extLst>
              <a:ext uri="{FF2B5EF4-FFF2-40B4-BE49-F238E27FC236}">
                <a16:creationId xmlns:a16="http://schemas.microsoft.com/office/drawing/2014/main" id="{852BF9CE-0CEB-4708-8194-2DD9991A6DA7}"/>
              </a:ext>
            </a:extLst>
          </p:cNvPr>
          <p:cNvSpPr/>
          <p:nvPr/>
        </p:nvSpPr>
        <p:spPr>
          <a:xfrm rot="10800000" flipV="1">
            <a:off x="4698288" y="4874461"/>
            <a:ext cx="2899720" cy="1456315"/>
          </a:xfrm>
          <a:prstGeom prst="triangle">
            <a:avLst/>
          </a:prstGeom>
          <a:solidFill>
            <a:srgbClr val="253746">
              <a:alpha val="50196"/>
            </a:srgbClr>
          </a:solidFill>
          <a:ln w="12700">
            <a:solidFill>
              <a:srgbClr val="30CD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9" name="TextBox 8">
            <a:extLst>
              <a:ext uri="{FF2B5EF4-FFF2-40B4-BE49-F238E27FC236}">
                <a16:creationId xmlns:a16="http://schemas.microsoft.com/office/drawing/2014/main" id="{D92AEF38-2681-47E0-AD38-8D1BEFCDBB12}"/>
              </a:ext>
            </a:extLst>
          </p:cNvPr>
          <p:cNvSpPr txBox="1"/>
          <p:nvPr/>
        </p:nvSpPr>
        <p:spPr>
          <a:xfrm>
            <a:off x="5164274" y="5433721"/>
            <a:ext cx="1967746" cy="738664"/>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Arial"/>
                <a:ea typeface="+mn-ea"/>
                <a:cs typeface="+mn-cs"/>
              </a:rPr>
              <a:t>Organized the products at the grouping level</a:t>
            </a:r>
          </a:p>
        </p:txBody>
      </p:sp>
      <p:sp>
        <p:nvSpPr>
          <p:cNvPr id="24" name="Slide Number Placeholder 5">
            <a:extLst>
              <a:ext uri="{FF2B5EF4-FFF2-40B4-BE49-F238E27FC236}">
                <a16:creationId xmlns:a16="http://schemas.microsoft.com/office/drawing/2014/main" id="{54EDA4D8-696F-4E83-B2C4-5A15D310E296}"/>
              </a:ext>
            </a:extLst>
          </p:cNvPr>
          <p:cNvSpPr>
            <a:spLocks noGrp="1"/>
          </p:cNvSpPr>
          <p:nvPr>
            <p:ph type="sldNum" sz="quarter" idx="12"/>
          </p:nvPr>
        </p:nvSpPr>
        <p:spPr>
          <a:xfrm>
            <a:off x="11112274" y="6541613"/>
            <a:ext cx="762000" cy="194297"/>
          </a:xfrm>
          <a:prstGeom prst="rect">
            <a:avLst/>
          </a:prstGeom>
        </p:spPr>
        <p:txBody>
          <a:bodyPr anchor="t" anchorCtr="0"/>
          <a:lstStyle>
            <a:lvl1pPr algn="r">
              <a:defRPr sz="1200" b="0">
                <a:solidFill>
                  <a:srgbClr val="747678"/>
                </a:solidFill>
                <a:latin typeface="Arial" pitchFamily="34" charset="0"/>
                <a:cs typeface="Arial" pitchFamily="34" charset="0"/>
              </a:defRPr>
            </a:lvl1pPr>
          </a:lstStyle>
          <a:p>
            <a:fld id="{23B99C07-6774-7B4C-A880-8CAF4048FB67}" type="slidenum">
              <a:rPr lang="en-US" smtClean="0"/>
              <a:pPr/>
              <a:t>28</a:t>
            </a:fld>
            <a:endParaRPr lang="en-US" dirty="0"/>
          </a:p>
        </p:txBody>
      </p:sp>
    </p:spTree>
    <p:extLst>
      <p:ext uri="{BB962C8B-B14F-4D97-AF65-F5344CB8AC3E}">
        <p14:creationId xmlns:p14="http://schemas.microsoft.com/office/powerpoint/2010/main" val="33676527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CDC3323B-1B84-4DA1-952F-8DF353815415}"/>
              </a:ext>
            </a:extLst>
          </p:cNvPr>
          <p:cNvSpPr/>
          <p:nvPr/>
        </p:nvSpPr>
        <p:spPr>
          <a:xfrm>
            <a:off x="1969478" y="3350503"/>
            <a:ext cx="4674584" cy="247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IRM IAM Lifecycle Management: Unit Cost: $98.27 (Internal)</a:t>
            </a:r>
          </a:p>
        </p:txBody>
      </p:sp>
      <p:sp>
        <p:nvSpPr>
          <p:cNvPr id="28" name="Rectangle 27">
            <a:extLst>
              <a:ext uri="{FF2B5EF4-FFF2-40B4-BE49-F238E27FC236}">
                <a16:creationId xmlns:a16="http://schemas.microsoft.com/office/drawing/2014/main" id="{E7388BDF-0464-44E0-964A-07569A8708B5}"/>
              </a:ext>
            </a:extLst>
          </p:cNvPr>
          <p:cNvSpPr/>
          <p:nvPr/>
        </p:nvSpPr>
        <p:spPr>
          <a:xfrm>
            <a:off x="1969478" y="3003481"/>
            <a:ext cx="6295633" cy="247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Internal/External IAM Services</a:t>
            </a:r>
          </a:p>
        </p:txBody>
      </p:sp>
      <p:sp>
        <p:nvSpPr>
          <p:cNvPr id="39" name="Rectangle 38">
            <a:extLst>
              <a:ext uri="{FF2B5EF4-FFF2-40B4-BE49-F238E27FC236}">
                <a16:creationId xmlns:a16="http://schemas.microsoft.com/office/drawing/2014/main" id="{2AE5E788-E8FE-4D02-B949-76C71A4FBB7B}"/>
              </a:ext>
            </a:extLst>
          </p:cNvPr>
          <p:cNvSpPr/>
          <p:nvPr/>
        </p:nvSpPr>
        <p:spPr>
          <a:xfrm>
            <a:off x="1969478" y="2647517"/>
            <a:ext cx="6295633" cy="247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IAM Authentication Services</a:t>
            </a:r>
          </a:p>
        </p:txBody>
      </p:sp>
      <p:sp>
        <p:nvSpPr>
          <p:cNvPr id="43" name="Rectangle 42">
            <a:extLst>
              <a:ext uri="{FF2B5EF4-FFF2-40B4-BE49-F238E27FC236}">
                <a16:creationId xmlns:a16="http://schemas.microsoft.com/office/drawing/2014/main" id="{043C1D18-C1DE-48DF-AD41-AEA44E09D62E}"/>
              </a:ext>
            </a:extLst>
          </p:cNvPr>
          <p:cNvSpPr/>
          <p:nvPr/>
        </p:nvSpPr>
        <p:spPr>
          <a:xfrm>
            <a:off x="344777" y="2986516"/>
            <a:ext cx="2220800" cy="247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11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IRM Capability </a:t>
            </a:r>
          </a:p>
        </p:txBody>
      </p:sp>
      <p:sp>
        <p:nvSpPr>
          <p:cNvPr id="45" name="Rectangle 44">
            <a:extLst>
              <a:ext uri="{FF2B5EF4-FFF2-40B4-BE49-F238E27FC236}">
                <a16:creationId xmlns:a16="http://schemas.microsoft.com/office/drawing/2014/main" id="{E9D2CF09-C0FA-4F6C-ADAE-3E6542077061}"/>
              </a:ext>
            </a:extLst>
          </p:cNvPr>
          <p:cNvSpPr/>
          <p:nvPr/>
        </p:nvSpPr>
        <p:spPr>
          <a:xfrm>
            <a:off x="386618" y="3328745"/>
            <a:ext cx="2220800" cy="247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b="1" dirty="0">
                <a:solidFill>
                  <a:schemeClr val="tx1"/>
                </a:solidFill>
                <a:latin typeface="Arial" panose="020B0604020202020204" pitchFamily="34" charset="0"/>
                <a:cs typeface="Arial" panose="020B0604020202020204" pitchFamily="34" charset="0"/>
              </a:rPr>
              <a:t>IRM </a:t>
            </a:r>
            <a:r>
              <a:rPr kumimoji="0" lang="en-US" sz="11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Capability</a:t>
            </a:r>
          </a:p>
        </p:txBody>
      </p:sp>
      <p:sp>
        <p:nvSpPr>
          <p:cNvPr id="4" name="Title 3">
            <a:extLst>
              <a:ext uri="{FF2B5EF4-FFF2-40B4-BE49-F238E27FC236}">
                <a16:creationId xmlns:a16="http://schemas.microsoft.com/office/drawing/2014/main" id="{C0F12895-3A35-41AB-B4A7-3FEA793B5ECB}"/>
              </a:ext>
            </a:extLst>
          </p:cNvPr>
          <p:cNvSpPr>
            <a:spLocks noGrp="1"/>
          </p:cNvSpPr>
          <p:nvPr>
            <p:ph type="title"/>
          </p:nvPr>
        </p:nvSpPr>
        <p:spPr/>
        <p:txBody>
          <a:bodyPr/>
          <a:lstStyle/>
          <a:p>
            <a:r>
              <a:rPr lang="en-US" dirty="0"/>
              <a:t>Products Working in Harmony- Identity and Access Management</a:t>
            </a:r>
            <a:endParaRPr lang="en-US" b="1" dirty="0">
              <a:solidFill>
                <a:schemeClr val="bg1"/>
              </a:solidFill>
            </a:endParaRPr>
          </a:p>
        </p:txBody>
      </p:sp>
      <p:sp>
        <p:nvSpPr>
          <p:cNvPr id="18" name="Content Placeholder 1">
            <a:extLst>
              <a:ext uri="{FF2B5EF4-FFF2-40B4-BE49-F238E27FC236}">
                <a16:creationId xmlns:a16="http://schemas.microsoft.com/office/drawing/2014/main" id="{D84A8563-3745-4845-9984-D8CDD3591CF3}"/>
              </a:ext>
            </a:extLst>
          </p:cNvPr>
          <p:cNvSpPr>
            <a:spLocks noGrp="1"/>
          </p:cNvSpPr>
          <p:nvPr>
            <p:ph idx="1"/>
          </p:nvPr>
        </p:nvSpPr>
        <p:spPr>
          <a:xfrm>
            <a:off x="9193800" y="5343834"/>
            <a:ext cx="2330320" cy="542808"/>
          </a:xfrm>
        </p:spPr>
        <p:txBody>
          <a:bodyPr anchor="ctr">
            <a:normAutofit/>
          </a:bodyPr>
          <a:lstStyle/>
          <a:p>
            <a:pPr marL="0" indent="0">
              <a:buNone/>
            </a:pPr>
            <a:r>
              <a:rPr lang="en-US" sz="800" b="1" dirty="0"/>
              <a:t>* These costs represent only the costs contained in IRM and I&amp;O.  A separate metric is being finalized to show cross organizational costs for IAM </a:t>
            </a:r>
          </a:p>
        </p:txBody>
      </p:sp>
      <p:sp>
        <p:nvSpPr>
          <p:cNvPr id="24" name="Rectangle 23">
            <a:extLst>
              <a:ext uri="{FF2B5EF4-FFF2-40B4-BE49-F238E27FC236}">
                <a16:creationId xmlns:a16="http://schemas.microsoft.com/office/drawing/2014/main" id="{12D260C3-B384-441E-B299-F3201174EE1D}"/>
              </a:ext>
            </a:extLst>
          </p:cNvPr>
          <p:cNvSpPr/>
          <p:nvPr/>
        </p:nvSpPr>
        <p:spPr>
          <a:xfrm>
            <a:off x="5430895" y="1864231"/>
            <a:ext cx="3638512" cy="5552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I&amp;O Products</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Technical/Platform Products</a:t>
            </a:r>
          </a:p>
        </p:txBody>
      </p:sp>
      <p:sp>
        <p:nvSpPr>
          <p:cNvPr id="34" name="Rectangle 33">
            <a:extLst>
              <a:ext uri="{FF2B5EF4-FFF2-40B4-BE49-F238E27FC236}">
                <a16:creationId xmlns:a16="http://schemas.microsoft.com/office/drawing/2014/main" id="{C4BA428D-5292-45CC-B4A3-E03B37728E9F}"/>
              </a:ext>
            </a:extLst>
          </p:cNvPr>
          <p:cNvSpPr/>
          <p:nvPr/>
        </p:nvSpPr>
        <p:spPr>
          <a:xfrm rot="5400000">
            <a:off x="5142694" y="4321791"/>
            <a:ext cx="3927277" cy="61957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188720" rtlCol="0" anchor="ctr"/>
          <a:lstStyle/>
          <a:p>
            <a:pPr marL="0" marR="0" lvl="0" indent="0" defTabSz="121917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Directory &amp; Certificate Services</a:t>
            </a:r>
          </a:p>
          <a:p>
            <a:pPr marL="0" marR="0" lvl="0" indent="0" defTabSz="1219170" rtl="0" eaLnBrk="1" fontAlgn="auto" latinLnBrk="0" hangingPunct="1">
              <a:lnSpc>
                <a:spcPct val="100000"/>
              </a:lnSpc>
              <a:spcBef>
                <a:spcPts val="0"/>
              </a:spcBef>
              <a:spcAft>
                <a:spcPts val="0"/>
              </a:spcAft>
              <a:buClrTx/>
              <a:buSzTx/>
              <a:buFontTx/>
              <a:buNone/>
              <a:tabLst/>
              <a:defRPr/>
            </a:pPr>
            <a:r>
              <a:rPr lang="en-US" sz="1200" dirty="0">
                <a:solidFill>
                  <a:srgbClr val="FFFFFF"/>
                </a:solidFill>
                <a:latin typeface="Arial" panose="020B0604020202020204" pitchFamily="34" charset="0"/>
                <a:cs typeface="Arial" panose="020B0604020202020204" pitchFamily="34" charset="0"/>
              </a:rPr>
              <a:t>Unit Cost: $54.54 (Internal)</a:t>
            </a:r>
          </a:p>
          <a:p>
            <a:pPr marL="0" marR="0" lvl="0" indent="0" defTabSz="121917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$$.27 (External)</a:t>
            </a:r>
          </a:p>
        </p:txBody>
      </p:sp>
      <p:sp>
        <p:nvSpPr>
          <p:cNvPr id="53" name="Rectangle 52">
            <a:extLst>
              <a:ext uri="{FF2B5EF4-FFF2-40B4-BE49-F238E27FC236}">
                <a16:creationId xmlns:a16="http://schemas.microsoft.com/office/drawing/2014/main" id="{D71CF94E-A02F-4B56-8283-DBC44899248F}"/>
              </a:ext>
            </a:extLst>
          </p:cNvPr>
          <p:cNvSpPr/>
          <p:nvPr/>
        </p:nvSpPr>
        <p:spPr>
          <a:xfrm>
            <a:off x="386618" y="2631853"/>
            <a:ext cx="2220800" cy="247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b="1" dirty="0">
                <a:solidFill>
                  <a:schemeClr val="tx1"/>
                </a:solidFill>
                <a:latin typeface="Arial" panose="020B0604020202020204" pitchFamily="34" charset="0"/>
                <a:cs typeface="Arial" panose="020B0604020202020204" pitchFamily="34" charset="0"/>
              </a:rPr>
              <a:t>IRM</a:t>
            </a:r>
            <a:r>
              <a:rPr kumimoji="0" lang="en-US" sz="11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Capability</a:t>
            </a:r>
          </a:p>
        </p:txBody>
      </p:sp>
      <p:sp>
        <p:nvSpPr>
          <p:cNvPr id="68" name="Rectangle 67">
            <a:extLst>
              <a:ext uri="{FF2B5EF4-FFF2-40B4-BE49-F238E27FC236}">
                <a16:creationId xmlns:a16="http://schemas.microsoft.com/office/drawing/2014/main" id="{B1E888D6-9B56-4C76-9C9F-8F1EAF31CFF0}"/>
              </a:ext>
            </a:extLst>
          </p:cNvPr>
          <p:cNvSpPr/>
          <p:nvPr/>
        </p:nvSpPr>
        <p:spPr>
          <a:xfrm>
            <a:off x="335900" y="4572765"/>
            <a:ext cx="5182303" cy="1362662"/>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marL="171450" marR="0" lvl="0" indent="-171450" algn="l" defTabSz="914400" rtl="0" eaLnBrk="1" fontAlgn="auto" latinLnBrk="0" hangingPunct="1">
              <a:lnSpc>
                <a:spcPct val="100000"/>
              </a:lnSpc>
              <a:spcBef>
                <a:spcPts val="0"/>
              </a:spcBef>
              <a:buClrTx/>
              <a:buSzTx/>
              <a:buFont typeface="Wingdings" panose="05000000000000000000" pitchFamily="2" charset="2"/>
              <a:buChar char="§"/>
              <a:tabLst/>
              <a:defRPr/>
            </a:pPr>
            <a:r>
              <a:rPr kumimoji="0" lang="en-US" sz="1100" b="0" i="0" u="none" strike="noStrike" kern="1200" cap="none" spc="0" normalizeH="0" baseline="0" noProof="0" dirty="0">
                <a:ln>
                  <a:noFill/>
                </a:ln>
                <a:solidFill>
                  <a:schemeClr val="tx1"/>
                </a:solidFill>
                <a:effectLst/>
                <a:uLnTx/>
                <a:uFillTx/>
                <a:latin typeface="Arial"/>
                <a:ea typeface="+mn-ea"/>
                <a:cs typeface="Segoe UI Semibold" panose="020B0702040204020203" pitchFamily="34" charset="0"/>
              </a:rPr>
              <a:t>59% of Internal Unit cost is contained in Identity Lifecycle Management. 47% of this cost is driven by Build</a:t>
            </a:r>
          </a:p>
          <a:p>
            <a:pPr marL="171450" marR="0" lvl="0" indent="-171450" algn="l" defTabSz="914400" rtl="0" eaLnBrk="1" fontAlgn="auto" latinLnBrk="0" hangingPunct="1">
              <a:lnSpc>
                <a:spcPct val="100000"/>
              </a:lnSpc>
              <a:spcBef>
                <a:spcPts val="0"/>
              </a:spcBef>
              <a:buClrTx/>
              <a:buSzTx/>
              <a:buFont typeface="Wingdings" panose="05000000000000000000" pitchFamily="2" charset="2"/>
              <a:buChar char="§"/>
              <a:tabLst/>
              <a:defRPr/>
            </a:pPr>
            <a:r>
              <a:rPr kumimoji="0" lang="en-US" sz="1100" b="0" i="0" u="none" strike="noStrike" kern="1200" cap="none" spc="0" normalizeH="0" baseline="0" noProof="0" dirty="0">
                <a:ln>
                  <a:noFill/>
                </a:ln>
                <a:solidFill>
                  <a:schemeClr val="tx1"/>
                </a:solidFill>
                <a:effectLst/>
                <a:uLnTx/>
                <a:uFillTx/>
                <a:latin typeface="Arial"/>
                <a:ea typeface="+mn-ea"/>
                <a:cs typeface="Segoe UI Semibold" panose="020B0702040204020203" pitchFamily="34" charset="0"/>
              </a:rPr>
              <a:t>75% of all cost  across IRM and I&amp;O is Labor</a:t>
            </a:r>
          </a:p>
          <a:p>
            <a:pPr marL="171450" marR="0" lvl="0" indent="-171450" algn="l" defTabSz="914400" rtl="0" eaLnBrk="1" fontAlgn="auto" latinLnBrk="0" hangingPunct="1">
              <a:lnSpc>
                <a:spcPct val="100000"/>
              </a:lnSpc>
              <a:spcBef>
                <a:spcPts val="0"/>
              </a:spcBef>
              <a:buClrTx/>
              <a:buSzTx/>
              <a:buFont typeface="Wingdings" panose="05000000000000000000" pitchFamily="2" charset="2"/>
              <a:buChar char="§"/>
              <a:tabLst/>
              <a:defRPr/>
            </a:pPr>
            <a:r>
              <a:rPr lang="en-US" sz="1100" dirty="0">
                <a:solidFill>
                  <a:schemeClr val="tx1"/>
                </a:solidFill>
                <a:latin typeface="Arial"/>
                <a:cs typeface="Segoe UI Semibold" panose="020B0702040204020203" pitchFamily="34" charset="0"/>
              </a:rPr>
              <a:t>Moving to AI and automation of manual processes and controls in Lifecycle Management will drive down expense</a:t>
            </a:r>
          </a:p>
          <a:p>
            <a:pPr marL="171450" marR="0" lvl="0" indent="-171450" algn="l" defTabSz="914400" rtl="0" eaLnBrk="1" fontAlgn="auto" latinLnBrk="0" hangingPunct="1">
              <a:lnSpc>
                <a:spcPct val="100000"/>
              </a:lnSpc>
              <a:spcBef>
                <a:spcPts val="0"/>
              </a:spcBef>
              <a:buClrTx/>
              <a:buSzTx/>
              <a:buFont typeface="Wingdings" panose="05000000000000000000" pitchFamily="2" charset="2"/>
              <a:buChar char="§"/>
              <a:tabLst/>
              <a:defRPr/>
            </a:pPr>
            <a:r>
              <a:rPr lang="en-US" sz="1100" dirty="0">
                <a:solidFill>
                  <a:schemeClr val="tx1"/>
                </a:solidFill>
                <a:latin typeface="Arial"/>
                <a:cs typeface="Segoe UI Semibold" panose="020B0702040204020203" pitchFamily="34" charset="0"/>
              </a:rPr>
              <a:t>Build represent 6M of a total 16M expense</a:t>
            </a:r>
          </a:p>
          <a:p>
            <a:pPr marL="171450" marR="0" lvl="0" indent="-171450" algn="l" defTabSz="914400" rtl="0" eaLnBrk="1" fontAlgn="auto" latinLnBrk="0" hangingPunct="1">
              <a:lnSpc>
                <a:spcPct val="100000"/>
              </a:lnSpc>
              <a:spcBef>
                <a:spcPts val="0"/>
              </a:spcBef>
              <a:buClrTx/>
              <a:buSzTx/>
              <a:buFont typeface="Wingdings" panose="05000000000000000000" pitchFamily="2" charset="2"/>
              <a:buChar char="§"/>
              <a:tabLst/>
              <a:defRPr/>
            </a:pPr>
            <a:r>
              <a:rPr kumimoji="0" lang="en-US" sz="1100" b="0" i="0" u="none" strike="noStrike" kern="1200" cap="none" spc="0" normalizeH="0" baseline="0" noProof="0" dirty="0">
                <a:ln>
                  <a:noFill/>
                </a:ln>
                <a:solidFill>
                  <a:schemeClr val="tx1"/>
                </a:solidFill>
                <a:effectLst/>
                <a:uLnTx/>
                <a:uFillTx/>
                <a:latin typeface="Arial"/>
                <a:ea typeface="+mn-ea"/>
                <a:cs typeface="Segoe UI Semibold" panose="020B0702040204020203" pitchFamily="34" charset="0"/>
              </a:rPr>
              <a:t>Moving to cloud drives 1M</a:t>
            </a:r>
            <a:r>
              <a:rPr lang="en-US" sz="1100" dirty="0">
                <a:solidFill>
                  <a:schemeClr val="tx1"/>
                </a:solidFill>
                <a:latin typeface="Arial"/>
                <a:cs typeface="Segoe UI Semibold" panose="020B0702040204020203" pitchFamily="34" charset="0"/>
              </a:rPr>
              <a:t> savings (Ping Cloud Directory)</a:t>
            </a:r>
            <a:endParaRPr kumimoji="0" lang="en-US" sz="1100" b="0" i="0" u="none" strike="noStrike" kern="1200" cap="none" spc="0" normalizeH="0" baseline="0" noProof="0" dirty="0">
              <a:ln>
                <a:noFill/>
              </a:ln>
              <a:solidFill>
                <a:schemeClr val="tx1"/>
              </a:solidFill>
              <a:effectLst/>
              <a:uLnTx/>
              <a:uFillTx/>
              <a:latin typeface="Arial"/>
              <a:cs typeface="Segoe UI Semibold" panose="020B0702040204020203" pitchFamily="34" charset="0"/>
            </a:endParaRP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endParaRPr kumimoji="0" lang="en-US" sz="1100" b="0" i="0" u="none" strike="noStrike" kern="1200" cap="none" spc="0" normalizeH="0" baseline="0" noProof="0" dirty="0">
              <a:ln>
                <a:noFill/>
              </a:ln>
              <a:solidFill>
                <a:schemeClr val="tx1"/>
              </a:solidFill>
              <a:effectLst/>
              <a:uLnTx/>
              <a:uFillTx/>
              <a:latin typeface="Arial"/>
              <a:ea typeface="+mn-ea"/>
              <a:cs typeface="Segoe UI Semibold" panose="020B0702040204020203" pitchFamily="34" charset="0"/>
            </a:endParaRPr>
          </a:p>
        </p:txBody>
      </p:sp>
      <p:sp>
        <p:nvSpPr>
          <p:cNvPr id="70" name="Rectangle 69">
            <a:extLst>
              <a:ext uri="{FF2B5EF4-FFF2-40B4-BE49-F238E27FC236}">
                <a16:creationId xmlns:a16="http://schemas.microsoft.com/office/drawing/2014/main" id="{F17531CF-81D3-4307-88D9-FDFF501B8B44}"/>
              </a:ext>
            </a:extLst>
          </p:cNvPr>
          <p:cNvSpPr/>
          <p:nvPr/>
        </p:nvSpPr>
        <p:spPr>
          <a:xfrm>
            <a:off x="335900" y="4245209"/>
            <a:ext cx="5182303" cy="32755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a:ea typeface="+mn-ea"/>
                <a:cs typeface="Segoe UI Semibold" panose="020B0702040204020203" pitchFamily="34" charset="0"/>
              </a:rPr>
              <a:t>Product Challenges/opportunities</a:t>
            </a:r>
          </a:p>
        </p:txBody>
      </p:sp>
      <p:sp>
        <p:nvSpPr>
          <p:cNvPr id="37" name="Rectangle 36">
            <a:extLst>
              <a:ext uri="{FF2B5EF4-FFF2-40B4-BE49-F238E27FC236}">
                <a16:creationId xmlns:a16="http://schemas.microsoft.com/office/drawing/2014/main" id="{BC43774A-7477-472A-8100-202D1FEFFD23}"/>
              </a:ext>
            </a:extLst>
          </p:cNvPr>
          <p:cNvSpPr/>
          <p:nvPr/>
        </p:nvSpPr>
        <p:spPr>
          <a:xfrm rot="5400000">
            <a:off x="5991687" y="4324227"/>
            <a:ext cx="3927276" cy="6195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188720" rtlCol="0" anchor="ctr"/>
          <a:lstStyle/>
          <a:p>
            <a:pPr lvl="0">
              <a:defRPr/>
            </a:pPr>
            <a:r>
              <a:rPr lang="en-US" sz="1200" dirty="0">
                <a:solidFill>
                  <a:srgbClr val="FFFFFF"/>
                </a:solidFill>
                <a:latin typeface="Arial" panose="020B0604020202020204" pitchFamily="34" charset="0"/>
                <a:cs typeface="Arial" panose="020B0604020202020204" pitchFamily="34" charset="0"/>
              </a:rPr>
              <a:t>Enhanced Access and MFA</a:t>
            </a:r>
          </a:p>
          <a:p>
            <a:pPr lvl="0">
              <a:defRPr/>
            </a:pPr>
            <a:r>
              <a:rPr lang="en-US" sz="1200" dirty="0">
                <a:solidFill>
                  <a:srgbClr val="FFFFFF"/>
                </a:solidFill>
                <a:latin typeface="Arial" panose="020B0604020202020204" pitchFamily="34" charset="0"/>
                <a:cs typeface="Arial" panose="020B0604020202020204" pitchFamily="34" charset="0"/>
              </a:rPr>
              <a:t>Unit Cost: $28.58 (Internal)</a:t>
            </a:r>
          </a:p>
          <a:p>
            <a:pPr lvl="0">
              <a:defRPr/>
            </a:pPr>
            <a:r>
              <a:rPr lang="en-US" sz="1200" dirty="0">
                <a:solidFill>
                  <a:srgbClr val="FFFFFF"/>
                </a:solidFill>
                <a:latin typeface="Arial" panose="020B0604020202020204" pitchFamily="34" charset="0"/>
                <a:cs typeface="Arial" panose="020B0604020202020204" pitchFamily="34" charset="0"/>
              </a:rPr>
              <a:t>                  $$.23 (External)</a:t>
            </a:r>
          </a:p>
        </p:txBody>
      </p:sp>
      <p:sp>
        <p:nvSpPr>
          <p:cNvPr id="38" name="Rectangle 37">
            <a:extLst>
              <a:ext uri="{FF2B5EF4-FFF2-40B4-BE49-F238E27FC236}">
                <a16:creationId xmlns:a16="http://schemas.microsoft.com/office/drawing/2014/main" id="{D845E9AA-87B3-4850-857F-AC13D5D3E5DC}"/>
              </a:ext>
            </a:extLst>
          </p:cNvPr>
          <p:cNvSpPr/>
          <p:nvPr/>
        </p:nvSpPr>
        <p:spPr>
          <a:xfrm>
            <a:off x="9138330" y="2056457"/>
            <a:ext cx="2418953" cy="3160466"/>
          </a:xfrm>
          <a:prstGeom prst="rect">
            <a:avLst/>
          </a:prstGeom>
          <a:solidFill>
            <a:schemeClr val="tx2"/>
          </a:solidFill>
          <a:ln w="317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182880" rtlCol="0" anchor="t"/>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IAM Total Unit Cost is Composed of Two Distinct Groups and the sum of all IRM and I&amp;O Unit Costs</a:t>
            </a:r>
          </a:p>
        </p:txBody>
      </p:sp>
      <p:grpSp>
        <p:nvGrpSpPr>
          <p:cNvPr id="3" name="Group 2">
            <a:extLst>
              <a:ext uri="{FF2B5EF4-FFF2-40B4-BE49-F238E27FC236}">
                <a16:creationId xmlns:a16="http://schemas.microsoft.com/office/drawing/2014/main" id="{98EB7F28-433D-4EB0-9EFE-52185B38F01C}"/>
              </a:ext>
            </a:extLst>
          </p:cNvPr>
          <p:cNvGrpSpPr/>
          <p:nvPr/>
        </p:nvGrpSpPr>
        <p:grpSpPr>
          <a:xfrm>
            <a:off x="9128021" y="3315456"/>
            <a:ext cx="672516" cy="898294"/>
            <a:chOff x="9128021" y="3248625"/>
            <a:chExt cx="672516" cy="898294"/>
          </a:xfrm>
        </p:grpSpPr>
        <p:pic>
          <p:nvPicPr>
            <p:cNvPr id="41" name="Graphic 2" descr="Man">
              <a:extLst>
                <a:ext uri="{FF2B5EF4-FFF2-40B4-BE49-F238E27FC236}">
                  <a16:creationId xmlns:a16="http://schemas.microsoft.com/office/drawing/2014/main" id="{E3914048-90D9-4A8E-8B13-B490C097506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28021" y="3474403"/>
              <a:ext cx="672516" cy="672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Content Placeholder 1">
              <a:extLst>
                <a:ext uri="{FF2B5EF4-FFF2-40B4-BE49-F238E27FC236}">
                  <a16:creationId xmlns:a16="http://schemas.microsoft.com/office/drawing/2014/main" id="{3DF4753D-049F-4DB8-8C2C-821A3DF1CECA}"/>
                </a:ext>
              </a:extLst>
            </p:cNvPr>
            <p:cNvSpPr txBox="1">
              <a:spLocks/>
            </p:cNvSpPr>
            <p:nvPr/>
          </p:nvSpPr>
          <p:spPr>
            <a:xfrm>
              <a:off x="9176456" y="3248625"/>
              <a:ext cx="575646" cy="360750"/>
            </a:xfrm>
            <a:prstGeom prst="rect">
              <a:avLst/>
            </a:prstGeom>
          </p:spPr>
          <p:txBody>
            <a:bodyPr anchor="ctr">
              <a:normAutofit/>
            </a:bodyPr>
            <a:lstStyle>
              <a:lvl1pPr marL="302676" indent="-302676" algn="l" defTabSz="1219170" rtl="0" eaLnBrk="1" latinLnBrk="0" hangingPunct="1">
                <a:spcBef>
                  <a:spcPct val="20000"/>
                </a:spcBef>
                <a:buClr>
                  <a:srgbClr val="40DAC5"/>
                </a:buClr>
                <a:buFont typeface="Wingdings" panose="05000000000000000000" pitchFamily="2" charset="2"/>
                <a:buChar char="§"/>
                <a:defRPr lang="en-US" sz="1800" kern="1200" baseline="0">
                  <a:solidFill>
                    <a:schemeClr val="bg1">
                      <a:lumMod val="95000"/>
                    </a:schemeClr>
                  </a:solidFill>
                  <a:latin typeface="Arial" pitchFamily="34" charset="0"/>
                  <a:ea typeface="+mn-ea"/>
                  <a:cs typeface="Arial" pitchFamily="34" charset="0"/>
                </a:defRPr>
              </a:lvl1pPr>
              <a:lvl2pPr marL="759877" indent="-457200" algn="l" defTabSz="1219170" rtl="0" eaLnBrk="1" latinLnBrk="0" hangingPunct="1">
                <a:spcBef>
                  <a:spcPct val="20000"/>
                </a:spcBef>
                <a:buClr>
                  <a:srgbClr val="40DAC5"/>
                </a:buClr>
                <a:buFont typeface="Courier New" panose="02070309020205020404" pitchFamily="49" charset="0"/>
                <a:buChar char="o"/>
                <a:defRPr lang="en-US" sz="1800" kern="1200" baseline="0">
                  <a:solidFill>
                    <a:schemeClr val="bg1">
                      <a:lumMod val="95000"/>
                    </a:schemeClr>
                  </a:solidFill>
                  <a:latin typeface="Arial" pitchFamily="34" charset="0"/>
                  <a:ea typeface="+mn-ea"/>
                  <a:cs typeface="Arial" pitchFamily="34" charset="0"/>
                </a:defRPr>
              </a:lvl2pPr>
              <a:lvl3pPr marL="1064657" indent="-306910" algn="l" defTabSz="1219170" rtl="0" eaLnBrk="1" latinLnBrk="0" hangingPunct="1">
                <a:spcBef>
                  <a:spcPct val="20000"/>
                </a:spcBef>
                <a:buClr>
                  <a:srgbClr val="40DAC5"/>
                </a:buClr>
                <a:buFont typeface="Arial" pitchFamily="34" charset="0"/>
                <a:buChar char="•"/>
                <a:defRPr lang="en-US" sz="1800" kern="1200" baseline="0">
                  <a:solidFill>
                    <a:schemeClr val="bg1">
                      <a:lumMod val="95000"/>
                    </a:schemeClr>
                  </a:solidFill>
                  <a:latin typeface="Arial" pitchFamily="34" charset="0"/>
                  <a:ea typeface="+mn-ea"/>
                  <a:cs typeface="Arial" pitchFamily="34" charset="0"/>
                </a:defRPr>
              </a:lvl3pPr>
              <a:lvl4pPr marL="1373683" indent="-309026" algn="l" defTabSz="1219170" rtl="0" eaLnBrk="1" latinLnBrk="0" hangingPunct="1">
                <a:spcBef>
                  <a:spcPct val="20000"/>
                </a:spcBef>
                <a:buFont typeface="Arial" pitchFamily="34" charset="0"/>
                <a:buChar char="–"/>
                <a:defRPr lang="en-US" sz="2667" kern="1200" baseline="0">
                  <a:solidFill>
                    <a:schemeClr val="tx1"/>
                  </a:solidFill>
                  <a:latin typeface="Arial" pitchFamily="34" charset="0"/>
                  <a:ea typeface="+mn-ea"/>
                  <a:cs typeface="Arial" pitchFamily="34" charset="0"/>
                </a:defRPr>
              </a:lvl4pPr>
              <a:lvl5pPr marL="1680591" indent="-306910" algn="l" defTabSz="1219170" rtl="0" eaLnBrk="1" latinLnBrk="0" hangingPunct="1">
                <a:spcBef>
                  <a:spcPct val="20000"/>
                </a:spcBef>
                <a:buClr>
                  <a:srgbClr val="40DAC5"/>
                </a:buClr>
                <a:buFont typeface="Arial" pitchFamily="34" charset="0"/>
                <a:buChar char="»"/>
                <a:defRPr lang="en-US" sz="1600" kern="1200" baseline="0">
                  <a:solidFill>
                    <a:schemeClr val="bg1">
                      <a:lumMod val="95000"/>
                    </a:schemeClr>
                  </a:solidFill>
                  <a:latin typeface="Arial" pitchFamily="34" charset="0"/>
                  <a:ea typeface="+mn-ea"/>
                  <a:cs typeface="Arial"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buFont typeface="Wingdings" panose="05000000000000000000" pitchFamily="2" charset="2"/>
                <a:buNone/>
              </a:pPr>
              <a:r>
                <a:rPr lang="en-US" sz="800" b="1" dirty="0"/>
                <a:t>Internal</a:t>
              </a:r>
            </a:p>
          </p:txBody>
        </p:sp>
      </p:grpSp>
      <p:grpSp>
        <p:nvGrpSpPr>
          <p:cNvPr id="2" name="Group 1">
            <a:extLst>
              <a:ext uri="{FF2B5EF4-FFF2-40B4-BE49-F238E27FC236}">
                <a16:creationId xmlns:a16="http://schemas.microsoft.com/office/drawing/2014/main" id="{9852A472-6D7C-4784-8E40-649CB14843DA}"/>
              </a:ext>
            </a:extLst>
          </p:cNvPr>
          <p:cNvGrpSpPr/>
          <p:nvPr/>
        </p:nvGrpSpPr>
        <p:grpSpPr>
          <a:xfrm>
            <a:off x="9145366" y="4146919"/>
            <a:ext cx="672516" cy="898294"/>
            <a:chOff x="9176456" y="4146919"/>
            <a:chExt cx="672516" cy="898294"/>
          </a:xfrm>
        </p:grpSpPr>
        <p:pic>
          <p:nvPicPr>
            <p:cNvPr id="48" name="Graphic 2" descr="Man">
              <a:extLst>
                <a:ext uri="{FF2B5EF4-FFF2-40B4-BE49-F238E27FC236}">
                  <a16:creationId xmlns:a16="http://schemas.microsoft.com/office/drawing/2014/main" id="{F0E8FD8A-7FF2-48EF-BDA4-D79F1DE5131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76456" y="4372697"/>
              <a:ext cx="672516" cy="672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Content Placeholder 1">
              <a:extLst>
                <a:ext uri="{FF2B5EF4-FFF2-40B4-BE49-F238E27FC236}">
                  <a16:creationId xmlns:a16="http://schemas.microsoft.com/office/drawing/2014/main" id="{365BE61E-9E0C-4A72-9F7D-485EAFBDE666}"/>
                </a:ext>
              </a:extLst>
            </p:cNvPr>
            <p:cNvSpPr txBox="1">
              <a:spLocks/>
            </p:cNvSpPr>
            <p:nvPr/>
          </p:nvSpPr>
          <p:spPr>
            <a:xfrm>
              <a:off x="9224890" y="4146919"/>
              <a:ext cx="624081" cy="360750"/>
            </a:xfrm>
            <a:prstGeom prst="rect">
              <a:avLst/>
            </a:prstGeom>
          </p:spPr>
          <p:txBody>
            <a:bodyPr anchor="ctr">
              <a:normAutofit/>
            </a:bodyPr>
            <a:lstStyle>
              <a:lvl1pPr marL="302676" indent="-302676" algn="l" defTabSz="1219170" rtl="0" eaLnBrk="1" latinLnBrk="0" hangingPunct="1">
                <a:spcBef>
                  <a:spcPct val="20000"/>
                </a:spcBef>
                <a:buClr>
                  <a:srgbClr val="40DAC5"/>
                </a:buClr>
                <a:buFont typeface="Wingdings" panose="05000000000000000000" pitchFamily="2" charset="2"/>
                <a:buChar char="§"/>
                <a:defRPr lang="en-US" sz="1800" kern="1200" baseline="0">
                  <a:solidFill>
                    <a:schemeClr val="bg1">
                      <a:lumMod val="95000"/>
                    </a:schemeClr>
                  </a:solidFill>
                  <a:latin typeface="Arial" pitchFamily="34" charset="0"/>
                  <a:ea typeface="+mn-ea"/>
                  <a:cs typeface="Arial" pitchFamily="34" charset="0"/>
                </a:defRPr>
              </a:lvl1pPr>
              <a:lvl2pPr marL="759877" indent="-457200" algn="l" defTabSz="1219170" rtl="0" eaLnBrk="1" latinLnBrk="0" hangingPunct="1">
                <a:spcBef>
                  <a:spcPct val="20000"/>
                </a:spcBef>
                <a:buClr>
                  <a:srgbClr val="40DAC5"/>
                </a:buClr>
                <a:buFont typeface="Courier New" panose="02070309020205020404" pitchFamily="49" charset="0"/>
                <a:buChar char="o"/>
                <a:defRPr lang="en-US" sz="1800" kern="1200" baseline="0">
                  <a:solidFill>
                    <a:schemeClr val="bg1">
                      <a:lumMod val="95000"/>
                    </a:schemeClr>
                  </a:solidFill>
                  <a:latin typeface="Arial" pitchFamily="34" charset="0"/>
                  <a:ea typeface="+mn-ea"/>
                  <a:cs typeface="Arial" pitchFamily="34" charset="0"/>
                </a:defRPr>
              </a:lvl2pPr>
              <a:lvl3pPr marL="1064657" indent="-306910" algn="l" defTabSz="1219170" rtl="0" eaLnBrk="1" latinLnBrk="0" hangingPunct="1">
                <a:spcBef>
                  <a:spcPct val="20000"/>
                </a:spcBef>
                <a:buClr>
                  <a:srgbClr val="40DAC5"/>
                </a:buClr>
                <a:buFont typeface="Arial" pitchFamily="34" charset="0"/>
                <a:buChar char="•"/>
                <a:defRPr lang="en-US" sz="1800" kern="1200" baseline="0">
                  <a:solidFill>
                    <a:schemeClr val="bg1">
                      <a:lumMod val="95000"/>
                    </a:schemeClr>
                  </a:solidFill>
                  <a:latin typeface="Arial" pitchFamily="34" charset="0"/>
                  <a:ea typeface="+mn-ea"/>
                  <a:cs typeface="Arial" pitchFamily="34" charset="0"/>
                </a:defRPr>
              </a:lvl3pPr>
              <a:lvl4pPr marL="1373683" indent="-309026" algn="l" defTabSz="1219170" rtl="0" eaLnBrk="1" latinLnBrk="0" hangingPunct="1">
                <a:spcBef>
                  <a:spcPct val="20000"/>
                </a:spcBef>
                <a:buFont typeface="Arial" pitchFamily="34" charset="0"/>
                <a:buChar char="–"/>
                <a:defRPr lang="en-US" sz="2667" kern="1200" baseline="0">
                  <a:solidFill>
                    <a:schemeClr val="tx1"/>
                  </a:solidFill>
                  <a:latin typeface="Arial" pitchFamily="34" charset="0"/>
                  <a:ea typeface="+mn-ea"/>
                  <a:cs typeface="Arial" pitchFamily="34" charset="0"/>
                </a:defRPr>
              </a:lvl4pPr>
              <a:lvl5pPr marL="1680591" indent="-306910" algn="l" defTabSz="1219170" rtl="0" eaLnBrk="1" latinLnBrk="0" hangingPunct="1">
                <a:spcBef>
                  <a:spcPct val="20000"/>
                </a:spcBef>
                <a:buClr>
                  <a:srgbClr val="40DAC5"/>
                </a:buClr>
                <a:buFont typeface="Arial" pitchFamily="34" charset="0"/>
                <a:buChar char="»"/>
                <a:defRPr lang="en-US" sz="1600" kern="1200" baseline="0">
                  <a:solidFill>
                    <a:schemeClr val="bg1">
                      <a:lumMod val="95000"/>
                    </a:schemeClr>
                  </a:solidFill>
                  <a:latin typeface="Arial" pitchFamily="34" charset="0"/>
                  <a:ea typeface="+mn-ea"/>
                  <a:cs typeface="Arial"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buFont typeface="Wingdings" panose="05000000000000000000" pitchFamily="2" charset="2"/>
                <a:buNone/>
              </a:pPr>
              <a:r>
                <a:rPr lang="en-US" sz="800" b="1" dirty="0"/>
                <a:t>External</a:t>
              </a:r>
            </a:p>
          </p:txBody>
        </p:sp>
      </p:grpSp>
      <p:sp>
        <p:nvSpPr>
          <p:cNvPr id="50" name="Content Placeholder 1">
            <a:extLst>
              <a:ext uri="{FF2B5EF4-FFF2-40B4-BE49-F238E27FC236}">
                <a16:creationId xmlns:a16="http://schemas.microsoft.com/office/drawing/2014/main" id="{BBB027D5-11EC-463A-A0F2-0B5A6D110FB9}"/>
              </a:ext>
            </a:extLst>
          </p:cNvPr>
          <p:cNvSpPr txBox="1">
            <a:spLocks/>
          </p:cNvSpPr>
          <p:nvPr/>
        </p:nvSpPr>
        <p:spPr>
          <a:xfrm>
            <a:off x="10001239" y="3328745"/>
            <a:ext cx="672516" cy="360750"/>
          </a:xfrm>
          <a:prstGeom prst="rect">
            <a:avLst/>
          </a:prstGeom>
        </p:spPr>
        <p:txBody>
          <a:bodyPr anchor="ctr">
            <a:normAutofit/>
          </a:bodyPr>
          <a:lstStyle>
            <a:lvl1pPr marL="302676" indent="-302676" algn="l" defTabSz="1219170" rtl="0" eaLnBrk="1" latinLnBrk="0" hangingPunct="1">
              <a:spcBef>
                <a:spcPct val="20000"/>
              </a:spcBef>
              <a:buClr>
                <a:srgbClr val="40DAC5"/>
              </a:buClr>
              <a:buFont typeface="Wingdings" panose="05000000000000000000" pitchFamily="2" charset="2"/>
              <a:buChar char="§"/>
              <a:defRPr lang="en-US" sz="1800" kern="1200" baseline="0">
                <a:solidFill>
                  <a:schemeClr val="bg1">
                    <a:lumMod val="95000"/>
                  </a:schemeClr>
                </a:solidFill>
                <a:latin typeface="Arial" pitchFamily="34" charset="0"/>
                <a:ea typeface="+mn-ea"/>
                <a:cs typeface="Arial" pitchFamily="34" charset="0"/>
              </a:defRPr>
            </a:lvl1pPr>
            <a:lvl2pPr marL="759877" indent="-457200" algn="l" defTabSz="1219170" rtl="0" eaLnBrk="1" latinLnBrk="0" hangingPunct="1">
              <a:spcBef>
                <a:spcPct val="20000"/>
              </a:spcBef>
              <a:buClr>
                <a:srgbClr val="40DAC5"/>
              </a:buClr>
              <a:buFont typeface="Courier New" panose="02070309020205020404" pitchFamily="49" charset="0"/>
              <a:buChar char="o"/>
              <a:defRPr lang="en-US" sz="1800" kern="1200" baseline="0">
                <a:solidFill>
                  <a:schemeClr val="bg1">
                    <a:lumMod val="95000"/>
                  </a:schemeClr>
                </a:solidFill>
                <a:latin typeface="Arial" pitchFamily="34" charset="0"/>
                <a:ea typeface="+mn-ea"/>
                <a:cs typeface="Arial" pitchFamily="34" charset="0"/>
              </a:defRPr>
            </a:lvl2pPr>
            <a:lvl3pPr marL="1064657" indent="-306910" algn="l" defTabSz="1219170" rtl="0" eaLnBrk="1" latinLnBrk="0" hangingPunct="1">
              <a:spcBef>
                <a:spcPct val="20000"/>
              </a:spcBef>
              <a:buClr>
                <a:srgbClr val="40DAC5"/>
              </a:buClr>
              <a:buFont typeface="Arial" pitchFamily="34" charset="0"/>
              <a:buChar char="•"/>
              <a:defRPr lang="en-US" sz="1800" kern="1200" baseline="0">
                <a:solidFill>
                  <a:schemeClr val="bg1">
                    <a:lumMod val="95000"/>
                  </a:schemeClr>
                </a:solidFill>
                <a:latin typeface="Arial" pitchFamily="34" charset="0"/>
                <a:ea typeface="+mn-ea"/>
                <a:cs typeface="Arial" pitchFamily="34" charset="0"/>
              </a:defRPr>
            </a:lvl3pPr>
            <a:lvl4pPr marL="1373683" indent="-309026" algn="l" defTabSz="1219170" rtl="0" eaLnBrk="1" latinLnBrk="0" hangingPunct="1">
              <a:spcBef>
                <a:spcPct val="20000"/>
              </a:spcBef>
              <a:buFont typeface="Arial" pitchFamily="34" charset="0"/>
              <a:buChar char="–"/>
              <a:defRPr lang="en-US" sz="2667" kern="1200" baseline="0">
                <a:solidFill>
                  <a:schemeClr val="tx1"/>
                </a:solidFill>
                <a:latin typeface="Arial" pitchFamily="34" charset="0"/>
                <a:ea typeface="+mn-ea"/>
                <a:cs typeface="Arial" pitchFamily="34" charset="0"/>
              </a:defRPr>
            </a:lvl4pPr>
            <a:lvl5pPr marL="1680591" indent="-306910" algn="l" defTabSz="1219170" rtl="0" eaLnBrk="1" latinLnBrk="0" hangingPunct="1">
              <a:spcBef>
                <a:spcPct val="20000"/>
              </a:spcBef>
              <a:buClr>
                <a:srgbClr val="40DAC5"/>
              </a:buClr>
              <a:buFont typeface="Arial" pitchFamily="34" charset="0"/>
              <a:buChar char="»"/>
              <a:defRPr lang="en-US" sz="1600" kern="1200" baseline="0">
                <a:solidFill>
                  <a:schemeClr val="bg1">
                    <a:lumMod val="95000"/>
                  </a:schemeClr>
                </a:solidFill>
                <a:latin typeface="Arial" pitchFamily="34" charset="0"/>
                <a:ea typeface="+mn-ea"/>
                <a:cs typeface="Arial"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buFont typeface="Wingdings" panose="05000000000000000000" pitchFamily="2" charset="2"/>
              <a:buNone/>
            </a:pPr>
            <a:r>
              <a:rPr lang="en-US" sz="800" b="1" dirty="0"/>
              <a:t>44k Users</a:t>
            </a:r>
          </a:p>
        </p:txBody>
      </p:sp>
      <p:sp>
        <p:nvSpPr>
          <p:cNvPr id="51" name="Content Placeholder 1">
            <a:extLst>
              <a:ext uri="{FF2B5EF4-FFF2-40B4-BE49-F238E27FC236}">
                <a16:creationId xmlns:a16="http://schemas.microsoft.com/office/drawing/2014/main" id="{BD004027-FE5B-413B-97C4-BB3647C0E038}"/>
              </a:ext>
            </a:extLst>
          </p:cNvPr>
          <p:cNvSpPr txBox="1">
            <a:spLocks/>
          </p:cNvSpPr>
          <p:nvPr/>
        </p:nvSpPr>
        <p:spPr>
          <a:xfrm>
            <a:off x="9952234" y="4161296"/>
            <a:ext cx="811014" cy="360750"/>
          </a:xfrm>
          <a:prstGeom prst="rect">
            <a:avLst/>
          </a:prstGeom>
        </p:spPr>
        <p:txBody>
          <a:bodyPr anchor="ctr">
            <a:normAutofit/>
          </a:bodyPr>
          <a:lstStyle>
            <a:lvl1pPr marL="302676" indent="-302676" algn="l" defTabSz="1219170" rtl="0" eaLnBrk="1" latinLnBrk="0" hangingPunct="1">
              <a:spcBef>
                <a:spcPct val="20000"/>
              </a:spcBef>
              <a:buClr>
                <a:srgbClr val="40DAC5"/>
              </a:buClr>
              <a:buFont typeface="Wingdings" panose="05000000000000000000" pitchFamily="2" charset="2"/>
              <a:buChar char="§"/>
              <a:defRPr lang="en-US" sz="1800" kern="1200" baseline="0">
                <a:solidFill>
                  <a:schemeClr val="bg1">
                    <a:lumMod val="95000"/>
                  </a:schemeClr>
                </a:solidFill>
                <a:latin typeface="Arial" pitchFamily="34" charset="0"/>
                <a:ea typeface="+mn-ea"/>
                <a:cs typeface="Arial" pitchFamily="34" charset="0"/>
              </a:defRPr>
            </a:lvl1pPr>
            <a:lvl2pPr marL="759877" indent="-457200" algn="l" defTabSz="1219170" rtl="0" eaLnBrk="1" latinLnBrk="0" hangingPunct="1">
              <a:spcBef>
                <a:spcPct val="20000"/>
              </a:spcBef>
              <a:buClr>
                <a:srgbClr val="40DAC5"/>
              </a:buClr>
              <a:buFont typeface="Courier New" panose="02070309020205020404" pitchFamily="49" charset="0"/>
              <a:buChar char="o"/>
              <a:defRPr lang="en-US" sz="1800" kern="1200" baseline="0">
                <a:solidFill>
                  <a:schemeClr val="bg1">
                    <a:lumMod val="95000"/>
                  </a:schemeClr>
                </a:solidFill>
                <a:latin typeface="Arial" pitchFamily="34" charset="0"/>
                <a:ea typeface="+mn-ea"/>
                <a:cs typeface="Arial" pitchFamily="34" charset="0"/>
              </a:defRPr>
            </a:lvl2pPr>
            <a:lvl3pPr marL="1064657" indent="-306910" algn="l" defTabSz="1219170" rtl="0" eaLnBrk="1" latinLnBrk="0" hangingPunct="1">
              <a:spcBef>
                <a:spcPct val="20000"/>
              </a:spcBef>
              <a:buClr>
                <a:srgbClr val="40DAC5"/>
              </a:buClr>
              <a:buFont typeface="Arial" pitchFamily="34" charset="0"/>
              <a:buChar char="•"/>
              <a:defRPr lang="en-US" sz="1800" kern="1200" baseline="0">
                <a:solidFill>
                  <a:schemeClr val="bg1">
                    <a:lumMod val="95000"/>
                  </a:schemeClr>
                </a:solidFill>
                <a:latin typeface="Arial" pitchFamily="34" charset="0"/>
                <a:ea typeface="+mn-ea"/>
                <a:cs typeface="Arial" pitchFamily="34" charset="0"/>
              </a:defRPr>
            </a:lvl3pPr>
            <a:lvl4pPr marL="1373683" indent="-309026" algn="l" defTabSz="1219170" rtl="0" eaLnBrk="1" latinLnBrk="0" hangingPunct="1">
              <a:spcBef>
                <a:spcPct val="20000"/>
              </a:spcBef>
              <a:buFont typeface="Arial" pitchFamily="34" charset="0"/>
              <a:buChar char="–"/>
              <a:defRPr lang="en-US" sz="2667" kern="1200" baseline="0">
                <a:solidFill>
                  <a:schemeClr val="tx1"/>
                </a:solidFill>
                <a:latin typeface="Arial" pitchFamily="34" charset="0"/>
                <a:ea typeface="+mn-ea"/>
                <a:cs typeface="Arial" pitchFamily="34" charset="0"/>
              </a:defRPr>
            </a:lvl4pPr>
            <a:lvl5pPr marL="1680591" indent="-306910" algn="l" defTabSz="1219170" rtl="0" eaLnBrk="1" latinLnBrk="0" hangingPunct="1">
              <a:spcBef>
                <a:spcPct val="20000"/>
              </a:spcBef>
              <a:buClr>
                <a:srgbClr val="40DAC5"/>
              </a:buClr>
              <a:buFont typeface="Arial" pitchFamily="34" charset="0"/>
              <a:buChar char="»"/>
              <a:defRPr lang="en-US" sz="1600" kern="1200" baseline="0">
                <a:solidFill>
                  <a:schemeClr val="bg1">
                    <a:lumMod val="95000"/>
                  </a:schemeClr>
                </a:solidFill>
                <a:latin typeface="Arial" pitchFamily="34" charset="0"/>
                <a:ea typeface="+mn-ea"/>
                <a:cs typeface="Arial"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buFont typeface="Wingdings" panose="05000000000000000000" pitchFamily="2" charset="2"/>
              <a:buNone/>
            </a:pPr>
            <a:r>
              <a:rPr lang="en-US" sz="800" b="1" dirty="0"/>
              <a:t>7.66M Users</a:t>
            </a:r>
          </a:p>
        </p:txBody>
      </p:sp>
      <p:sp>
        <p:nvSpPr>
          <p:cNvPr id="52" name="Content Placeholder 1">
            <a:extLst>
              <a:ext uri="{FF2B5EF4-FFF2-40B4-BE49-F238E27FC236}">
                <a16:creationId xmlns:a16="http://schemas.microsoft.com/office/drawing/2014/main" id="{6C1A2D22-0CE4-417D-93F3-0FFDFFC9A16C}"/>
              </a:ext>
            </a:extLst>
          </p:cNvPr>
          <p:cNvSpPr txBox="1">
            <a:spLocks/>
          </p:cNvSpPr>
          <p:nvPr/>
        </p:nvSpPr>
        <p:spPr>
          <a:xfrm>
            <a:off x="9859063" y="3676206"/>
            <a:ext cx="956867" cy="360750"/>
          </a:xfrm>
          <a:prstGeom prst="rect">
            <a:avLst/>
          </a:prstGeom>
        </p:spPr>
        <p:txBody>
          <a:bodyPr anchor="ctr">
            <a:noAutofit/>
          </a:bodyPr>
          <a:lstStyle>
            <a:lvl1pPr marL="302676" indent="-302676" algn="l" defTabSz="1219170" rtl="0" eaLnBrk="1" latinLnBrk="0" hangingPunct="1">
              <a:spcBef>
                <a:spcPct val="20000"/>
              </a:spcBef>
              <a:buClr>
                <a:srgbClr val="40DAC5"/>
              </a:buClr>
              <a:buFont typeface="Wingdings" panose="05000000000000000000" pitchFamily="2" charset="2"/>
              <a:buChar char="§"/>
              <a:defRPr lang="en-US" sz="1800" kern="1200" baseline="0">
                <a:solidFill>
                  <a:schemeClr val="bg1">
                    <a:lumMod val="95000"/>
                  </a:schemeClr>
                </a:solidFill>
                <a:latin typeface="Arial" pitchFamily="34" charset="0"/>
                <a:ea typeface="+mn-ea"/>
                <a:cs typeface="Arial" pitchFamily="34" charset="0"/>
              </a:defRPr>
            </a:lvl1pPr>
            <a:lvl2pPr marL="759877" indent="-457200" algn="l" defTabSz="1219170" rtl="0" eaLnBrk="1" latinLnBrk="0" hangingPunct="1">
              <a:spcBef>
                <a:spcPct val="20000"/>
              </a:spcBef>
              <a:buClr>
                <a:srgbClr val="40DAC5"/>
              </a:buClr>
              <a:buFont typeface="Courier New" panose="02070309020205020404" pitchFamily="49" charset="0"/>
              <a:buChar char="o"/>
              <a:defRPr lang="en-US" sz="1800" kern="1200" baseline="0">
                <a:solidFill>
                  <a:schemeClr val="bg1">
                    <a:lumMod val="95000"/>
                  </a:schemeClr>
                </a:solidFill>
                <a:latin typeface="Arial" pitchFamily="34" charset="0"/>
                <a:ea typeface="+mn-ea"/>
                <a:cs typeface="Arial" pitchFamily="34" charset="0"/>
              </a:defRPr>
            </a:lvl2pPr>
            <a:lvl3pPr marL="1064657" indent="-306910" algn="l" defTabSz="1219170" rtl="0" eaLnBrk="1" latinLnBrk="0" hangingPunct="1">
              <a:spcBef>
                <a:spcPct val="20000"/>
              </a:spcBef>
              <a:buClr>
                <a:srgbClr val="40DAC5"/>
              </a:buClr>
              <a:buFont typeface="Arial" pitchFamily="34" charset="0"/>
              <a:buChar char="•"/>
              <a:defRPr lang="en-US" sz="1800" kern="1200" baseline="0">
                <a:solidFill>
                  <a:schemeClr val="bg1">
                    <a:lumMod val="95000"/>
                  </a:schemeClr>
                </a:solidFill>
                <a:latin typeface="Arial" pitchFamily="34" charset="0"/>
                <a:ea typeface="+mn-ea"/>
                <a:cs typeface="Arial" pitchFamily="34" charset="0"/>
              </a:defRPr>
            </a:lvl3pPr>
            <a:lvl4pPr marL="1373683" indent="-309026" algn="l" defTabSz="1219170" rtl="0" eaLnBrk="1" latinLnBrk="0" hangingPunct="1">
              <a:spcBef>
                <a:spcPct val="20000"/>
              </a:spcBef>
              <a:buFont typeface="Arial" pitchFamily="34" charset="0"/>
              <a:buChar char="–"/>
              <a:defRPr lang="en-US" sz="2667" kern="1200" baseline="0">
                <a:solidFill>
                  <a:schemeClr val="tx1"/>
                </a:solidFill>
                <a:latin typeface="Arial" pitchFamily="34" charset="0"/>
                <a:ea typeface="+mn-ea"/>
                <a:cs typeface="Arial" pitchFamily="34" charset="0"/>
              </a:defRPr>
            </a:lvl4pPr>
            <a:lvl5pPr marL="1680591" indent="-306910" algn="l" defTabSz="1219170" rtl="0" eaLnBrk="1" latinLnBrk="0" hangingPunct="1">
              <a:spcBef>
                <a:spcPct val="20000"/>
              </a:spcBef>
              <a:buClr>
                <a:srgbClr val="40DAC5"/>
              </a:buClr>
              <a:buFont typeface="Arial" pitchFamily="34" charset="0"/>
              <a:buChar char="»"/>
              <a:defRPr lang="en-US" sz="1600" kern="1200" baseline="0">
                <a:solidFill>
                  <a:schemeClr val="bg1">
                    <a:lumMod val="95000"/>
                  </a:schemeClr>
                </a:solidFill>
                <a:latin typeface="Arial" pitchFamily="34" charset="0"/>
                <a:ea typeface="+mn-ea"/>
                <a:cs typeface="Arial"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ctr">
              <a:buFont typeface="Wingdings" panose="05000000000000000000" pitchFamily="2" charset="2"/>
              <a:buNone/>
            </a:pPr>
            <a:r>
              <a:rPr lang="en-US" sz="800" b="1" dirty="0"/>
              <a:t>Cost Per ID: </a:t>
            </a:r>
          </a:p>
          <a:p>
            <a:pPr marL="0" indent="0" algn="ctr">
              <a:buFont typeface="Wingdings" panose="05000000000000000000" pitchFamily="2" charset="2"/>
              <a:buNone/>
            </a:pPr>
            <a:r>
              <a:rPr lang="en-US" sz="800" b="1" dirty="0"/>
              <a:t>$269</a:t>
            </a:r>
          </a:p>
        </p:txBody>
      </p:sp>
      <p:sp>
        <p:nvSpPr>
          <p:cNvPr id="54" name="Content Placeholder 1">
            <a:extLst>
              <a:ext uri="{FF2B5EF4-FFF2-40B4-BE49-F238E27FC236}">
                <a16:creationId xmlns:a16="http://schemas.microsoft.com/office/drawing/2014/main" id="{9C4BF358-BF25-494A-91F0-D57B1EDC8FEE}"/>
              </a:ext>
            </a:extLst>
          </p:cNvPr>
          <p:cNvSpPr txBox="1">
            <a:spLocks/>
          </p:cNvSpPr>
          <p:nvPr/>
        </p:nvSpPr>
        <p:spPr>
          <a:xfrm>
            <a:off x="9859630" y="4488806"/>
            <a:ext cx="956867" cy="360750"/>
          </a:xfrm>
          <a:prstGeom prst="rect">
            <a:avLst/>
          </a:prstGeom>
        </p:spPr>
        <p:txBody>
          <a:bodyPr anchor="ctr">
            <a:noAutofit/>
          </a:bodyPr>
          <a:lstStyle>
            <a:lvl1pPr marL="302676" indent="-302676" algn="l" defTabSz="1219170" rtl="0" eaLnBrk="1" latinLnBrk="0" hangingPunct="1">
              <a:spcBef>
                <a:spcPct val="20000"/>
              </a:spcBef>
              <a:buClr>
                <a:srgbClr val="40DAC5"/>
              </a:buClr>
              <a:buFont typeface="Wingdings" panose="05000000000000000000" pitchFamily="2" charset="2"/>
              <a:buChar char="§"/>
              <a:defRPr lang="en-US" sz="1800" kern="1200" baseline="0">
                <a:solidFill>
                  <a:schemeClr val="bg1">
                    <a:lumMod val="95000"/>
                  </a:schemeClr>
                </a:solidFill>
                <a:latin typeface="Arial" pitchFamily="34" charset="0"/>
                <a:ea typeface="+mn-ea"/>
                <a:cs typeface="Arial" pitchFamily="34" charset="0"/>
              </a:defRPr>
            </a:lvl1pPr>
            <a:lvl2pPr marL="759877" indent="-457200" algn="l" defTabSz="1219170" rtl="0" eaLnBrk="1" latinLnBrk="0" hangingPunct="1">
              <a:spcBef>
                <a:spcPct val="20000"/>
              </a:spcBef>
              <a:buClr>
                <a:srgbClr val="40DAC5"/>
              </a:buClr>
              <a:buFont typeface="Courier New" panose="02070309020205020404" pitchFamily="49" charset="0"/>
              <a:buChar char="o"/>
              <a:defRPr lang="en-US" sz="1800" kern="1200" baseline="0">
                <a:solidFill>
                  <a:schemeClr val="bg1">
                    <a:lumMod val="95000"/>
                  </a:schemeClr>
                </a:solidFill>
                <a:latin typeface="Arial" pitchFamily="34" charset="0"/>
                <a:ea typeface="+mn-ea"/>
                <a:cs typeface="Arial" pitchFamily="34" charset="0"/>
              </a:defRPr>
            </a:lvl2pPr>
            <a:lvl3pPr marL="1064657" indent="-306910" algn="l" defTabSz="1219170" rtl="0" eaLnBrk="1" latinLnBrk="0" hangingPunct="1">
              <a:spcBef>
                <a:spcPct val="20000"/>
              </a:spcBef>
              <a:buClr>
                <a:srgbClr val="40DAC5"/>
              </a:buClr>
              <a:buFont typeface="Arial" pitchFamily="34" charset="0"/>
              <a:buChar char="•"/>
              <a:defRPr lang="en-US" sz="1800" kern="1200" baseline="0">
                <a:solidFill>
                  <a:schemeClr val="bg1">
                    <a:lumMod val="95000"/>
                  </a:schemeClr>
                </a:solidFill>
                <a:latin typeface="Arial" pitchFamily="34" charset="0"/>
                <a:ea typeface="+mn-ea"/>
                <a:cs typeface="Arial" pitchFamily="34" charset="0"/>
              </a:defRPr>
            </a:lvl3pPr>
            <a:lvl4pPr marL="1373683" indent="-309026" algn="l" defTabSz="1219170" rtl="0" eaLnBrk="1" latinLnBrk="0" hangingPunct="1">
              <a:spcBef>
                <a:spcPct val="20000"/>
              </a:spcBef>
              <a:buFont typeface="Arial" pitchFamily="34" charset="0"/>
              <a:buChar char="–"/>
              <a:defRPr lang="en-US" sz="2667" kern="1200" baseline="0">
                <a:solidFill>
                  <a:schemeClr val="tx1"/>
                </a:solidFill>
                <a:latin typeface="Arial" pitchFamily="34" charset="0"/>
                <a:ea typeface="+mn-ea"/>
                <a:cs typeface="Arial" pitchFamily="34" charset="0"/>
              </a:defRPr>
            </a:lvl4pPr>
            <a:lvl5pPr marL="1680591" indent="-306910" algn="l" defTabSz="1219170" rtl="0" eaLnBrk="1" latinLnBrk="0" hangingPunct="1">
              <a:spcBef>
                <a:spcPct val="20000"/>
              </a:spcBef>
              <a:buClr>
                <a:srgbClr val="40DAC5"/>
              </a:buClr>
              <a:buFont typeface="Arial" pitchFamily="34" charset="0"/>
              <a:buChar char="»"/>
              <a:defRPr lang="en-US" sz="1600" kern="1200" baseline="0">
                <a:solidFill>
                  <a:schemeClr val="bg1">
                    <a:lumMod val="95000"/>
                  </a:schemeClr>
                </a:solidFill>
                <a:latin typeface="Arial" pitchFamily="34" charset="0"/>
                <a:ea typeface="+mn-ea"/>
                <a:cs typeface="Arial"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lgn="ctr">
              <a:buFont typeface="Wingdings" panose="05000000000000000000" pitchFamily="2" charset="2"/>
              <a:buNone/>
            </a:pPr>
            <a:r>
              <a:rPr lang="en-US" sz="800" b="1" dirty="0"/>
              <a:t>Cost Per ID: </a:t>
            </a:r>
          </a:p>
          <a:p>
            <a:pPr marL="0" indent="0" algn="ctr">
              <a:buFont typeface="Wingdings" panose="05000000000000000000" pitchFamily="2" charset="2"/>
              <a:buNone/>
            </a:pPr>
            <a:r>
              <a:rPr lang="en-US" sz="800" b="1" dirty="0"/>
              <a:t>$.59</a:t>
            </a:r>
          </a:p>
        </p:txBody>
      </p:sp>
      <p:sp>
        <p:nvSpPr>
          <p:cNvPr id="55" name="Rectangle 54">
            <a:extLst>
              <a:ext uri="{FF2B5EF4-FFF2-40B4-BE49-F238E27FC236}">
                <a16:creationId xmlns:a16="http://schemas.microsoft.com/office/drawing/2014/main" id="{A13FF0CD-5491-4A1E-B9E9-0B7491E7EBFD}"/>
              </a:ext>
            </a:extLst>
          </p:cNvPr>
          <p:cNvSpPr/>
          <p:nvPr/>
        </p:nvSpPr>
        <p:spPr>
          <a:xfrm rot="5400000">
            <a:off x="4705990" y="4677382"/>
            <a:ext cx="3233233" cy="61957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188720" rtlCol="0" anchor="ctr"/>
          <a:lstStyle/>
          <a:p>
            <a:pPr lvl="0">
              <a:defRPr/>
            </a:pPr>
            <a:r>
              <a:rPr lang="en-US" sz="1200" dirty="0">
                <a:solidFill>
                  <a:srgbClr val="FFFFFF"/>
                </a:solidFill>
                <a:latin typeface="Arial" panose="020B0604020202020204" pitchFamily="34" charset="0"/>
                <a:cs typeface="Arial" panose="020B0604020202020204" pitchFamily="34" charset="0"/>
              </a:rPr>
              <a:t>Identity Lifecycle Mgmt</a:t>
            </a:r>
          </a:p>
          <a:p>
            <a:pPr lvl="0">
              <a:defRPr/>
            </a:pPr>
            <a:r>
              <a:rPr lang="en-US" sz="1200" dirty="0">
                <a:solidFill>
                  <a:srgbClr val="FFFFFF"/>
                </a:solidFill>
                <a:latin typeface="Arial" panose="020B0604020202020204" pitchFamily="34" charset="0"/>
                <a:cs typeface="Arial" panose="020B0604020202020204" pitchFamily="34" charset="0"/>
              </a:rPr>
              <a:t>Unit Cost: $61.46 (Internal Only)</a:t>
            </a:r>
          </a:p>
        </p:txBody>
      </p:sp>
      <p:sp>
        <p:nvSpPr>
          <p:cNvPr id="27" name="Content Placeholder 1">
            <a:extLst>
              <a:ext uri="{FF2B5EF4-FFF2-40B4-BE49-F238E27FC236}">
                <a16:creationId xmlns:a16="http://schemas.microsoft.com/office/drawing/2014/main" id="{0365A444-667E-4993-A5AE-3295009FB17D}"/>
              </a:ext>
            </a:extLst>
          </p:cNvPr>
          <p:cNvSpPr txBox="1">
            <a:spLocks/>
          </p:cNvSpPr>
          <p:nvPr/>
        </p:nvSpPr>
        <p:spPr>
          <a:xfrm>
            <a:off x="293350" y="1029323"/>
            <a:ext cx="11586452" cy="761145"/>
          </a:xfrm>
          <a:prstGeom prst="rect">
            <a:avLst/>
          </a:prstGeom>
        </p:spPr>
        <p:txBody>
          <a:bodyPr anchor="ctr">
            <a:normAutofit/>
          </a:bodyPr>
          <a:lstStyle>
            <a:lvl1pPr marL="302676" indent="-302676" algn="l" defTabSz="1219170" rtl="0" eaLnBrk="1" latinLnBrk="0" hangingPunct="1">
              <a:spcBef>
                <a:spcPct val="20000"/>
              </a:spcBef>
              <a:buClr>
                <a:srgbClr val="40DAC5"/>
              </a:buClr>
              <a:buFont typeface="Wingdings" panose="05000000000000000000" pitchFamily="2" charset="2"/>
              <a:buChar char="§"/>
              <a:defRPr lang="en-US" sz="1800" kern="1200" baseline="0">
                <a:solidFill>
                  <a:schemeClr val="bg1">
                    <a:lumMod val="95000"/>
                  </a:schemeClr>
                </a:solidFill>
                <a:latin typeface="Arial" pitchFamily="34" charset="0"/>
                <a:ea typeface="+mn-ea"/>
                <a:cs typeface="Arial" pitchFamily="34" charset="0"/>
              </a:defRPr>
            </a:lvl1pPr>
            <a:lvl2pPr marL="759877" indent="-457200" algn="l" defTabSz="1219170" rtl="0" eaLnBrk="1" latinLnBrk="0" hangingPunct="1">
              <a:spcBef>
                <a:spcPct val="20000"/>
              </a:spcBef>
              <a:buClr>
                <a:srgbClr val="40DAC5"/>
              </a:buClr>
              <a:buFont typeface="Courier New" panose="02070309020205020404" pitchFamily="49" charset="0"/>
              <a:buChar char="o"/>
              <a:defRPr lang="en-US" sz="1800" kern="1200" baseline="0">
                <a:solidFill>
                  <a:schemeClr val="bg1">
                    <a:lumMod val="95000"/>
                  </a:schemeClr>
                </a:solidFill>
                <a:latin typeface="Arial" pitchFamily="34" charset="0"/>
                <a:ea typeface="+mn-ea"/>
                <a:cs typeface="Arial" pitchFamily="34" charset="0"/>
              </a:defRPr>
            </a:lvl2pPr>
            <a:lvl3pPr marL="1064657" indent="-306910" algn="l" defTabSz="1219170" rtl="0" eaLnBrk="1" latinLnBrk="0" hangingPunct="1">
              <a:spcBef>
                <a:spcPct val="20000"/>
              </a:spcBef>
              <a:buClr>
                <a:srgbClr val="40DAC5"/>
              </a:buClr>
              <a:buFont typeface="Arial" pitchFamily="34" charset="0"/>
              <a:buChar char="•"/>
              <a:defRPr lang="en-US" sz="1800" kern="1200" baseline="0">
                <a:solidFill>
                  <a:schemeClr val="bg1">
                    <a:lumMod val="95000"/>
                  </a:schemeClr>
                </a:solidFill>
                <a:latin typeface="Arial" pitchFamily="34" charset="0"/>
                <a:ea typeface="+mn-ea"/>
                <a:cs typeface="Arial" pitchFamily="34" charset="0"/>
              </a:defRPr>
            </a:lvl3pPr>
            <a:lvl4pPr marL="1373683" indent="-309026" algn="l" defTabSz="1219170" rtl="0" eaLnBrk="1" latinLnBrk="0" hangingPunct="1">
              <a:spcBef>
                <a:spcPct val="20000"/>
              </a:spcBef>
              <a:buFont typeface="Arial" pitchFamily="34" charset="0"/>
              <a:buChar char="–"/>
              <a:defRPr lang="en-US" sz="2667" kern="1200" baseline="0">
                <a:solidFill>
                  <a:schemeClr val="tx1"/>
                </a:solidFill>
                <a:latin typeface="Arial" pitchFamily="34" charset="0"/>
                <a:ea typeface="+mn-ea"/>
                <a:cs typeface="Arial" pitchFamily="34" charset="0"/>
              </a:defRPr>
            </a:lvl4pPr>
            <a:lvl5pPr marL="1680591" indent="-306910" algn="l" defTabSz="1219170" rtl="0" eaLnBrk="1" latinLnBrk="0" hangingPunct="1">
              <a:spcBef>
                <a:spcPct val="20000"/>
              </a:spcBef>
              <a:buClr>
                <a:srgbClr val="40DAC5"/>
              </a:buClr>
              <a:buFont typeface="Arial" pitchFamily="34" charset="0"/>
              <a:buChar char="»"/>
              <a:defRPr lang="en-US" sz="1600" kern="1200" baseline="0">
                <a:solidFill>
                  <a:schemeClr val="bg1">
                    <a:lumMod val="95000"/>
                  </a:schemeClr>
                </a:solidFill>
                <a:latin typeface="Arial" pitchFamily="34" charset="0"/>
                <a:ea typeface="+mn-ea"/>
                <a:cs typeface="Arial"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buFont typeface="Wingdings" panose="05000000000000000000" pitchFamily="2" charset="2"/>
              <a:buNone/>
            </a:pPr>
            <a:r>
              <a:rPr lang="en-US" sz="1600" b="1" dirty="0">
                <a:solidFill>
                  <a:schemeClr val="tx1"/>
                </a:solidFill>
              </a:rPr>
              <a:t>Our CISO office defined horizontal products that intersected with Infrastructure Technical Products illustrating different  views of product working in harmony*.  </a:t>
            </a:r>
          </a:p>
        </p:txBody>
      </p:sp>
      <p:sp>
        <p:nvSpPr>
          <p:cNvPr id="29" name="Rectangle 28">
            <a:extLst>
              <a:ext uri="{FF2B5EF4-FFF2-40B4-BE49-F238E27FC236}">
                <a16:creationId xmlns:a16="http://schemas.microsoft.com/office/drawing/2014/main" id="{19185F14-9962-41B9-97C8-73010E7632CD}"/>
              </a:ext>
            </a:extLst>
          </p:cNvPr>
          <p:cNvSpPr/>
          <p:nvPr/>
        </p:nvSpPr>
        <p:spPr>
          <a:xfrm>
            <a:off x="282861" y="1879063"/>
            <a:ext cx="3638512" cy="555270"/>
          </a:xfrm>
          <a:prstGeom prst="rect">
            <a:avLst/>
          </a:prstGeom>
          <a:solidFill>
            <a:schemeClr val="bg2"/>
          </a:solidFill>
          <a:ln>
            <a:solidFill>
              <a:srgbClr val="279925"/>
            </a:solid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IRM Products</a:t>
            </a:r>
          </a:p>
          <a:p>
            <a:pPr marL="0" marR="0" lvl="0" indent="0" algn="ctr" defTabSz="1219170" rtl="0" eaLnBrk="1" fontAlgn="auto" latinLnBrk="0" hangingPunct="1">
              <a:lnSpc>
                <a:spcPct val="100000"/>
              </a:lnSpc>
              <a:spcBef>
                <a:spcPts val="0"/>
              </a:spcBef>
              <a:spcAft>
                <a:spcPts val="0"/>
              </a:spcAft>
              <a:buClrTx/>
              <a:buSzTx/>
              <a:buFontTx/>
              <a:buNone/>
              <a:tabLst/>
              <a:defRPr/>
            </a:pPr>
            <a:r>
              <a:rPr lang="en-US" sz="1600" b="1" dirty="0">
                <a:solidFill>
                  <a:srgbClr val="FFFFFF"/>
                </a:solidFill>
                <a:latin typeface="Arial" panose="020B0604020202020204" pitchFamily="34" charset="0"/>
                <a:cs typeface="Arial" panose="020B0604020202020204" pitchFamily="34" charset="0"/>
              </a:rPr>
              <a:t>Capability Products </a:t>
            </a:r>
            <a:endParaRPr kumimoji="0" lang="en-US" sz="16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6" name="Slide Number Placeholder 5">
            <a:extLst>
              <a:ext uri="{FF2B5EF4-FFF2-40B4-BE49-F238E27FC236}">
                <a16:creationId xmlns:a16="http://schemas.microsoft.com/office/drawing/2014/main" id="{A939C9A4-4AE2-48C0-8CA5-12260C9437BE}"/>
              </a:ext>
            </a:extLst>
          </p:cNvPr>
          <p:cNvSpPr>
            <a:spLocks noGrp="1"/>
          </p:cNvSpPr>
          <p:nvPr>
            <p:ph type="sldNum" sz="quarter" idx="12"/>
          </p:nvPr>
        </p:nvSpPr>
        <p:spPr>
          <a:xfrm>
            <a:off x="11112274" y="6541613"/>
            <a:ext cx="762000" cy="194297"/>
          </a:xfrm>
          <a:prstGeom prst="rect">
            <a:avLst/>
          </a:prstGeom>
        </p:spPr>
        <p:txBody>
          <a:bodyPr anchor="t" anchorCtr="0"/>
          <a:lstStyle>
            <a:lvl1pPr algn="r">
              <a:defRPr sz="1200" b="0">
                <a:solidFill>
                  <a:srgbClr val="747678"/>
                </a:solidFill>
                <a:latin typeface="Arial" pitchFamily="34" charset="0"/>
                <a:cs typeface="Arial" pitchFamily="34" charset="0"/>
              </a:defRPr>
            </a:lvl1pPr>
          </a:lstStyle>
          <a:p>
            <a:fld id="{23B99C07-6774-7B4C-A880-8CAF4048FB67}" type="slidenum">
              <a:rPr lang="en-US" smtClean="0"/>
              <a:pPr/>
              <a:t>29</a:t>
            </a:fld>
            <a:endParaRPr lang="en-US" dirty="0"/>
          </a:p>
        </p:txBody>
      </p:sp>
    </p:spTree>
    <p:extLst>
      <p:ext uri="{BB962C8B-B14F-4D97-AF65-F5344CB8AC3E}">
        <p14:creationId xmlns:p14="http://schemas.microsoft.com/office/powerpoint/2010/main" val="2248743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C974B-9237-4B9A-8D3B-8064D5344157}"/>
              </a:ext>
            </a:extLst>
          </p:cNvPr>
          <p:cNvSpPr>
            <a:spLocks noGrp="1"/>
          </p:cNvSpPr>
          <p:nvPr>
            <p:ph type="title"/>
          </p:nvPr>
        </p:nvSpPr>
        <p:spPr/>
        <p:txBody>
          <a:bodyPr/>
          <a:lstStyle/>
          <a:p>
            <a:r>
              <a:rPr lang="en-US" dirty="0"/>
              <a:t>Putting the Ops in DevOps – An Infrastructure Story</a:t>
            </a:r>
          </a:p>
        </p:txBody>
      </p:sp>
      <p:sp>
        <p:nvSpPr>
          <p:cNvPr id="3" name="Content Placeholder 2">
            <a:extLst>
              <a:ext uri="{FF2B5EF4-FFF2-40B4-BE49-F238E27FC236}">
                <a16:creationId xmlns:a16="http://schemas.microsoft.com/office/drawing/2014/main" id="{AB1D8F32-16E1-48FF-BFBA-51097817B004}"/>
              </a:ext>
            </a:extLst>
          </p:cNvPr>
          <p:cNvSpPr>
            <a:spLocks noGrp="1"/>
          </p:cNvSpPr>
          <p:nvPr>
            <p:ph idx="1"/>
          </p:nvPr>
        </p:nvSpPr>
        <p:spPr>
          <a:xfrm>
            <a:off x="504825" y="1249681"/>
            <a:ext cx="11182350" cy="3210559"/>
          </a:xfrm>
        </p:spPr>
        <p:txBody>
          <a:bodyPr/>
          <a:lstStyle/>
          <a:p>
            <a:r>
              <a:rPr lang="en-US" sz="1600" dirty="0"/>
              <a:t>Nationwide’s technology organization has a long history of applying DevOps principles to software development. Now, we’re infusing DevOps into infrastructure engineering. Come learn how we’re putting the “Ops” in DevOps.</a:t>
            </a:r>
          </a:p>
          <a:p>
            <a:r>
              <a:rPr lang="en-US" sz="1600" dirty="0"/>
              <a:t>During this session, you’ll:</a:t>
            </a:r>
          </a:p>
          <a:p>
            <a:pPr marL="285750" indent="-285750">
              <a:buFont typeface="Arial" panose="020B0604020202020204" pitchFamily="34" charset="0"/>
              <a:buChar char="•"/>
            </a:pPr>
            <a:r>
              <a:rPr lang="en-US" sz="1600" dirty="0"/>
              <a:t>Learn about the guiding principles and playbooks used to integrate DevOps product principles to improve how Nationwide builds, ships, and runs infrastructure in partnership with software teams.</a:t>
            </a:r>
          </a:p>
          <a:p>
            <a:pPr marL="285750" indent="-285750">
              <a:buFont typeface="Arial" panose="020B0604020202020204" pitchFamily="34" charset="0"/>
              <a:buChar char="•"/>
            </a:pPr>
            <a:r>
              <a:rPr lang="en-US" sz="1600" dirty="0"/>
              <a:t>Gain perspective about product taxonomy and the complexity of defining products in a world that consists of business products, software products, platform ass a product and the journey maps and customer experiences they enable.</a:t>
            </a:r>
          </a:p>
          <a:p>
            <a:pPr marL="285750" indent="-285750">
              <a:buFont typeface="Arial" panose="020B0604020202020204" pitchFamily="34" charset="0"/>
              <a:buChar char="•"/>
            </a:pPr>
            <a:r>
              <a:rPr lang="en-US" sz="1600" dirty="0"/>
              <a:t>See how the equation of </a:t>
            </a:r>
            <a:r>
              <a:rPr lang="en-US" sz="1600" dirty="0" err="1"/>
              <a:t>Lean+Agile+DevOps</a:t>
            </a:r>
            <a:r>
              <a:rPr lang="en-US" sz="1600" dirty="0"/>
              <a:t> is being implemented for infrastructure teams and how we transformed the way we price and deliver infrastructure at Nationwide.</a:t>
            </a:r>
          </a:p>
        </p:txBody>
      </p:sp>
      <p:sp>
        <p:nvSpPr>
          <p:cNvPr id="10" name="Slide Number Placeholder 5">
            <a:extLst>
              <a:ext uri="{FF2B5EF4-FFF2-40B4-BE49-F238E27FC236}">
                <a16:creationId xmlns:a16="http://schemas.microsoft.com/office/drawing/2014/main" id="{B4C16D1B-1289-41CC-B2C3-68FA8FE571E0}"/>
              </a:ext>
            </a:extLst>
          </p:cNvPr>
          <p:cNvSpPr>
            <a:spLocks noGrp="1"/>
          </p:cNvSpPr>
          <p:nvPr>
            <p:ph type="sldNum" sz="quarter" idx="12"/>
          </p:nvPr>
        </p:nvSpPr>
        <p:spPr>
          <a:xfrm>
            <a:off x="11112274" y="6541613"/>
            <a:ext cx="762000" cy="194297"/>
          </a:xfrm>
          <a:prstGeom prst="rect">
            <a:avLst/>
          </a:prstGeom>
        </p:spPr>
        <p:txBody>
          <a:bodyPr anchor="t" anchorCtr="0"/>
          <a:lstStyle>
            <a:lvl1pPr algn="r">
              <a:defRPr sz="1200" b="0">
                <a:solidFill>
                  <a:srgbClr val="747678"/>
                </a:solidFill>
                <a:latin typeface="Arial" pitchFamily="34" charset="0"/>
                <a:cs typeface="Arial" pitchFamily="34" charset="0"/>
              </a:defRPr>
            </a:lvl1pPr>
          </a:lstStyle>
          <a:p>
            <a:fld id="{23B99C07-6774-7B4C-A880-8CAF4048FB67}" type="slidenum">
              <a:rPr lang="en-US" smtClean="0"/>
              <a:pPr/>
              <a:t>3</a:t>
            </a:fld>
            <a:endParaRPr lang="en-US" dirty="0"/>
          </a:p>
        </p:txBody>
      </p:sp>
    </p:spTree>
    <p:extLst>
      <p:ext uri="{BB962C8B-B14F-4D97-AF65-F5344CB8AC3E}">
        <p14:creationId xmlns:p14="http://schemas.microsoft.com/office/powerpoint/2010/main" val="14797130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83BC3831-A178-425A-9B5E-F56BD8E4D368}"/>
              </a:ext>
            </a:extLst>
          </p:cNvPr>
          <p:cNvSpPr/>
          <p:nvPr/>
        </p:nvSpPr>
        <p:spPr>
          <a:xfrm>
            <a:off x="375860" y="1304174"/>
            <a:ext cx="11440279" cy="1397705"/>
          </a:xfrm>
          <a:prstGeom prst="rect">
            <a:avLst/>
          </a:prstGeom>
          <a:solidFill>
            <a:schemeClr val="bg2"/>
          </a:solidFill>
          <a:ln>
            <a:solidFill>
              <a:srgbClr val="0048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BC7BA059-2257-4C64-961B-24F5D134A030}"/>
              </a:ext>
            </a:extLst>
          </p:cNvPr>
          <p:cNvSpPr>
            <a:spLocks noGrp="1"/>
          </p:cNvSpPr>
          <p:nvPr>
            <p:ph type="title"/>
          </p:nvPr>
        </p:nvSpPr>
        <p:spPr/>
        <p:txBody>
          <a:bodyPr/>
          <a:lstStyle/>
          <a:p>
            <a:r>
              <a:rPr lang="en-US" dirty="0"/>
              <a:t>New Roles Focused on </a:t>
            </a:r>
            <a:r>
              <a:rPr lang="en-US" b="1" dirty="0"/>
              <a:t>Product</a:t>
            </a:r>
          </a:p>
        </p:txBody>
      </p:sp>
      <p:sp>
        <p:nvSpPr>
          <p:cNvPr id="2" name="Content Placeholder 1">
            <a:extLst>
              <a:ext uri="{FF2B5EF4-FFF2-40B4-BE49-F238E27FC236}">
                <a16:creationId xmlns:a16="http://schemas.microsoft.com/office/drawing/2014/main" id="{B3059A16-A714-4FCE-95B5-AF86A3C82562}"/>
              </a:ext>
            </a:extLst>
          </p:cNvPr>
          <p:cNvSpPr>
            <a:spLocks noGrp="1"/>
          </p:cNvSpPr>
          <p:nvPr>
            <p:ph idx="1"/>
          </p:nvPr>
        </p:nvSpPr>
        <p:spPr>
          <a:xfrm>
            <a:off x="499264" y="971538"/>
            <a:ext cx="11555715" cy="350178"/>
          </a:xfrm>
        </p:spPr>
        <p:txBody>
          <a:bodyPr/>
          <a:lstStyle/>
          <a:p>
            <a:pPr marL="0" indent="0">
              <a:buNone/>
            </a:pPr>
            <a:r>
              <a:rPr lang="en-US" dirty="0"/>
              <a:t>New roles were defined to drive product principles. The result of this effort is the foundation of the product centric operating model </a:t>
            </a:r>
          </a:p>
        </p:txBody>
      </p:sp>
      <p:sp>
        <p:nvSpPr>
          <p:cNvPr id="8" name="Rectangle 7">
            <a:extLst>
              <a:ext uri="{FF2B5EF4-FFF2-40B4-BE49-F238E27FC236}">
                <a16:creationId xmlns:a16="http://schemas.microsoft.com/office/drawing/2014/main" id="{4E28D54B-0BF6-4AE6-993A-F71100921927}"/>
              </a:ext>
            </a:extLst>
          </p:cNvPr>
          <p:cNvSpPr/>
          <p:nvPr/>
        </p:nvSpPr>
        <p:spPr>
          <a:xfrm>
            <a:off x="2445063" y="1396977"/>
            <a:ext cx="3780555" cy="969496"/>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Mapping of over</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40DAC5"/>
                </a:solidFill>
                <a:effectLst/>
                <a:uLnTx/>
                <a:uFillTx/>
                <a:latin typeface="Arial" panose="020B0604020202020204" pitchFamily="34" charset="0"/>
                <a:ea typeface="+mn-ea"/>
                <a:cs typeface="Arial" panose="020B0604020202020204" pitchFamily="34" charset="0"/>
              </a:rPr>
              <a:t>700</a:t>
            </a:r>
            <a:r>
              <a:rPr kumimoji="0" lang="en-US" sz="3200" b="1" i="0" u="none" strike="noStrike" kern="1200" cap="none" spc="0" normalizeH="0" baseline="0" noProof="0" dirty="0">
                <a:ln>
                  <a:noFill/>
                </a:ln>
                <a:solidFill>
                  <a:srgbClr val="91DBB4"/>
                </a:solidFill>
                <a:effectLst/>
                <a:uLnTx/>
                <a:uFillTx/>
                <a:latin typeface="Arial" panose="020B0604020202020204" pitchFamily="34" charset="0"/>
                <a:ea typeface="+mn-ea"/>
                <a:cs typeface="Arial" panose="020B0604020202020204" pitchFamily="34" charset="0"/>
              </a:rPr>
              <a:t> </a:t>
            </a:r>
            <a:r>
              <a:rPr kumimoji="0" lang="en-US" sz="24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Associates</a:t>
            </a:r>
          </a:p>
        </p:txBody>
      </p:sp>
      <p:sp>
        <p:nvSpPr>
          <p:cNvPr id="9" name="Rectangle 8">
            <a:extLst>
              <a:ext uri="{FF2B5EF4-FFF2-40B4-BE49-F238E27FC236}">
                <a16:creationId xmlns:a16="http://schemas.microsoft.com/office/drawing/2014/main" id="{94662C66-49CA-4307-90EA-B562999AF5AD}"/>
              </a:ext>
            </a:extLst>
          </p:cNvPr>
          <p:cNvSpPr/>
          <p:nvPr/>
        </p:nvSpPr>
        <p:spPr>
          <a:xfrm>
            <a:off x="3027931" y="2293442"/>
            <a:ext cx="2614818" cy="338554"/>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(inside and outside of I&amp;O)</a:t>
            </a:r>
          </a:p>
        </p:txBody>
      </p:sp>
      <p:pic>
        <p:nvPicPr>
          <p:cNvPr id="10" name="Graphic 9" descr="Map compass">
            <a:extLst>
              <a:ext uri="{FF2B5EF4-FFF2-40B4-BE49-F238E27FC236}">
                <a16:creationId xmlns:a16="http://schemas.microsoft.com/office/drawing/2014/main" id="{D0625BA9-80CB-4D77-B0CE-D112EC344C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2084" y="1271138"/>
            <a:ext cx="1475450" cy="1475450"/>
          </a:xfrm>
          <a:prstGeom prst="rect">
            <a:avLst/>
          </a:prstGeom>
        </p:spPr>
      </p:pic>
      <p:sp>
        <p:nvSpPr>
          <p:cNvPr id="11" name="Rectangle 10">
            <a:extLst>
              <a:ext uri="{FF2B5EF4-FFF2-40B4-BE49-F238E27FC236}">
                <a16:creationId xmlns:a16="http://schemas.microsoft.com/office/drawing/2014/main" id="{4720E7C6-ADB8-421C-A2FD-DFEF984AD6B0}"/>
              </a:ext>
            </a:extLst>
          </p:cNvPr>
          <p:cNvSpPr/>
          <p:nvPr/>
        </p:nvSpPr>
        <p:spPr>
          <a:xfrm>
            <a:off x="7648374" y="1308217"/>
            <a:ext cx="1879041" cy="1338828"/>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Moved from</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40DAC5"/>
                </a:solidFill>
                <a:effectLst/>
                <a:uLnTx/>
                <a:uFillTx/>
                <a:latin typeface="Arial" panose="020B0604020202020204" pitchFamily="34" charset="0"/>
                <a:ea typeface="+mn-ea"/>
                <a:cs typeface="Arial" panose="020B0604020202020204" pitchFamily="34" charset="0"/>
              </a:rPr>
              <a:t>14</a:t>
            </a:r>
            <a:r>
              <a:rPr kumimoji="0" lang="en-US" sz="2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to </a:t>
            </a:r>
            <a:r>
              <a:rPr lang="en-US" sz="3200" b="1">
                <a:solidFill>
                  <a:srgbClr val="40DAC5"/>
                </a:solidFill>
                <a:latin typeface="Arial" panose="020B0604020202020204" pitchFamily="34" charset="0"/>
                <a:cs typeface="Arial" panose="020B0604020202020204" pitchFamily="34" charset="0"/>
              </a:rPr>
              <a:t>8</a:t>
            </a:r>
            <a:endParaRPr kumimoji="0" lang="en-US" sz="2400" b="1" i="0" u="none" strike="noStrike" kern="1200" cap="none" spc="0" normalizeH="0" baseline="0" noProof="0">
              <a:ln>
                <a:noFill/>
              </a:ln>
              <a:solidFill>
                <a:srgbClr val="91DBB4"/>
              </a:solidFill>
              <a:effectLst/>
              <a:uLnTx/>
              <a:uFillTx/>
              <a:latin typeface="Arial" panose="020B0604020202020204" pitchFamily="34" charset="0"/>
              <a:ea typeface="+mn-ea"/>
              <a:cs typeface="Arial" panose="020B0604020202020204" pitchFamily="34" charset="0"/>
            </a:endParaRP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Roles</a:t>
            </a:r>
          </a:p>
        </p:txBody>
      </p:sp>
      <p:sp>
        <p:nvSpPr>
          <p:cNvPr id="13" name="Arrow: Chevron 12">
            <a:extLst>
              <a:ext uri="{FF2B5EF4-FFF2-40B4-BE49-F238E27FC236}">
                <a16:creationId xmlns:a16="http://schemas.microsoft.com/office/drawing/2014/main" id="{A2B671C6-3A4E-4775-A25E-A2EA5E953929}"/>
              </a:ext>
            </a:extLst>
          </p:cNvPr>
          <p:cNvSpPr/>
          <p:nvPr/>
        </p:nvSpPr>
        <p:spPr>
          <a:xfrm>
            <a:off x="6395383" y="1660479"/>
            <a:ext cx="696203" cy="696203"/>
          </a:xfrm>
          <a:prstGeom prst="chevron">
            <a:avLst/>
          </a:prstGeom>
          <a:solidFill>
            <a:srgbClr val="40DA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3B5C"/>
              </a:solidFill>
              <a:effectLst/>
              <a:uLnTx/>
              <a:uFillTx/>
              <a:latin typeface="Arial"/>
              <a:ea typeface="+mn-ea"/>
              <a:cs typeface="+mn-cs"/>
            </a:endParaRPr>
          </a:p>
        </p:txBody>
      </p:sp>
      <p:graphicFrame>
        <p:nvGraphicFramePr>
          <p:cNvPr id="15" name="Table 14">
            <a:extLst>
              <a:ext uri="{FF2B5EF4-FFF2-40B4-BE49-F238E27FC236}">
                <a16:creationId xmlns:a16="http://schemas.microsoft.com/office/drawing/2014/main" id="{46B80EB4-EF8D-4930-93F8-51D2101C1072}"/>
              </a:ext>
            </a:extLst>
          </p:cNvPr>
          <p:cNvGraphicFramePr>
            <a:graphicFrameLocks noGrp="1"/>
          </p:cNvGraphicFramePr>
          <p:nvPr>
            <p:extLst>
              <p:ext uri="{D42A27DB-BD31-4B8C-83A1-F6EECF244321}">
                <p14:modId xmlns:p14="http://schemas.microsoft.com/office/powerpoint/2010/main" val="4036273799"/>
              </p:ext>
            </p:extLst>
          </p:nvPr>
        </p:nvGraphicFramePr>
        <p:xfrm>
          <a:off x="916475" y="3082106"/>
          <a:ext cx="2599142" cy="1037214"/>
        </p:xfrm>
        <a:graphic>
          <a:graphicData uri="http://schemas.openxmlformats.org/drawingml/2006/table">
            <a:tbl>
              <a:tblPr firstRow="1" bandRow="1">
                <a:tableStyleId>{5C22544A-7EE6-4342-B048-85BDC9FD1C3A}</a:tableStyleId>
              </a:tblPr>
              <a:tblGrid>
                <a:gridCol w="2599142">
                  <a:extLst>
                    <a:ext uri="{9D8B030D-6E8A-4147-A177-3AD203B41FA5}">
                      <a16:colId xmlns:a16="http://schemas.microsoft.com/office/drawing/2014/main" val="1871860015"/>
                    </a:ext>
                  </a:extLst>
                </a:gridCol>
              </a:tblGrid>
              <a:tr h="251580">
                <a:tc>
                  <a:txBody>
                    <a:bodyPr/>
                    <a:lstStyle/>
                    <a:p>
                      <a:r>
                        <a:rPr lang="en-US" sz="1050" b="0" dirty="0">
                          <a:solidFill>
                            <a:schemeClr val="bg1"/>
                          </a:solidFill>
                          <a:latin typeface="Arial"/>
                          <a:cs typeface="Arial"/>
                        </a:rPr>
                        <a:t>Technology Engineering Owner</a:t>
                      </a:r>
                    </a:p>
                  </a:txBody>
                  <a:tcPr>
                    <a:lnL w="12700" cap="flat" cmpd="sng" algn="ctr">
                      <a:solidFill>
                        <a:srgbClr val="007D8A"/>
                      </a:solidFill>
                      <a:prstDash val="solid"/>
                      <a:round/>
                      <a:headEnd type="none" w="med" len="med"/>
                      <a:tailEnd type="none" w="med" len="med"/>
                    </a:lnL>
                    <a:lnR w="12700" cap="flat" cmpd="sng" algn="ctr">
                      <a:solidFill>
                        <a:srgbClr val="007D8A"/>
                      </a:solidFill>
                      <a:prstDash val="solid"/>
                      <a:round/>
                      <a:headEnd type="none" w="med" len="med"/>
                      <a:tailEnd type="none" w="med" len="med"/>
                    </a:lnR>
                    <a:lnT w="12700" cap="flat" cmpd="sng" algn="ctr">
                      <a:solidFill>
                        <a:srgbClr val="007D8A"/>
                      </a:solidFill>
                      <a:prstDash val="solid"/>
                      <a:round/>
                      <a:headEnd type="none" w="med" len="med"/>
                      <a:tailEnd type="none" w="med" len="med"/>
                    </a:lnT>
                    <a:lnB w="12700" cap="flat" cmpd="sng" algn="ctr">
                      <a:solidFill>
                        <a:srgbClr val="007D8A"/>
                      </a:solidFill>
                      <a:prstDash val="solid"/>
                      <a:round/>
                      <a:headEnd type="none" w="med" len="med"/>
                      <a:tailEnd type="none" w="med" len="med"/>
                    </a:lnB>
                    <a:lnTlToBr w="12700" cmpd="sng">
                      <a:noFill/>
                      <a:prstDash val="solid"/>
                    </a:lnTlToBr>
                    <a:lnBlToTr w="12700" cmpd="sng">
                      <a:noFill/>
                      <a:prstDash val="solid"/>
                    </a:lnBlToTr>
                    <a:solidFill>
                      <a:srgbClr val="253746"/>
                    </a:solidFill>
                  </a:tcPr>
                </a:tc>
                <a:extLst>
                  <a:ext uri="{0D108BD9-81ED-4DB2-BD59-A6C34878D82A}">
                    <a16:rowId xmlns:a16="http://schemas.microsoft.com/office/drawing/2014/main" val="349571627"/>
                  </a:ext>
                </a:extLst>
              </a:tr>
              <a:tr h="2824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a:solidFill>
                            <a:schemeClr val="bg1"/>
                          </a:solidFill>
                          <a:latin typeface="Arial"/>
                          <a:cs typeface="Arial"/>
                        </a:rPr>
                        <a:t>Technology Engineering Leader</a:t>
                      </a:r>
                    </a:p>
                  </a:txBody>
                  <a:tcPr>
                    <a:lnL w="12700" cap="flat" cmpd="sng" algn="ctr">
                      <a:solidFill>
                        <a:srgbClr val="007D8A"/>
                      </a:solidFill>
                      <a:prstDash val="solid"/>
                      <a:round/>
                      <a:headEnd type="none" w="med" len="med"/>
                      <a:tailEnd type="none" w="med" len="med"/>
                    </a:lnL>
                    <a:lnR w="12700" cap="flat" cmpd="sng" algn="ctr">
                      <a:solidFill>
                        <a:srgbClr val="007D8A"/>
                      </a:solidFill>
                      <a:prstDash val="solid"/>
                      <a:round/>
                      <a:headEnd type="none" w="med" len="med"/>
                      <a:tailEnd type="none" w="med" len="med"/>
                    </a:lnR>
                    <a:lnT w="12700" cap="flat" cmpd="sng" algn="ctr">
                      <a:solidFill>
                        <a:srgbClr val="007D8A"/>
                      </a:solidFill>
                      <a:prstDash val="solid"/>
                      <a:round/>
                      <a:headEnd type="none" w="med" len="med"/>
                      <a:tailEnd type="none" w="med" len="med"/>
                    </a:lnT>
                    <a:lnB w="12700" cap="flat" cmpd="sng" algn="ctr">
                      <a:solidFill>
                        <a:srgbClr val="007D8A"/>
                      </a:solidFill>
                      <a:prstDash val="solid"/>
                      <a:round/>
                      <a:headEnd type="none" w="med" len="med"/>
                      <a:tailEnd type="none" w="med" len="med"/>
                    </a:lnB>
                    <a:lnTlToBr w="12700" cmpd="sng">
                      <a:noFill/>
                      <a:prstDash val="solid"/>
                    </a:lnTlToBr>
                    <a:lnBlToTr w="12700" cmpd="sng">
                      <a:noFill/>
                      <a:prstDash val="solid"/>
                    </a:lnBlToTr>
                    <a:solidFill>
                      <a:srgbClr val="253746"/>
                    </a:solidFill>
                  </a:tcPr>
                </a:tc>
                <a:extLst>
                  <a:ext uri="{0D108BD9-81ED-4DB2-BD59-A6C34878D82A}">
                    <a16:rowId xmlns:a16="http://schemas.microsoft.com/office/drawing/2014/main" val="3802979183"/>
                  </a:ext>
                </a:extLst>
              </a:tr>
              <a:tr h="2515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a:solidFill>
                            <a:schemeClr val="bg1"/>
                          </a:solidFill>
                          <a:latin typeface="Arial"/>
                          <a:cs typeface="Arial"/>
                        </a:rPr>
                        <a:t>Production Engineering Owner</a:t>
                      </a:r>
                    </a:p>
                  </a:txBody>
                  <a:tcPr>
                    <a:lnL w="12700" cap="flat" cmpd="sng" algn="ctr">
                      <a:solidFill>
                        <a:srgbClr val="007D8A"/>
                      </a:solidFill>
                      <a:prstDash val="solid"/>
                      <a:round/>
                      <a:headEnd type="none" w="med" len="med"/>
                      <a:tailEnd type="none" w="med" len="med"/>
                    </a:lnL>
                    <a:lnR w="12700" cap="flat" cmpd="sng" algn="ctr">
                      <a:solidFill>
                        <a:srgbClr val="007D8A"/>
                      </a:solidFill>
                      <a:prstDash val="solid"/>
                      <a:round/>
                      <a:headEnd type="none" w="med" len="med"/>
                      <a:tailEnd type="none" w="med" len="med"/>
                    </a:lnR>
                    <a:lnT w="12700" cap="flat" cmpd="sng" algn="ctr">
                      <a:solidFill>
                        <a:srgbClr val="007D8A"/>
                      </a:solidFill>
                      <a:prstDash val="solid"/>
                      <a:round/>
                      <a:headEnd type="none" w="med" len="med"/>
                      <a:tailEnd type="none" w="med" len="med"/>
                    </a:lnT>
                    <a:lnB w="12700" cap="flat" cmpd="sng" algn="ctr">
                      <a:solidFill>
                        <a:srgbClr val="007D8A"/>
                      </a:solidFill>
                      <a:prstDash val="solid"/>
                      <a:round/>
                      <a:headEnd type="none" w="med" len="med"/>
                      <a:tailEnd type="none" w="med" len="med"/>
                    </a:lnB>
                    <a:lnTlToBr w="12700" cmpd="sng">
                      <a:noFill/>
                      <a:prstDash val="solid"/>
                    </a:lnTlToBr>
                    <a:lnBlToTr w="12700" cmpd="sng">
                      <a:noFill/>
                      <a:prstDash val="solid"/>
                    </a:lnBlToTr>
                    <a:solidFill>
                      <a:srgbClr val="253746"/>
                    </a:solidFill>
                  </a:tcPr>
                </a:tc>
                <a:extLst>
                  <a:ext uri="{0D108BD9-81ED-4DB2-BD59-A6C34878D82A}">
                    <a16:rowId xmlns:a16="http://schemas.microsoft.com/office/drawing/2014/main" val="2046925068"/>
                  </a:ext>
                </a:extLst>
              </a:tr>
              <a:tr h="2515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chemeClr val="bg1"/>
                          </a:solidFill>
                          <a:latin typeface="Arial"/>
                          <a:cs typeface="Arial"/>
                        </a:rPr>
                        <a:t>Production Engineering Leader</a:t>
                      </a:r>
                    </a:p>
                  </a:txBody>
                  <a:tcPr>
                    <a:lnL w="12700" cap="flat" cmpd="sng" algn="ctr">
                      <a:solidFill>
                        <a:srgbClr val="007D8A"/>
                      </a:solidFill>
                      <a:prstDash val="solid"/>
                      <a:round/>
                      <a:headEnd type="none" w="med" len="med"/>
                      <a:tailEnd type="none" w="med" len="med"/>
                    </a:lnL>
                    <a:lnR w="12700" cap="flat" cmpd="sng" algn="ctr">
                      <a:solidFill>
                        <a:srgbClr val="007D8A"/>
                      </a:solidFill>
                      <a:prstDash val="solid"/>
                      <a:round/>
                      <a:headEnd type="none" w="med" len="med"/>
                      <a:tailEnd type="none" w="med" len="med"/>
                    </a:lnR>
                    <a:lnT w="12700" cap="flat" cmpd="sng" algn="ctr">
                      <a:solidFill>
                        <a:srgbClr val="007D8A"/>
                      </a:solidFill>
                      <a:prstDash val="solid"/>
                      <a:round/>
                      <a:headEnd type="none" w="med" len="med"/>
                      <a:tailEnd type="none" w="med" len="med"/>
                    </a:lnT>
                    <a:lnB w="12700" cap="flat" cmpd="sng" algn="ctr">
                      <a:solidFill>
                        <a:srgbClr val="007D8A"/>
                      </a:solidFill>
                      <a:prstDash val="solid"/>
                      <a:round/>
                      <a:headEnd type="none" w="med" len="med"/>
                      <a:tailEnd type="none" w="med" len="med"/>
                    </a:lnB>
                    <a:lnTlToBr w="12700" cmpd="sng">
                      <a:noFill/>
                      <a:prstDash val="solid"/>
                    </a:lnTlToBr>
                    <a:lnBlToTr w="12700" cmpd="sng">
                      <a:noFill/>
                      <a:prstDash val="solid"/>
                    </a:lnBlToTr>
                    <a:solidFill>
                      <a:srgbClr val="253746"/>
                    </a:solidFill>
                  </a:tcPr>
                </a:tc>
                <a:extLst>
                  <a:ext uri="{0D108BD9-81ED-4DB2-BD59-A6C34878D82A}">
                    <a16:rowId xmlns:a16="http://schemas.microsoft.com/office/drawing/2014/main" val="836779008"/>
                  </a:ext>
                </a:extLst>
              </a:tr>
            </a:tbl>
          </a:graphicData>
        </a:graphic>
      </p:graphicFrame>
      <p:sp>
        <p:nvSpPr>
          <p:cNvPr id="16" name="Right Brace 15">
            <a:extLst>
              <a:ext uri="{FF2B5EF4-FFF2-40B4-BE49-F238E27FC236}">
                <a16:creationId xmlns:a16="http://schemas.microsoft.com/office/drawing/2014/main" id="{3DC43433-6374-4659-BA94-350BBABECA90}"/>
              </a:ext>
            </a:extLst>
          </p:cNvPr>
          <p:cNvSpPr/>
          <p:nvPr/>
        </p:nvSpPr>
        <p:spPr>
          <a:xfrm>
            <a:off x="3601595" y="3068335"/>
            <a:ext cx="268818" cy="109555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B5C"/>
              </a:solidFill>
              <a:effectLst/>
              <a:uLnTx/>
              <a:uFillTx/>
              <a:latin typeface="Arial"/>
              <a:ea typeface="+mn-ea"/>
              <a:cs typeface="+mn-cs"/>
            </a:endParaRPr>
          </a:p>
        </p:txBody>
      </p:sp>
      <p:graphicFrame>
        <p:nvGraphicFramePr>
          <p:cNvPr id="18" name="Table 17">
            <a:extLst>
              <a:ext uri="{FF2B5EF4-FFF2-40B4-BE49-F238E27FC236}">
                <a16:creationId xmlns:a16="http://schemas.microsoft.com/office/drawing/2014/main" id="{0AEA1633-BE14-4E74-97AF-6DCB3FB55685}"/>
              </a:ext>
            </a:extLst>
          </p:cNvPr>
          <p:cNvGraphicFramePr>
            <a:graphicFrameLocks noGrp="1"/>
          </p:cNvGraphicFramePr>
          <p:nvPr>
            <p:extLst>
              <p:ext uri="{D42A27DB-BD31-4B8C-83A1-F6EECF244321}">
                <p14:modId xmlns:p14="http://schemas.microsoft.com/office/powerpoint/2010/main" val="736004841"/>
              </p:ext>
            </p:extLst>
          </p:nvPr>
        </p:nvGraphicFramePr>
        <p:xfrm>
          <a:off x="6623299" y="3078995"/>
          <a:ext cx="2614819" cy="822960"/>
        </p:xfrm>
        <a:graphic>
          <a:graphicData uri="http://schemas.openxmlformats.org/drawingml/2006/table">
            <a:tbl>
              <a:tblPr firstRow="1" bandRow="1">
                <a:tableStyleId>{5C22544A-7EE6-4342-B048-85BDC9FD1C3A}</a:tableStyleId>
              </a:tblPr>
              <a:tblGrid>
                <a:gridCol w="2614819">
                  <a:extLst>
                    <a:ext uri="{9D8B030D-6E8A-4147-A177-3AD203B41FA5}">
                      <a16:colId xmlns:a16="http://schemas.microsoft.com/office/drawing/2014/main" val="3688860222"/>
                    </a:ext>
                  </a:extLst>
                </a:gridCol>
              </a:tblGrid>
              <a:tr h="251580">
                <a:tc>
                  <a:txBody>
                    <a:bodyPr/>
                    <a:lstStyle/>
                    <a:p>
                      <a:r>
                        <a:rPr lang="en-US" sz="1200" b="0">
                          <a:solidFill>
                            <a:schemeClr val="bg1"/>
                          </a:solidFill>
                          <a:latin typeface="Segoe UI Semilight"/>
                          <a:cs typeface="Segoe UI Semilight"/>
                        </a:rPr>
                        <a:t>Solution Delivery Leader</a:t>
                      </a:r>
                    </a:p>
                  </a:txBody>
                  <a:tcPr>
                    <a:lnL w="12700" cap="flat" cmpd="sng" algn="ctr">
                      <a:solidFill>
                        <a:srgbClr val="007D8A"/>
                      </a:solidFill>
                      <a:prstDash val="solid"/>
                      <a:round/>
                      <a:headEnd type="none" w="med" len="med"/>
                      <a:tailEnd type="none" w="med" len="med"/>
                    </a:lnL>
                    <a:lnR w="12700" cap="flat" cmpd="sng" algn="ctr">
                      <a:solidFill>
                        <a:srgbClr val="007D8A"/>
                      </a:solidFill>
                      <a:prstDash val="solid"/>
                      <a:round/>
                      <a:headEnd type="none" w="med" len="med"/>
                      <a:tailEnd type="none" w="med" len="med"/>
                    </a:lnR>
                    <a:lnT w="12700" cap="flat" cmpd="sng" algn="ctr">
                      <a:solidFill>
                        <a:srgbClr val="007D8A"/>
                      </a:solidFill>
                      <a:prstDash val="solid"/>
                      <a:round/>
                      <a:headEnd type="none" w="med" len="med"/>
                      <a:tailEnd type="none" w="med" len="med"/>
                    </a:lnT>
                    <a:lnB w="12700" cap="flat" cmpd="sng" algn="ctr">
                      <a:solidFill>
                        <a:srgbClr val="007D8A"/>
                      </a:solidFill>
                      <a:prstDash val="solid"/>
                      <a:round/>
                      <a:headEnd type="none" w="med" len="med"/>
                      <a:tailEnd type="none" w="med" len="med"/>
                    </a:lnB>
                    <a:lnTlToBr w="12700" cmpd="sng">
                      <a:noFill/>
                      <a:prstDash val="solid"/>
                    </a:lnTlToBr>
                    <a:lnBlToTr w="12700" cmpd="sng">
                      <a:noFill/>
                      <a:prstDash val="solid"/>
                    </a:lnBlToTr>
                    <a:solidFill>
                      <a:srgbClr val="253746"/>
                    </a:solidFill>
                  </a:tcPr>
                </a:tc>
                <a:extLst>
                  <a:ext uri="{0D108BD9-81ED-4DB2-BD59-A6C34878D82A}">
                    <a16:rowId xmlns:a16="http://schemas.microsoft.com/office/drawing/2014/main" val="1730538048"/>
                  </a:ext>
                </a:extLst>
              </a:tr>
              <a:tr h="251580">
                <a:tc>
                  <a:txBody>
                    <a:bodyPr/>
                    <a:lstStyle/>
                    <a:p>
                      <a:r>
                        <a:rPr lang="en-US" sz="1200">
                          <a:solidFill>
                            <a:schemeClr val="bg1"/>
                          </a:solidFill>
                          <a:latin typeface="Segoe UI Semilight"/>
                          <a:cs typeface="Segoe UI Semilight"/>
                        </a:rPr>
                        <a:t>Infrastructure Partnership Owner</a:t>
                      </a:r>
                    </a:p>
                  </a:txBody>
                  <a:tcPr>
                    <a:lnL w="12700" cap="flat" cmpd="sng" algn="ctr">
                      <a:solidFill>
                        <a:srgbClr val="007D8A"/>
                      </a:solidFill>
                      <a:prstDash val="solid"/>
                      <a:round/>
                      <a:headEnd type="none" w="med" len="med"/>
                      <a:tailEnd type="none" w="med" len="med"/>
                    </a:lnL>
                    <a:lnR w="12700" cap="flat" cmpd="sng" algn="ctr">
                      <a:solidFill>
                        <a:srgbClr val="007D8A"/>
                      </a:solidFill>
                      <a:prstDash val="solid"/>
                      <a:round/>
                      <a:headEnd type="none" w="med" len="med"/>
                      <a:tailEnd type="none" w="med" len="med"/>
                    </a:lnR>
                    <a:lnT w="12700" cap="flat" cmpd="sng" algn="ctr">
                      <a:solidFill>
                        <a:srgbClr val="007D8A"/>
                      </a:solidFill>
                      <a:prstDash val="solid"/>
                      <a:round/>
                      <a:headEnd type="none" w="med" len="med"/>
                      <a:tailEnd type="none" w="med" len="med"/>
                    </a:lnT>
                    <a:lnB w="12700" cap="flat" cmpd="sng" algn="ctr">
                      <a:solidFill>
                        <a:srgbClr val="007D8A"/>
                      </a:solidFill>
                      <a:prstDash val="solid"/>
                      <a:round/>
                      <a:headEnd type="none" w="med" len="med"/>
                      <a:tailEnd type="none" w="med" len="med"/>
                    </a:lnB>
                    <a:lnTlToBr w="12700" cmpd="sng">
                      <a:noFill/>
                      <a:prstDash val="solid"/>
                    </a:lnTlToBr>
                    <a:lnBlToTr w="12700" cmpd="sng">
                      <a:noFill/>
                      <a:prstDash val="solid"/>
                    </a:lnBlToTr>
                    <a:solidFill>
                      <a:srgbClr val="253746"/>
                    </a:solidFill>
                  </a:tcPr>
                </a:tc>
                <a:extLst>
                  <a:ext uri="{0D108BD9-81ED-4DB2-BD59-A6C34878D82A}">
                    <a16:rowId xmlns:a16="http://schemas.microsoft.com/office/drawing/2014/main" val="142434883"/>
                  </a:ext>
                </a:extLst>
              </a:tr>
              <a:tr h="25158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Segoe UI Semilight"/>
                          <a:cs typeface="Segoe UI Semilight"/>
                        </a:rPr>
                        <a:t>Infrastructure Partnership Leader</a:t>
                      </a:r>
                    </a:p>
                  </a:txBody>
                  <a:tcPr>
                    <a:lnL w="12700" cap="flat" cmpd="sng" algn="ctr">
                      <a:solidFill>
                        <a:srgbClr val="007D8A"/>
                      </a:solidFill>
                      <a:prstDash val="solid"/>
                      <a:round/>
                      <a:headEnd type="none" w="med" len="med"/>
                      <a:tailEnd type="none" w="med" len="med"/>
                    </a:lnL>
                    <a:lnR w="12700" cap="flat" cmpd="sng" algn="ctr">
                      <a:solidFill>
                        <a:srgbClr val="007D8A"/>
                      </a:solidFill>
                      <a:prstDash val="solid"/>
                      <a:round/>
                      <a:headEnd type="none" w="med" len="med"/>
                      <a:tailEnd type="none" w="med" len="med"/>
                    </a:lnR>
                    <a:lnT w="12700" cap="flat" cmpd="sng" algn="ctr">
                      <a:solidFill>
                        <a:srgbClr val="007D8A"/>
                      </a:solidFill>
                      <a:prstDash val="solid"/>
                      <a:round/>
                      <a:headEnd type="none" w="med" len="med"/>
                      <a:tailEnd type="none" w="med" len="med"/>
                    </a:lnT>
                    <a:lnB w="12700" cap="flat" cmpd="sng" algn="ctr">
                      <a:solidFill>
                        <a:srgbClr val="007D8A"/>
                      </a:solidFill>
                      <a:prstDash val="solid"/>
                      <a:round/>
                      <a:headEnd type="none" w="med" len="med"/>
                      <a:tailEnd type="none" w="med" len="med"/>
                    </a:lnB>
                    <a:lnTlToBr w="12700" cmpd="sng">
                      <a:noFill/>
                      <a:prstDash val="solid"/>
                    </a:lnTlToBr>
                    <a:lnBlToTr w="12700" cmpd="sng">
                      <a:noFill/>
                      <a:prstDash val="solid"/>
                    </a:lnBlToTr>
                    <a:solidFill>
                      <a:srgbClr val="253746"/>
                    </a:solidFill>
                  </a:tcPr>
                </a:tc>
                <a:extLst>
                  <a:ext uri="{0D108BD9-81ED-4DB2-BD59-A6C34878D82A}">
                    <a16:rowId xmlns:a16="http://schemas.microsoft.com/office/drawing/2014/main" val="1036175497"/>
                  </a:ext>
                </a:extLst>
              </a:tr>
            </a:tbl>
          </a:graphicData>
        </a:graphic>
      </p:graphicFrame>
      <p:sp>
        <p:nvSpPr>
          <p:cNvPr id="19" name="Right Brace 18">
            <a:extLst>
              <a:ext uri="{FF2B5EF4-FFF2-40B4-BE49-F238E27FC236}">
                <a16:creationId xmlns:a16="http://schemas.microsoft.com/office/drawing/2014/main" id="{F99DA5C5-0574-42DB-B542-59C2FA120B7E}"/>
              </a:ext>
            </a:extLst>
          </p:cNvPr>
          <p:cNvSpPr/>
          <p:nvPr/>
        </p:nvSpPr>
        <p:spPr>
          <a:xfrm>
            <a:off x="9335719" y="3082932"/>
            <a:ext cx="268818" cy="81902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B5C"/>
              </a:solidFill>
              <a:effectLst/>
              <a:uLnTx/>
              <a:uFillTx/>
              <a:latin typeface="Arial"/>
              <a:ea typeface="+mn-ea"/>
              <a:cs typeface="+mn-cs"/>
            </a:endParaRPr>
          </a:p>
        </p:txBody>
      </p:sp>
      <p:graphicFrame>
        <p:nvGraphicFramePr>
          <p:cNvPr id="20" name="Table 19">
            <a:extLst>
              <a:ext uri="{FF2B5EF4-FFF2-40B4-BE49-F238E27FC236}">
                <a16:creationId xmlns:a16="http://schemas.microsoft.com/office/drawing/2014/main" id="{A4780BED-68AC-4E3F-AF9D-7DB93518D62B}"/>
              </a:ext>
            </a:extLst>
          </p:cNvPr>
          <p:cNvGraphicFramePr>
            <a:graphicFrameLocks noGrp="1"/>
          </p:cNvGraphicFramePr>
          <p:nvPr>
            <p:extLst>
              <p:ext uri="{D42A27DB-BD31-4B8C-83A1-F6EECF244321}">
                <p14:modId xmlns:p14="http://schemas.microsoft.com/office/powerpoint/2010/main" val="1706503916"/>
              </p:ext>
            </p:extLst>
          </p:nvPr>
        </p:nvGraphicFramePr>
        <p:xfrm>
          <a:off x="994978" y="4431478"/>
          <a:ext cx="2520640" cy="1257900"/>
        </p:xfrm>
        <a:graphic>
          <a:graphicData uri="http://schemas.openxmlformats.org/drawingml/2006/table">
            <a:tbl>
              <a:tblPr firstRow="1" bandRow="1">
                <a:tableStyleId>{5C22544A-7EE6-4342-B048-85BDC9FD1C3A}</a:tableStyleId>
              </a:tblPr>
              <a:tblGrid>
                <a:gridCol w="2520640">
                  <a:extLst>
                    <a:ext uri="{9D8B030D-6E8A-4147-A177-3AD203B41FA5}">
                      <a16:colId xmlns:a16="http://schemas.microsoft.com/office/drawing/2014/main" val="873591627"/>
                    </a:ext>
                  </a:extLst>
                </a:gridCol>
              </a:tblGrid>
              <a:tr h="251580">
                <a:tc>
                  <a:txBody>
                    <a:bodyPr/>
                    <a:lstStyle/>
                    <a:p>
                      <a:r>
                        <a:rPr lang="en-US" sz="1050" b="0">
                          <a:solidFill>
                            <a:schemeClr val="bg1"/>
                          </a:solidFill>
                          <a:latin typeface="+mn-lt"/>
                          <a:cs typeface="Segoe UI Semilight"/>
                        </a:rPr>
                        <a:t>Database Engineer</a:t>
                      </a:r>
                    </a:p>
                  </a:txBody>
                  <a:tcPr>
                    <a:lnL w="12700" cap="flat" cmpd="sng" algn="ctr">
                      <a:solidFill>
                        <a:srgbClr val="279989"/>
                      </a:solidFill>
                      <a:prstDash val="solid"/>
                      <a:round/>
                      <a:headEnd type="none" w="med" len="med"/>
                      <a:tailEnd type="none" w="med" len="med"/>
                    </a:lnL>
                    <a:lnR w="12700" cap="flat" cmpd="sng" algn="ctr">
                      <a:solidFill>
                        <a:srgbClr val="279989"/>
                      </a:solidFill>
                      <a:prstDash val="solid"/>
                      <a:round/>
                      <a:headEnd type="none" w="med" len="med"/>
                      <a:tailEnd type="none" w="med" len="med"/>
                    </a:lnR>
                    <a:lnT w="12700" cap="flat" cmpd="sng" algn="ctr">
                      <a:solidFill>
                        <a:srgbClr val="279989"/>
                      </a:solidFill>
                      <a:prstDash val="solid"/>
                      <a:round/>
                      <a:headEnd type="none" w="med" len="med"/>
                      <a:tailEnd type="none" w="med" len="med"/>
                    </a:lnT>
                    <a:lnB w="12700" cap="flat" cmpd="sng" algn="ctr">
                      <a:solidFill>
                        <a:srgbClr val="279989"/>
                      </a:solidFill>
                      <a:prstDash val="solid"/>
                      <a:round/>
                      <a:headEnd type="none" w="med" len="med"/>
                      <a:tailEnd type="none" w="med" len="med"/>
                    </a:lnB>
                    <a:lnTlToBr w="12700" cmpd="sng">
                      <a:noFill/>
                      <a:prstDash val="solid"/>
                    </a:lnTlToBr>
                    <a:lnBlToTr w="12700" cmpd="sng">
                      <a:noFill/>
                      <a:prstDash val="solid"/>
                    </a:lnBlToTr>
                    <a:solidFill>
                      <a:srgbClr val="253746"/>
                    </a:solidFill>
                  </a:tcPr>
                </a:tc>
                <a:extLst>
                  <a:ext uri="{0D108BD9-81ED-4DB2-BD59-A6C34878D82A}">
                    <a16:rowId xmlns:a16="http://schemas.microsoft.com/office/drawing/2014/main" val="3143650649"/>
                  </a:ext>
                </a:extLst>
              </a:tr>
              <a:tr h="251580">
                <a:tc>
                  <a:txBody>
                    <a:bodyPr/>
                    <a:lstStyle/>
                    <a:p>
                      <a:r>
                        <a:rPr lang="en-US" sz="1050">
                          <a:solidFill>
                            <a:schemeClr val="bg1"/>
                          </a:solidFill>
                          <a:latin typeface="+mn-lt"/>
                          <a:cs typeface="Segoe UI Semilight"/>
                        </a:rPr>
                        <a:t>Network Engineer</a:t>
                      </a:r>
                    </a:p>
                  </a:txBody>
                  <a:tcPr>
                    <a:lnL w="12700" cap="flat" cmpd="sng" algn="ctr">
                      <a:solidFill>
                        <a:srgbClr val="279989"/>
                      </a:solidFill>
                      <a:prstDash val="solid"/>
                      <a:round/>
                      <a:headEnd type="none" w="med" len="med"/>
                      <a:tailEnd type="none" w="med" len="med"/>
                    </a:lnL>
                    <a:lnR w="12700" cap="flat" cmpd="sng" algn="ctr">
                      <a:solidFill>
                        <a:srgbClr val="279989"/>
                      </a:solidFill>
                      <a:prstDash val="solid"/>
                      <a:round/>
                      <a:headEnd type="none" w="med" len="med"/>
                      <a:tailEnd type="none" w="med" len="med"/>
                    </a:lnR>
                    <a:lnT w="12700" cap="flat" cmpd="sng" algn="ctr">
                      <a:solidFill>
                        <a:srgbClr val="279989"/>
                      </a:solidFill>
                      <a:prstDash val="solid"/>
                      <a:round/>
                      <a:headEnd type="none" w="med" len="med"/>
                      <a:tailEnd type="none" w="med" len="med"/>
                    </a:lnT>
                    <a:lnB w="12700" cap="flat" cmpd="sng" algn="ctr">
                      <a:solidFill>
                        <a:srgbClr val="279989"/>
                      </a:solidFill>
                      <a:prstDash val="solid"/>
                      <a:round/>
                      <a:headEnd type="none" w="med" len="med"/>
                      <a:tailEnd type="none" w="med" len="med"/>
                    </a:lnB>
                    <a:lnTlToBr w="12700" cmpd="sng">
                      <a:noFill/>
                      <a:prstDash val="solid"/>
                    </a:lnTlToBr>
                    <a:lnBlToTr w="12700" cmpd="sng">
                      <a:noFill/>
                      <a:prstDash val="solid"/>
                    </a:lnBlToTr>
                    <a:solidFill>
                      <a:srgbClr val="253746"/>
                    </a:solidFill>
                  </a:tcPr>
                </a:tc>
                <a:extLst>
                  <a:ext uri="{0D108BD9-81ED-4DB2-BD59-A6C34878D82A}">
                    <a16:rowId xmlns:a16="http://schemas.microsoft.com/office/drawing/2014/main" val="1676812770"/>
                  </a:ext>
                </a:extLst>
              </a:tr>
              <a:tr h="251580">
                <a:tc>
                  <a:txBody>
                    <a:bodyPr/>
                    <a:lstStyle/>
                    <a:p>
                      <a:r>
                        <a:rPr lang="en-US" sz="1050">
                          <a:solidFill>
                            <a:schemeClr val="bg1"/>
                          </a:solidFill>
                          <a:latin typeface="+mn-lt"/>
                          <a:cs typeface="Segoe UI Semilight"/>
                        </a:rPr>
                        <a:t>Personal Productivity Engineer</a:t>
                      </a:r>
                    </a:p>
                  </a:txBody>
                  <a:tcPr>
                    <a:lnL w="12700" cap="flat" cmpd="sng" algn="ctr">
                      <a:solidFill>
                        <a:srgbClr val="279989"/>
                      </a:solidFill>
                      <a:prstDash val="solid"/>
                      <a:round/>
                      <a:headEnd type="none" w="med" len="med"/>
                      <a:tailEnd type="none" w="med" len="med"/>
                    </a:lnL>
                    <a:lnR w="12700" cap="flat" cmpd="sng" algn="ctr">
                      <a:solidFill>
                        <a:srgbClr val="279989"/>
                      </a:solidFill>
                      <a:prstDash val="solid"/>
                      <a:round/>
                      <a:headEnd type="none" w="med" len="med"/>
                      <a:tailEnd type="none" w="med" len="med"/>
                    </a:lnR>
                    <a:lnT w="12700" cap="flat" cmpd="sng" algn="ctr">
                      <a:solidFill>
                        <a:srgbClr val="279989"/>
                      </a:solidFill>
                      <a:prstDash val="solid"/>
                      <a:round/>
                      <a:headEnd type="none" w="med" len="med"/>
                      <a:tailEnd type="none" w="med" len="med"/>
                    </a:lnT>
                    <a:lnB w="12700" cap="flat" cmpd="sng" algn="ctr">
                      <a:solidFill>
                        <a:srgbClr val="279989"/>
                      </a:solidFill>
                      <a:prstDash val="solid"/>
                      <a:round/>
                      <a:headEnd type="none" w="med" len="med"/>
                      <a:tailEnd type="none" w="med" len="med"/>
                    </a:lnB>
                    <a:lnTlToBr w="12700" cmpd="sng">
                      <a:noFill/>
                      <a:prstDash val="solid"/>
                    </a:lnTlToBr>
                    <a:lnBlToTr w="12700" cmpd="sng">
                      <a:noFill/>
                      <a:prstDash val="solid"/>
                    </a:lnBlToTr>
                    <a:solidFill>
                      <a:srgbClr val="253746"/>
                    </a:solidFill>
                  </a:tcPr>
                </a:tc>
                <a:extLst>
                  <a:ext uri="{0D108BD9-81ED-4DB2-BD59-A6C34878D82A}">
                    <a16:rowId xmlns:a16="http://schemas.microsoft.com/office/drawing/2014/main" val="961156005"/>
                  </a:ext>
                </a:extLst>
              </a:tr>
              <a:tr h="251580">
                <a:tc>
                  <a:txBody>
                    <a:bodyPr/>
                    <a:lstStyle/>
                    <a:p>
                      <a:r>
                        <a:rPr lang="en-US" sz="1050">
                          <a:solidFill>
                            <a:schemeClr val="bg1"/>
                          </a:solidFill>
                          <a:latin typeface="+mn-lt"/>
                          <a:cs typeface="Segoe UI Semilight"/>
                        </a:rPr>
                        <a:t>Storage Engineer</a:t>
                      </a:r>
                    </a:p>
                  </a:txBody>
                  <a:tcPr>
                    <a:lnL w="12700" cap="flat" cmpd="sng" algn="ctr">
                      <a:solidFill>
                        <a:srgbClr val="279989"/>
                      </a:solidFill>
                      <a:prstDash val="solid"/>
                      <a:round/>
                      <a:headEnd type="none" w="med" len="med"/>
                      <a:tailEnd type="none" w="med" len="med"/>
                    </a:lnL>
                    <a:lnR w="12700" cap="flat" cmpd="sng" algn="ctr">
                      <a:solidFill>
                        <a:srgbClr val="279989"/>
                      </a:solidFill>
                      <a:prstDash val="solid"/>
                      <a:round/>
                      <a:headEnd type="none" w="med" len="med"/>
                      <a:tailEnd type="none" w="med" len="med"/>
                    </a:lnR>
                    <a:lnT w="12700" cap="flat" cmpd="sng" algn="ctr">
                      <a:solidFill>
                        <a:srgbClr val="279989"/>
                      </a:solidFill>
                      <a:prstDash val="solid"/>
                      <a:round/>
                      <a:headEnd type="none" w="med" len="med"/>
                      <a:tailEnd type="none" w="med" len="med"/>
                    </a:lnT>
                    <a:lnB w="12700" cap="flat" cmpd="sng" algn="ctr">
                      <a:solidFill>
                        <a:srgbClr val="279989"/>
                      </a:solidFill>
                      <a:prstDash val="solid"/>
                      <a:round/>
                      <a:headEnd type="none" w="med" len="med"/>
                      <a:tailEnd type="none" w="med" len="med"/>
                    </a:lnB>
                    <a:lnTlToBr w="12700" cmpd="sng">
                      <a:noFill/>
                      <a:prstDash val="solid"/>
                    </a:lnTlToBr>
                    <a:lnBlToTr w="12700" cmpd="sng">
                      <a:noFill/>
                      <a:prstDash val="solid"/>
                    </a:lnBlToTr>
                    <a:solidFill>
                      <a:srgbClr val="253746"/>
                    </a:solidFill>
                  </a:tcPr>
                </a:tc>
                <a:extLst>
                  <a:ext uri="{0D108BD9-81ED-4DB2-BD59-A6C34878D82A}">
                    <a16:rowId xmlns:a16="http://schemas.microsoft.com/office/drawing/2014/main" val="3388565963"/>
                  </a:ext>
                </a:extLst>
              </a:tr>
              <a:tr h="251580">
                <a:tc>
                  <a:txBody>
                    <a:bodyPr/>
                    <a:lstStyle/>
                    <a:p>
                      <a:r>
                        <a:rPr lang="en-US" sz="1050">
                          <a:solidFill>
                            <a:schemeClr val="bg1"/>
                          </a:solidFill>
                          <a:latin typeface="+mn-lt"/>
                          <a:cs typeface="Segoe UI Semilight"/>
                        </a:rPr>
                        <a:t>Systems Engineer</a:t>
                      </a:r>
                    </a:p>
                  </a:txBody>
                  <a:tcPr>
                    <a:lnL w="12700" cap="flat" cmpd="sng" algn="ctr">
                      <a:solidFill>
                        <a:srgbClr val="279989"/>
                      </a:solidFill>
                      <a:prstDash val="solid"/>
                      <a:round/>
                      <a:headEnd type="none" w="med" len="med"/>
                      <a:tailEnd type="none" w="med" len="med"/>
                    </a:lnL>
                    <a:lnR w="12700" cap="flat" cmpd="sng" algn="ctr">
                      <a:solidFill>
                        <a:srgbClr val="279989"/>
                      </a:solidFill>
                      <a:prstDash val="solid"/>
                      <a:round/>
                      <a:headEnd type="none" w="med" len="med"/>
                      <a:tailEnd type="none" w="med" len="med"/>
                    </a:lnR>
                    <a:lnT w="12700" cap="flat" cmpd="sng" algn="ctr">
                      <a:solidFill>
                        <a:srgbClr val="279989"/>
                      </a:solidFill>
                      <a:prstDash val="solid"/>
                      <a:round/>
                      <a:headEnd type="none" w="med" len="med"/>
                      <a:tailEnd type="none" w="med" len="med"/>
                    </a:lnT>
                    <a:lnB w="12700" cap="flat" cmpd="sng" algn="ctr">
                      <a:solidFill>
                        <a:srgbClr val="279989"/>
                      </a:solidFill>
                      <a:prstDash val="solid"/>
                      <a:round/>
                      <a:headEnd type="none" w="med" len="med"/>
                      <a:tailEnd type="none" w="med" len="med"/>
                    </a:lnB>
                    <a:lnTlToBr w="12700" cmpd="sng">
                      <a:noFill/>
                      <a:prstDash val="solid"/>
                    </a:lnTlToBr>
                    <a:lnBlToTr w="12700" cmpd="sng">
                      <a:noFill/>
                      <a:prstDash val="solid"/>
                    </a:lnBlToTr>
                    <a:solidFill>
                      <a:srgbClr val="253746"/>
                    </a:solidFill>
                  </a:tcPr>
                </a:tc>
                <a:extLst>
                  <a:ext uri="{0D108BD9-81ED-4DB2-BD59-A6C34878D82A}">
                    <a16:rowId xmlns:a16="http://schemas.microsoft.com/office/drawing/2014/main" val="2664126228"/>
                  </a:ext>
                </a:extLst>
              </a:tr>
            </a:tbl>
          </a:graphicData>
        </a:graphic>
      </p:graphicFrame>
      <p:sp>
        <p:nvSpPr>
          <p:cNvPr id="22" name="Right Brace 21">
            <a:extLst>
              <a:ext uri="{FF2B5EF4-FFF2-40B4-BE49-F238E27FC236}">
                <a16:creationId xmlns:a16="http://schemas.microsoft.com/office/drawing/2014/main" id="{60F05D47-57BF-4561-9187-DA3DAFBBEB55}"/>
              </a:ext>
            </a:extLst>
          </p:cNvPr>
          <p:cNvSpPr/>
          <p:nvPr/>
        </p:nvSpPr>
        <p:spPr>
          <a:xfrm>
            <a:off x="3644226" y="4456907"/>
            <a:ext cx="208344" cy="121221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3B5C"/>
              </a:solidFill>
              <a:effectLst/>
              <a:uLnTx/>
              <a:uFillTx/>
              <a:latin typeface="Arial"/>
              <a:ea typeface="+mn-ea"/>
              <a:cs typeface="+mn-cs"/>
            </a:endParaRPr>
          </a:p>
        </p:txBody>
      </p:sp>
      <p:graphicFrame>
        <p:nvGraphicFramePr>
          <p:cNvPr id="24" name="Table 23">
            <a:extLst>
              <a:ext uri="{FF2B5EF4-FFF2-40B4-BE49-F238E27FC236}">
                <a16:creationId xmlns:a16="http://schemas.microsoft.com/office/drawing/2014/main" id="{A4B38E46-414E-4F21-BAB9-3019FDBB8344}"/>
              </a:ext>
            </a:extLst>
          </p:cNvPr>
          <p:cNvGraphicFramePr>
            <a:graphicFrameLocks noGrp="1"/>
          </p:cNvGraphicFramePr>
          <p:nvPr>
            <p:extLst>
              <p:ext uri="{D42A27DB-BD31-4B8C-83A1-F6EECF244321}">
                <p14:modId xmlns:p14="http://schemas.microsoft.com/office/powerpoint/2010/main" val="4233471692"/>
              </p:ext>
            </p:extLst>
          </p:nvPr>
        </p:nvGraphicFramePr>
        <p:xfrm>
          <a:off x="6623299" y="4248021"/>
          <a:ext cx="2614819" cy="548640"/>
        </p:xfrm>
        <a:graphic>
          <a:graphicData uri="http://schemas.openxmlformats.org/drawingml/2006/table">
            <a:tbl>
              <a:tblPr firstRow="1" bandRow="1">
                <a:tableStyleId>{5C22544A-7EE6-4342-B048-85BDC9FD1C3A}</a:tableStyleId>
              </a:tblPr>
              <a:tblGrid>
                <a:gridCol w="2614819">
                  <a:extLst>
                    <a:ext uri="{9D8B030D-6E8A-4147-A177-3AD203B41FA5}">
                      <a16:colId xmlns:a16="http://schemas.microsoft.com/office/drawing/2014/main" val="3568232177"/>
                    </a:ext>
                  </a:extLst>
                </a:gridCol>
              </a:tblGrid>
              <a:tr h="128856">
                <a:tc>
                  <a:txBody>
                    <a:bodyPr/>
                    <a:lstStyle/>
                    <a:p>
                      <a:r>
                        <a:rPr lang="en-US" sz="1200" b="0">
                          <a:solidFill>
                            <a:schemeClr val="bg1"/>
                          </a:solidFill>
                          <a:latin typeface="Segoe UI Semilight"/>
                          <a:cs typeface="Segoe UI Semilight"/>
                        </a:rPr>
                        <a:t>Infrastructure Planning Engineer</a:t>
                      </a:r>
                    </a:p>
                  </a:txBody>
                  <a:tcPr>
                    <a:lnL w="12700" cap="flat" cmpd="sng" algn="ctr">
                      <a:solidFill>
                        <a:srgbClr val="279989"/>
                      </a:solidFill>
                      <a:prstDash val="solid"/>
                      <a:round/>
                      <a:headEnd type="none" w="med" len="med"/>
                      <a:tailEnd type="none" w="med" len="med"/>
                    </a:lnL>
                    <a:lnR w="12700" cap="flat" cmpd="sng" algn="ctr">
                      <a:solidFill>
                        <a:srgbClr val="279989"/>
                      </a:solidFill>
                      <a:prstDash val="solid"/>
                      <a:round/>
                      <a:headEnd type="none" w="med" len="med"/>
                      <a:tailEnd type="none" w="med" len="med"/>
                    </a:lnR>
                    <a:lnT w="12700" cap="flat" cmpd="sng" algn="ctr">
                      <a:solidFill>
                        <a:srgbClr val="279989"/>
                      </a:solidFill>
                      <a:prstDash val="solid"/>
                      <a:round/>
                      <a:headEnd type="none" w="med" len="med"/>
                      <a:tailEnd type="none" w="med" len="med"/>
                    </a:lnT>
                    <a:lnB w="12700" cap="flat" cmpd="sng" algn="ctr">
                      <a:solidFill>
                        <a:srgbClr val="279989"/>
                      </a:solidFill>
                      <a:prstDash val="solid"/>
                      <a:round/>
                      <a:headEnd type="none" w="med" len="med"/>
                      <a:tailEnd type="none" w="med" len="med"/>
                    </a:lnB>
                    <a:lnTlToBr w="12700" cmpd="sng">
                      <a:noFill/>
                      <a:prstDash val="solid"/>
                    </a:lnTlToBr>
                    <a:lnBlToTr w="12700" cmpd="sng">
                      <a:noFill/>
                      <a:prstDash val="solid"/>
                    </a:lnBlToTr>
                    <a:solidFill>
                      <a:srgbClr val="253746"/>
                    </a:solidFill>
                  </a:tcPr>
                </a:tc>
                <a:extLst>
                  <a:ext uri="{0D108BD9-81ED-4DB2-BD59-A6C34878D82A}">
                    <a16:rowId xmlns:a16="http://schemas.microsoft.com/office/drawing/2014/main" val="3389862581"/>
                  </a:ext>
                </a:extLst>
              </a:tr>
              <a:tr h="251580">
                <a:tc>
                  <a:txBody>
                    <a:bodyPr/>
                    <a:lstStyle/>
                    <a:p>
                      <a:r>
                        <a:rPr lang="en-US" sz="1200">
                          <a:solidFill>
                            <a:schemeClr val="bg1"/>
                          </a:solidFill>
                          <a:latin typeface="Segoe UI Semilight"/>
                          <a:cs typeface="Segoe UI Semilight"/>
                        </a:rPr>
                        <a:t>Technical Services Practitioner </a:t>
                      </a:r>
                      <a:endParaRPr lang="en-US" sz="1200">
                        <a:solidFill>
                          <a:schemeClr val="bg1"/>
                        </a:solidFill>
                        <a:latin typeface="Segoe UI Semilight" panose="020B0402040204020203" pitchFamily="34" charset="0"/>
                        <a:cs typeface="Segoe UI Semilight" panose="020B0402040204020203" pitchFamily="34" charset="0"/>
                      </a:endParaRPr>
                    </a:p>
                  </a:txBody>
                  <a:tcPr>
                    <a:lnL w="12700" cap="flat" cmpd="sng" algn="ctr">
                      <a:solidFill>
                        <a:srgbClr val="279989"/>
                      </a:solidFill>
                      <a:prstDash val="solid"/>
                      <a:round/>
                      <a:headEnd type="none" w="med" len="med"/>
                      <a:tailEnd type="none" w="med" len="med"/>
                    </a:lnL>
                    <a:lnR w="12700" cap="flat" cmpd="sng" algn="ctr">
                      <a:solidFill>
                        <a:srgbClr val="279989"/>
                      </a:solidFill>
                      <a:prstDash val="solid"/>
                      <a:round/>
                      <a:headEnd type="none" w="med" len="med"/>
                      <a:tailEnd type="none" w="med" len="med"/>
                    </a:lnR>
                    <a:lnT w="12700" cap="flat" cmpd="sng" algn="ctr">
                      <a:solidFill>
                        <a:srgbClr val="279989"/>
                      </a:solidFill>
                      <a:prstDash val="solid"/>
                      <a:round/>
                      <a:headEnd type="none" w="med" len="med"/>
                      <a:tailEnd type="none" w="med" len="med"/>
                    </a:lnT>
                    <a:lnB w="12700" cap="flat" cmpd="sng" algn="ctr">
                      <a:solidFill>
                        <a:srgbClr val="279989"/>
                      </a:solidFill>
                      <a:prstDash val="solid"/>
                      <a:round/>
                      <a:headEnd type="none" w="med" len="med"/>
                      <a:tailEnd type="none" w="med" len="med"/>
                    </a:lnB>
                    <a:lnTlToBr w="12700" cmpd="sng">
                      <a:noFill/>
                      <a:prstDash val="solid"/>
                    </a:lnTlToBr>
                    <a:lnBlToTr w="12700" cmpd="sng">
                      <a:noFill/>
                      <a:prstDash val="solid"/>
                    </a:lnBlToTr>
                    <a:solidFill>
                      <a:srgbClr val="253746"/>
                    </a:solidFill>
                  </a:tcPr>
                </a:tc>
                <a:extLst>
                  <a:ext uri="{0D108BD9-81ED-4DB2-BD59-A6C34878D82A}">
                    <a16:rowId xmlns:a16="http://schemas.microsoft.com/office/drawing/2014/main" val="2301658672"/>
                  </a:ext>
                </a:extLst>
              </a:tr>
            </a:tbl>
          </a:graphicData>
        </a:graphic>
      </p:graphicFrame>
      <p:sp>
        <p:nvSpPr>
          <p:cNvPr id="7" name="TextBox 6">
            <a:extLst>
              <a:ext uri="{FF2B5EF4-FFF2-40B4-BE49-F238E27FC236}">
                <a16:creationId xmlns:a16="http://schemas.microsoft.com/office/drawing/2014/main" id="{FB064118-2684-4EE3-B04E-63526C1D4149}"/>
              </a:ext>
            </a:extLst>
          </p:cNvPr>
          <p:cNvSpPr txBox="1"/>
          <p:nvPr/>
        </p:nvSpPr>
        <p:spPr>
          <a:xfrm>
            <a:off x="6623299" y="5204417"/>
            <a:ext cx="2633013" cy="523220"/>
          </a:xfrm>
          <a:prstGeom prst="rect">
            <a:avLst/>
          </a:prstGeom>
          <a:noFill/>
          <a:ln>
            <a:solidFill>
              <a:srgbClr val="30CDD7"/>
            </a:solidFill>
          </a:ln>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Brand New </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Roles</a:t>
            </a:r>
          </a:p>
        </p:txBody>
      </p:sp>
      <p:sp>
        <p:nvSpPr>
          <p:cNvPr id="12" name="Rectangle 11">
            <a:extLst>
              <a:ext uri="{FF2B5EF4-FFF2-40B4-BE49-F238E27FC236}">
                <a16:creationId xmlns:a16="http://schemas.microsoft.com/office/drawing/2014/main" id="{C74643D1-A0C8-4E69-9382-6567C0D18835}"/>
              </a:ext>
            </a:extLst>
          </p:cNvPr>
          <p:cNvSpPr/>
          <p:nvPr/>
        </p:nvSpPr>
        <p:spPr>
          <a:xfrm>
            <a:off x="3917690" y="3103182"/>
            <a:ext cx="1945562" cy="458321"/>
          </a:xfrm>
          <a:prstGeom prst="rect">
            <a:avLst/>
          </a:prstGeom>
          <a:solidFill>
            <a:srgbClr val="E85B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schemeClr val="bg1"/>
                </a:solidFill>
                <a:effectLst/>
                <a:uLnTx/>
                <a:uFillTx/>
                <a:latin typeface="Arial"/>
                <a:ea typeface="+mn-ea"/>
                <a:cs typeface="Segoe UI Semilight" panose="020B0402040204020203" pitchFamily="34" charset="0"/>
              </a:rPr>
              <a:t>Technology Product Manager </a:t>
            </a:r>
            <a:r>
              <a:rPr kumimoji="0" lang="en-US" sz="1000" b="0" i="0" u="none" strike="noStrike" kern="1200" cap="none" spc="0" normalizeH="0" baseline="0" noProof="0">
                <a:ln>
                  <a:noFill/>
                </a:ln>
                <a:solidFill>
                  <a:schemeClr val="bg1"/>
                </a:solidFill>
                <a:effectLst/>
                <a:uLnTx/>
                <a:uFillTx/>
                <a:latin typeface="Arial"/>
                <a:ea typeface="+mn-ea"/>
                <a:cs typeface="Segoe UI Semilight" panose="020B0402040204020203" pitchFamily="34" charset="0"/>
              </a:rPr>
              <a:t>(TPM)</a:t>
            </a:r>
          </a:p>
        </p:txBody>
      </p:sp>
      <p:sp>
        <p:nvSpPr>
          <p:cNvPr id="30" name="Rectangle 29">
            <a:extLst>
              <a:ext uri="{FF2B5EF4-FFF2-40B4-BE49-F238E27FC236}">
                <a16:creationId xmlns:a16="http://schemas.microsoft.com/office/drawing/2014/main" id="{08BCBAAD-D0E1-4217-B862-327D9582B28C}"/>
              </a:ext>
            </a:extLst>
          </p:cNvPr>
          <p:cNvSpPr/>
          <p:nvPr/>
        </p:nvSpPr>
        <p:spPr>
          <a:xfrm>
            <a:off x="3917689" y="3654637"/>
            <a:ext cx="1945563" cy="472582"/>
          </a:xfrm>
          <a:prstGeom prst="rect">
            <a:avLst/>
          </a:prstGeom>
          <a:solidFill>
            <a:srgbClr val="E85B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schemeClr val="bg1"/>
                </a:solidFill>
                <a:effectLst/>
                <a:uLnTx/>
                <a:uFillTx/>
                <a:latin typeface="Arial"/>
                <a:ea typeface="+mn-ea"/>
                <a:cs typeface="Segoe UI Semilight" panose="020B0402040204020203" pitchFamily="34" charset="0"/>
              </a:rPr>
              <a:t>Technology Engineering Manager </a:t>
            </a:r>
            <a:r>
              <a:rPr kumimoji="0" lang="en-US" sz="1000" b="0" i="0" u="none" strike="noStrike" kern="1200" cap="none" spc="0" normalizeH="0" baseline="0" noProof="0">
                <a:ln>
                  <a:noFill/>
                </a:ln>
                <a:solidFill>
                  <a:schemeClr val="bg1"/>
                </a:solidFill>
                <a:effectLst/>
                <a:uLnTx/>
                <a:uFillTx/>
                <a:latin typeface="Arial"/>
                <a:ea typeface="+mn-ea"/>
                <a:cs typeface="Segoe UI Semilight" panose="020B0402040204020203" pitchFamily="34" charset="0"/>
              </a:rPr>
              <a:t>(TEM)</a:t>
            </a:r>
          </a:p>
        </p:txBody>
      </p:sp>
      <p:sp>
        <p:nvSpPr>
          <p:cNvPr id="33" name="Rectangle 32">
            <a:extLst>
              <a:ext uri="{FF2B5EF4-FFF2-40B4-BE49-F238E27FC236}">
                <a16:creationId xmlns:a16="http://schemas.microsoft.com/office/drawing/2014/main" id="{44D37BA9-302D-4DBD-884D-09E1691C4D28}"/>
              </a:ext>
            </a:extLst>
          </p:cNvPr>
          <p:cNvSpPr/>
          <p:nvPr/>
        </p:nvSpPr>
        <p:spPr>
          <a:xfrm>
            <a:off x="9702138" y="3078994"/>
            <a:ext cx="2058685" cy="822959"/>
          </a:xfrm>
          <a:prstGeom prst="rect">
            <a:avLst/>
          </a:prstGeom>
          <a:solidFill>
            <a:srgbClr val="E85B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schemeClr val="bg1"/>
                </a:solidFill>
                <a:effectLst/>
                <a:uLnTx/>
                <a:uFillTx/>
                <a:latin typeface="Arial"/>
                <a:ea typeface="+mn-ea"/>
                <a:cs typeface="Segoe UI Semilight" panose="020B0402040204020203" pitchFamily="34" charset="0"/>
              </a:rPr>
              <a:t>Technology Delivery Leader </a:t>
            </a:r>
            <a:r>
              <a:rPr kumimoji="0" lang="en-US" sz="1000" b="0" i="0" u="none" strike="noStrike" kern="1200" cap="none" spc="0" normalizeH="0" baseline="0" noProof="0">
                <a:ln>
                  <a:noFill/>
                </a:ln>
                <a:solidFill>
                  <a:schemeClr val="bg1"/>
                </a:solidFill>
                <a:effectLst/>
                <a:uLnTx/>
                <a:uFillTx/>
                <a:latin typeface="Arial"/>
                <a:ea typeface="+mn-ea"/>
                <a:cs typeface="Segoe UI Semilight" panose="020B0402040204020203" pitchFamily="34" charset="0"/>
              </a:rPr>
              <a:t>(TDL)</a:t>
            </a:r>
          </a:p>
        </p:txBody>
      </p:sp>
      <p:sp>
        <p:nvSpPr>
          <p:cNvPr id="25" name="TextBox 24">
            <a:extLst>
              <a:ext uri="{FF2B5EF4-FFF2-40B4-BE49-F238E27FC236}">
                <a16:creationId xmlns:a16="http://schemas.microsoft.com/office/drawing/2014/main" id="{B8A73067-8C83-4741-BD39-07F32E9F88AE}"/>
              </a:ext>
            </a:extLst>
          </p:cNvPr>
          <p:cNvSpPr txBox="1"/>
          <p:nvPr/>
        </p:nvSpPr>
        <p:spPr>
          <a:xfrm>
            <a:off x="375860" y="3082106"/>
            <a:ext cx="553998" cy="1037214"/>
          </a:xfrm>
          <a:prstGeom prst="rect">
            <a:avLst/>
          </a:prstGeom>
          <a:noFill/>
          <a:ln>
            <a:solidFill>
              <a:srgbClr val="30CDD7"/>
            </a:solidFill>
          </a:ln>
        </p:spPr>
        <p:txBody>
          <a:bodyPr vert="vert270"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Arial"/>
                <a:ea typeface="+mn-ea"/>
                <a:cs typeface="+mn-cs"/>
              </a:rPr>
              <a:t>New Leader Roles</a:t>
            </a:r>
          </a:p>
        </p:txBody>
      </p:sp>
      <p:sp>
        <p:nvSpPr>
          <p:cNvPr id="34" name="TextBox 33">
            <a:extLst>
              <a:ext uri="{FF2B5EF4-FFF2-40B4-BE49-F238E27FC236}">
                <a16:creationId xmlns:a16="http://schemas.microsoft.com/office/drawing/2014/main" id="{0274492E-8059-4DA8-BCF8-ADE638D20293}"/>
              </a:ext>
            </a:extLst>
          </p:cNvPr>
          <p:cNvSpPr txBox="1"/>
          <p:nvPr/>
        </p:nvSpPr>
        <p:spPr>
          <a:xfrm>
            <a:off x="397894" y="4413483"/>
            <a:ext cx="553998" cy="1257900"/>
          </a:xfrm>
          <a:prstGeom prst="rect">
            <a:avLst/>
          </a:prstGeom>
          <a:noFill/>
          <a:ln>
            <a:solidFill>
              <a:srgbClr val="30CDD7"/>
            </a:solidFill>
          </a:ln>
        </p:spPr>
        <p:txBody>
          <a:bodyPr vert="vert270"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Arial"/>
                <a:ea typeface="+mn-ea"/>
                <a:cs typeface="+mn-cs"/>
              </a:rPr>
              <a:t>New Support Roles</a:t>
            </a:r>
          </a:p>
        </p:txBody>
      </p:sp>
      <p:pic>
        <p:nvPicPr>
          <p:cNvPr id="35" name="Picture 34">
            <a:extLst>
              <a:ext uri="{FF2B5EF4-FFF2-40B4-BE49-F238E27FC236}">
                <a16:creationId xmlns:a16="http://schemas.microsoft.com/office/drawing/2014/main" id="{050DA75D-C128-4C70-8E31-3B4A3B25F4BD}"/>
              </a:ext>
            </a:extLst>
          </p:cNvPr>
          <p:cNvPicPr>
            <a:picLocks noChangeAspect="1"/>
          </p:cNvPicPr>
          <p:nvPr/>
        </p:nvPicPr>
        <p:blipFill>
          <a:blip r:embed="rId5"/>
          <a:stretch>
            <a:fillRect/>
          </a:stretch>
        </p:blipFill>
        <p:spPr>
          <a:xfrm rot="20491460">
            <a:off x="9247110" y="4204476"/>
            <a:ext cx="492621" cy="162049"/>
          </a:xfrm>
          <a:prstGeom prst="rect">
            <a:avLst/>
          </a:prstGeom>
        </p:spPr>
      </p:pic>
      <p:pic>
        <p:nvPicPr>
          <p:cNvPr id="36" name="Picture 35">
            <a:extLst>
              <a:ext uri="{FF2B5EF4-FFF2-40B4-BE49-F238E27FC236}">
                <a16:creationId xmlns:a16="http://schemas.microsoft.com/office/drawing/2014/main" id="{684842E2-B7DF-4669-BB81-CE5611DC9831}"/>
              </a:ext>
            </a:extLst>
          </p:cNvPr>
          <p:cNvPicPr>
            <a:picLocks noChangeAspect="1"/>
          </p:cNvPicPr>
          <p:nvPr/>
        </p:nvPicPr>
        <p:blipFill>
          <a:blip r:embed="rId5"/>
          <a:stretch>
            <a:fillRect/>
          </a:stretch>
        </p:blipFill>
        <p:spPr>
          <a:xfrm rot="1183771">
            <a:off x="9218207" y="4644296"/>
            <a:ext cx="495875" cy="163119"/>
          </a:xfrm>
          <a:prstGeom prst="rect">
            <a:avLst/>
          </a:prstGeom>
        </p:spPr>
      </p:pic>
      <p:sp>
        <p:nvSpPr>
          <p:cNvPr id="37" name="Rectangle 36">
            <a:extLst>
              <a:ext uri="{FF2B5EF4-FFF2-40B4-BE49-F238E27FC236}">
                <a16:creationId xmlns:a16="http://schemas.microsoft.com/office/drawing/2014/main" id="{DB536BDA-8513-4E4C-97CF-9285D418BDB2}"/>
              </a:ext>
            </a:extLst>
          </p:cNvPr>
          <p:cNvSpPr/>
          <p:nvPr/>
        </p:nvSpPr>
        <p:spPr>
          <a:xfrm>
            <a:off x="9693900" y="5098590"/>
            <a:ext cx="2091968" cy="380447"/>
          </a:xfrm>
          <a:prstGeom prst="rect">
            <a:avLst/>
          </a:prstGeom>
          <a:solidFill>
            <a:srgbClr val="FDB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srgbClr val="183950"/>
                </a:solidFill>
                <a:effectLst/>
                <a:uLnTx/>
                <a:uFillTx/>
                <a:latin typeface="Arial"/>
                <a:ea typeface="+mn-ea"/>
                <a:cs typeface="Segoe UI Semilight" panose="020B0402040204020203" pitchFamily="34" charset="0"/>
              </a:rPr>
              <a:t>Site Reliability Engineer </a:t>
            </a:r>
            <a:r>
              <a:rPr kumimoji="0" lang="en-US" sz="1000" b="0" i="0" u="none" strike="noStrike" kern="1200" cap="none" spc="0" normalizeH="0" baseline="0" noProof="0">
                <a:ln>
                  <a:noFill/>
                </a:ln>
                <a:solidFill>
                  <a:srgbClr val="183950"/>
                </a:solidFill>
                <a:effectLst/>
                <a:uLnTx/>
                <a:uFillTx/>
                <a:latin typeface="Arial"/>
                <a:ea typeface="+mn-ea"/>
                <a:cs typeface="Segoe UI Semilight" panose="020B0402040204020203" pitchFamily="34" charset="0"/>
              </a:rPr>
              <a:t>(SRE)</a:t>
            </a:r>
          </a:p>
        </p:txBody>
      </p:sp>
      <p:sp>
        <p:nvSpPr>
          <p:cNvPr id="38" name="Rectangle 37">
            <a:extLst>
              <a:ext uri="{FF2B5EF4-FFF2-40B4-BE49-F238E27FC236}">
                <a16:creationId xmlns:a16="http://schemas.microsoft.com/office/drawing/2014/main" id="{040DB821-D065-4B44-BA44-92CEB158D0DD}"/>
              </a:ext>
            </a:extLst>
          </p:cNvPr>
          <p:cNvSpPr/>
          <p:nvPr/>
        </p:nvSpPr>
        <p:spPr>
          <a:xfrm>
            <a:off x="9693900" y="5510060"/>
            <a:ext cx="2091968" cy="359496"/>
          </a:xfrm>
          <a:prstGeom prst="rect">
            <a:avLst/>
          </a:prstGeom>
          <a:solidFill>
            <a:srgbClr val="FDB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srgbClr val="183950"/>
                </a:solidFill>
                <a:effectLst/>
                <a:uLnTx/>
                <a:uFillTx/>
                <a:latin typeface="Arial"/>
                <a:ea typeface="+mn-ea"/>
                <a:cs typeface="Segoe UI Semilight" panose="020B0402040204020203" pitchFamily="34" charset="0"/>
              </a:rPr>
              <a:t>Technology Delivery Professional </a:t>
            </a:r>
            <a:r>
              <a:rPr kumimoji="0" lang="en-US" sz="1000" b="0" i="0" u="none" strike="noStrike" kern="1200" cap="none" spc="0" normalizeH="0" baseline="0" noProof="0">
                <a:ln>
                  <a:noFill/>
                </a:ln>
                <a:solidFill>
                  <a:srgbClr val="183950"/>
                </a:solidFill>
                <a:effectLst/>
                <a:uLnTx/>
                <a:uFillTx/>
                <a:latin typeface="Arial"/>
                <a:ea typeface="+mn-ea"/>
                <a:cs typeface="Segoe UI Semilight" panose="020B0402040204020203" pitchFamily="34" charset="0"/>
              </a:rPr>
              <a:t>(TDP)</a:t>
            </a:r>
          </a:p>
        </p:txBody>
      </p:sp>
      <p:sp>
        <p:nvSpPr>
          <p:cNvPr id="39" name="Right Brace 38">
            <a:extLst>
              <a:ext uri="{FF2B5EF4-FFF2-40B4-BE49-F238E27FC236}">
                <a16:creationId xmlns:a16="http://schemas.microsoft.com/office/drawing/2014/main" id="{6FBA3A92-F398-4314-9D7A-90788C5FEDBE}"/>
              </a:ext>
            </a:extLst>
          </p:cNvPr>
          <p:cNvSpPr/>
          <p:nvPr/>
        </p:nvSpPr>
        <p:spPr>
          <a:xfrm>
            <a:off x="9334832" y="5215655"/>
            <a:ext cx="230743" cy="52098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B5C"/>
              </a:solidFill>
              <a:effectLst/>
              <a:uLnTx/>
              <a:uFillTx/>
              <a:latin typeface="Arial"/>
              <a:ea typeface="+mn-ea"/>
              <a:cs typeface="+mn-cs"/>
            </a:endParaRPr>
          </a:p>
        </p:txBody>
      </p:sp>
      <p:sp>
        <p:nvSpPr>
          <p:cNvPr id="40" name="TextBox 39">
            <a:extLst>
              <a:ext uri="{FF2B5EF4-FFF2-40B4-BE49-F238E27FC236}">
                <a16:creationId xmlns:a16="http://schemas.microsoft.com/office/drawing/2014/main" id="{1EBDB204-2048-40D3-8F8D-7AE6165EB73C}"/>
              </a:ext>
            </a:extLst>
          </p:cNvPr>
          <p:cNvSpPr txBox="1"/>
          <p:nvPr/>
        </p:nvSpPr>
        <p:spPr>
          <a:xfrm>
            <a:off x="6032766" y="3078451"/>
            <a:ext cx="553998" cy="802548"/>
          </a:xfrm>
          <a:prstGeom prst="rect">
            <a:avLst/>
          </a:prstGeom>
          <a:noFill/>
          <a:ln>
            <a:solidFill>
              <a:srgbClr val="30CDD7"/>
            </a:solidFill>
          </a:ln>
        </p:spPr>
        <p:txBody>
          <a:bodyPr vert="vert270"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Arial"/>
                <a:ea typeface="+mn-ea"/>
                <a:cs typeface="+mn-cs"/>
              </a:rPr>
              <a:t>New  Roles</a:t>
            </a:r>
          </a:p>
        </p:txBody>
      </p:sp>
      <p:sp>
        <p:nvSpPr>
          <p:cNvPr id="41" name="TextBox 40">
            <a:extLst>
              <a:ext uri="{FF2B5EF4-FFF2-40B4-BE49-F238E27FC236}">
                <a16:creationId xmlns:a16="http://schemas.microsoft.com/office/drawing/2014/main" id="{6515D95C-8E8F-4746-9671-757DCF1C21AE}"/>
              </a:ext>
            </a:extLst>
          </p:cNvPr>
          <p:cNvSpPr txBox="1"/>
          <p:nvPr/>
        </p:nvSpPr>
        <p:spPr>
          <a:xfrm>
            <a:off x="6032766" y="4100317"/>
            <a:ext cx="553998" cy="802548"/>
          </a:xfrm>
          <a:prstGeom prst="rect">
            <a:avLst/>
          </a:prstGeom>
          <a:noFill/>
          <a:ln>
            <a:solidFill>
              <a:srgbClr val="30CDD7"/>
            </a:solidFill>
          </a:ln>
        </p:spPr>
        <p:txBody>
          <a:bodyPr vert="vert270"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Arial"/>
                <a:ea typeface="+mn-ea"/>
                <a:cs typeface="+mn-cs"/>
              </a:rPr>
              <a:t>New  Roles</a:t>
            </a:r>
          </a:p>
        </p:txBody>
      </p:sp>
      <p:sp>
        <p:nvSpPr>
          <p:cNvPr id="42" name="Rectangle 41">
            <a:extLst>
              <a:ext uri="{FF2B5EF4-FFF2-40B4-BE49-F238E27FC236}">
                <a16:creationId xmlns:a16="http://schemas.microsoft.com/office/drawing/2014/main" id="{F07300F6-7277-4E36-B061-5EB75FEF0FD3}"/>
              </a:ext>
            </a:extLst>
          </p:cNvPr>
          <p:cNvSpPr/>
          <p:nvPr/>
        </p:nvSpPr>
        <p:spPr>
          <a:xfrm>
            <a:off x="3931090" y="4813272"/>
            <a:ext cx="1945563" cy="458321"/>
          </a:xfrm>
          <a:prstGeom prst="rect">
            <a:avLst/>
          </a:prstGeom>
          <a:solidFill>
            <a:srgbClr val="E85B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schemeClr val="bg1"/>
                </a:solidFill>
                <a:effectLst/>
                <a:uLnTx/>
                <a:uFillTx/>
                <a:latin typeface="Arial"/>
                <a:ea typeface="+mn-ea"/>
                <a:cs typeface="Segoe UI Semilight" panose="020B0402040204020203" pitchFamily="34" charset="0"/>
              </a:rPr>
              <a:t>Technology Engineering </a:t>
            </a:r>
            <a:r>
              <a:rPr kumimoji="0" lang="en-US" sz="1000" b="0" i="0" u="none" strike="noStrike" kern="1200" cap="none" spc="0" normalizeH="0" baseline="0" noProof="0">
                <a:ln>
                  <a:noFill/>
                </a:ln>
                <a:solidFill>
                  <a:schemeClr val="bg1"/>
                </a:solidFill>
                <a:effectLst/>
                <a:uLnTx/>
                <a:uFillTx/>
                <a:latin typeface="Arial"/>
                <a:ea typeface="+mn-ea"/>
                <a:cs typeface="Segoe UI Semilight" panose="020B0402040204020203" pitchFamily="34" charset="0"/>
              </a:rPr>
              <a:t>(TE)</a:t>
            </a:r>
          </a:p>
        </p:txBody>
      </p:sp>
      <p:sp>
        <p:nvSpPr>
          <p:cNvPr id="43" name="Rectangle 42">
            <a:extLst>
              <a:ext uri="{FF2B5EF4-FFF2-40B4-BE49-F238E27FC236}">
                <a16:creationId xmlns:a16="http://schemas.microsoft.com/office/drawing/2014/main" id="{DC759A7F-96EE-4FB6-8BCE-ADD9A5ECEADE}"/>
              </a:ext>
            </a:extLst>
          </p:cNvPr>
          <p:cNvSpPr/>
          <p:nvPr/>
        </p:nvSpPr>
        <p:spPr>
          <a:xfrm>
            <a:off x="9702138" y="3994324"/>
            <a:ext cx="2058685" cy="447932"/>
          </a:xfrm>
          <a:prstGeom prst="rect">
            <a:avLst/>
          </a:prstGeom>
          <a:solidFill>
            <a:srgbClr val="E85B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schemeClr val="bg1"/>
                </a:solidFill>
                <a:effectLst/>
                <a:uLnTx/>
                <a:uFillTx/>
                <a:latin typeface="Arial"/>
                <a:ea typeface="+mn-ea"/>
                <a:cs typeface="Segoe UI Semilight" panose="020B0402040204020203" pitchFamily="34" charset="0"/>
              </a:rPr>
              <a:t>Technology Solutions Engineer </a:t>
            </a:r>
            <a:r>
              <a:rPr kumimoji="0" lang="en-US" sz="1000" b="0" i="0" u="none" strike="noStrike" kern="1200" cap="none" spc="0" normalizeH="0" baseline="0" noProof="0">
                <a:ln>
                  <a:noFill/>
                </a:ln>
                <a:solidFill>
                  <a:schemeClr val="bg1"/>
                </a:solidFill>
                <a:effectLst/>
                <a:uLnTx/>
                <a:uFillTx/>
                <a:latin typeface="Arial"/>
                <a:ea typeface="+mn-ea"/>
                <a:cs typeface="Segoe UI Semilight" panose="020B0402040204020203" pitchFamily="34" charset="0"/>
              </a:rPr>
              <a:t> (TSE)</a:t>
            </a:r>
          </a:p>
        </p:txBody>
      </p:sp>
      <p:sp>
        <p:nvSpPr>
          <p:cNvPr id="44" name="Rectangle 43">
            <a:extLst>
              <a:ext uri="{FF2B5EF4-FFF2-40B4-BE49-F238E27FC236}">
                <a16:creationId xmlns:a16="http://schemas.microsoft.com/office/drawing/2014/main" id="{12ABA6B5-0036-4327-A734-B3425CB5BEA4}"/>
              </a:ext>
            </a:extLst>
          </p:cNvPr>
          <p:cNvSpPr/>
          <p:nvPr/>
        </p:nvSpPr>
        <p:spPr>
          <a:xfrm>
            <a:off x="9702138" y="4550944"/>
            <a:ext cx="2058685" cy="447932"/>
          </a:xfrm>
          <a:prstGeom prst="rect">
            <a:avLst/>
          </a:prstGeom>
          <a:solidFill>
            <a:srgbClr val="E85B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schemeClr val="bg1"/>
                </a:solidFill>
                <a:effectLst/>
                <a:uLnTx/>
                <a:uFillTx/>
                <a:latin typeface="Arial"/>
                <a:ea typeface="+mn-ea"/>
                <a:cs typeface="Segoe UI Semilight" panose="020B0402040204020203" pitchFamily="34" charset="0"/>
              </a:rPr>
              <a:t>Technical Services Practitioner </a:t>
            </a:r>
            <a:r>
              <a:rPr kumimoji="0" lang="en-US" sz="1000" b="0" i="0" u="none" strike="noStrike" kern="1200" cap="none" spc="0" normalizeH="0" baseline="0" noProof="0">
                <a:ln>
                  <a:noFill/>
                </a:ln>
                <a:solidFill>
                  <a:schemeClr val="bg1"/>
                </a:solidFill>
                <a:effectLst/>
                <a:uLnTx/>
                <a:uFillTx/>
                <a:latin typeface="Arial"/>
                <a:ea typeface="+mn-ea"/>
                <a:cs typeface="Segoe UI Semilight" panose="020B0402040204020203" pitchFamily="34" charset="0"/>
              </a:rPr>
              <a:t>(TSP)</a:t>
            </a:r>
          </a:p>
        </p:txBody>
      </p:sp>
      <p:sp>
        <p:nvSpPr>
          <p:cNvPr id="49" name="Slide Number Placeholder 5">
            <a:extLst>
              <a:ext uri="{FF2B5EF4-FFF2-40B4-BE49-F238E27FC236}">
                <a16:creationId xmlns:a16="http://schemas.microsoft.com/office/drawing/2014/main" id="{5E6AD06D-2E60-46D0-89C0-E55DA2FDBBEB}"/>
              </a:ext>
            </a:extLst>
          </p:cNvPr>
          <p:cNvSpPr>
            <a:spLocks noGrp="1"/>
          </p:cNvSpPr>
          <p:nvPr>
            <p:ph type="sldNum" sz="quarter" idx="12"/>
          </p:nvPr>
        </p:nvSpPr>
        <p:spPr>
          <a:xfrm>
            <a:off x="11112274" y="6541613"/>
            <a:ext cx="762000" cy="194297"/>
          </a:xfrm>
          <a:prstGeom prst="rect">
            <a:avLst/>
          </a:prstGeom>
        </p:spPr>
        <p:txBody>
          <a:bodyPr anchor="t" anchorCtr="0"/>
          <a:lstStyle>
            <a:lvl1pPr algn="r">
              <a:defRPr sz="1200" b="0">
                <a:solidFill>
                  <a:srgbClr val="747678"/>
                </a:solidFill>
                <a:latin typeface="Arial" pitchFamily="34" charset="0"/>
                <a:cs typeface="Arial" pitchFamily="34" charset="0"/>
              </a:defRPr>
            </a:lvl1pPr>
          </a:lstStyle>
          <a:p>
            <a:fld id="{23B99C07-6774-7B4C-A880-8CAF4048FB67}" type="slidenum">
              <a:rPr lang="en-US" smtClean="0"/>
              <a:pPr/>
              <a:t>30</a:t>
            </a:fld>
            <a:endParaRPr lang="en-US" dirty="0"/>
          </a:p>
        </p:txBody>
      </p:sp>
    </p:spTree>
    <p:extLst>
      <p:ext uri="{BB962C8B-B14F-4D97-AF65-F5344CB8AC3E}">
        <p14:creationId xmlns:p14="http://schemas.microsoft.com/office/powerpoint/2010/main" val="14624694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07E699-A5CD-4A9C-B021-9E86B31D28A4}"/>
              </a:ext>
            </a:extLst>
          </p:cNvPr>
          <p:cNvSpPr>
            <a:spLocks noGrp="1"/>
          </p:cNvSpPr>
          <p:nvPr>
            <p:ph type="title"/>
          </p:nvPr>
        </p:nvSpPr>
        <p:spPr/>
        <p:txBody>
          <a:bodyPr/>
          <a:lstStyle/>
          <a:p>
            <a:r>
              <a:rPr lang="en-US" dirty="0"/>
              <a:t>Building a </a:t>
            </a:r>
            <a:r>
              <a:rPr lang="en-US" b="1" dirty="0"/>
              <a:t>Foundation</a:t>
            </a:r>
          </a:p>
        </p:txBody>
      </p:sp>
      <p:sp>
        <p:nvSpPr>
          <p:cNvPr id="2" name="Content Placeholder 1">
            <a:extLst>
              <a:ext uri="{FF2B5EF4-FFF2-40B4-BE49-F238E27FC236}">
                <a16:creationId xmlns:a16="http://schemas.microsoft.com/office/drawing/2014/main" id="{57D6AF11-369D-4EDA-AFA0-B4B4E1CB9CBE}"/>
              </a:ext>
            </a:extLst>
          </p:cNvPr>
          <p:cNvSpPr>
            <a:spLocks noGrp="1"/>
          </p:cNvSpPr>
          <p:nvPr>
            <p:ph idx="1"/>
          </p:nvPr>
        </p:nvSpPr>
        <p:spPr>
          <a:xfrm>
            <a:off x="470345" y="1174011"/>
            <a:ext cx="11182350" cy="471909"/>
          </a:xfrm>
        </p:spPr>
        <p:txBody>
          <a:bodyPr/>
          <a:lstStyle/>
          <a:p>
            <a:pPr marL="0" indent="0">
              <a:buNone/>
            </a:pPr>
            <a:r>
              <a:rPr lang="en-US" dirty="0"/>
              <a:t>I&amp;O Transformation Design &amp; Execution</a:t>
            </a:r>
          </a:p>
        </p:txBody>
      </p:sp>
      <p:sp>
        <p:nvSpPr>
          <p:cNvPr id="20" name="Rectangle 19">
            <a:extLst>
              <a:ext uri="{FF2B5EF4-FFF2-40B4-BE49-F238E27FC236}">
                <a16:creationId xmlns:a16="http://schemas.microsoft.com/office/drawing/2014/main" id="{F54E5922-F58E-490C-A13D-615520C97E6D}"/>
              </a:ext>
            </a:extLst>
          </p:cNvPr>
          <p:cNvSpPr/>
          <p:nvPr/>
        </p:nvSpPr>
        <p:spPr>
          <a:xfrm>
            <a:off x="3531638" y="4439876"/>
            <a:ext cx="1463021" cy="1578862"/>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br>
            <a:endParaRPr kumimoji="0" lang="en-US" sz="14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 name="Rectangle 20">
            <a:extLst>
              <a:ext uri="{FF2B5EF4-FFF2-40B4-BE49-F238E27FC236}">
                <a16:creationId xmlns:a16="http://schemas.microsoft.com/office/drawing/2014/main" id="{2D12ECFF-0696-480F-9CDE-7977FCC4A0E1}"/>
              </a:ext>
            </a:extLst>
          </p:cNvPr>
          <p:cNvSpPr/>
          <p:nvPr/>
        </p:nvSpPr>
        <p:spPr>
          <a:xfrm>
            <a:off x="293394" y="4511935"/>
            <a:ext cx="1530155" cy="867098"/>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chemeClr val="tx1"/>
                </a:solidFill>
                <a:effectLst/>
                <a:uLnTx/>
                <a:uFillTx/>
                <a:ea typeface="+mn-ea"/>
                <a:cs typeface="Segoe UI Semibold"/>
              </a:rPr>
              <a:t>Understanding our </a:t>
            </a:r>
            <a:endParaRPr kumimoji="0" lang="en-US" sz="1200" b="0" i="1" u="none" strike="noStrike" kern="1200" cap="none" spc="0" normalizeH="0" baseline="0" noProof="0" dirty="0">
              <a:ln>
                <a:noFill/>
              </a:ln>
              <a:solidFill>
                <a:schemeClr val="tx1"/>
              </a:solidFill>
              <a:effectLst/>
              <a:uLnTx/>
              <a:uFillTx/>
              <a:ea typeface="+mn-ea"/>
              <a:cs typeface="Segoe UI Semibold" panose="020B07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chemeClr val="tx1"/>
                </a:solidFill>
                <a:effectLst/>
                <a:uLnTx/>
                <a:uFillTx/>
                <a:ea typeface="+mn-ea"/>
                <a:cs typeface="Segoe UI Semibold"/>
              </a:rPr>
              <a:t>Product Values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white"/>
                </a:solidFill>
                <a:effectLst/>
                <a:uLnTx/>
                <a:uFillTx/>
                <a:ea typeface="+mn-ea"/>
                <a:cs typeface="Segoe UI Semibold"/>
              </a:rPr>
              <a:t>(The Why)</a:t>
            </a:r>
            <a:endParaRPr kumimoji="0" lang="en-US" sz="1200" b="0" i="1" u="none" strike="noStrike" kern="1200" cap="none" spc="0" normalizeH="0" baseline="0" noProof="0" dirty="0">
              <a:ln>
                <a:noFill/>
              </a:ln>
              <a:solidFill>
                <a:prstClr val="white"/>
              </a:solidFill>
              <a:effectLst/>
              <a:uLnTx/>
              <a:uFillTx/>
              <a:ea typeface="+mn-ea"/>
              <a:cs typeface="Segoe UI Semibold" panose="020B0702040204020203" pitchFamily="34" charset="0"/>
            </a:endParaRPr>
          </a:p>
        </p:txBody>
      </p:sp>
      <p:sp>
        <p:nvSpPr>
          <p:cNvPr id="22" name="Rectangle 21">
            <a:extLst>
              <a:ext uri="{FF2B5EF4-FFF2-40B4-BE49-F238E27FC236}">
                <a16:creationId xmlns:a16="http://schemas.microsoft.com/office/drawing/2014/main" id="{78CC8478-D4D9-47DD-AF6F-A318835D6F92}"/>
              </a:ext>
            </a:extLst>
          </p:cNvPr>
          <p:cNvSpPr/>
          <p:nvPr/>
        </p:nvSpPr>
        <p:spPr>
          <a:xfrm>
            <a:off x="1932848" y="3952280"/>
            <a:ext cx="1489491" cy="867098"/>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chemeClr val="tx1"/>
                </a:solidFill>
                <a:effectLst/>
                <a:uLnTx/>
                <a:uFillTx/>
                <a:ea typeface="+mn-ea"/>
                <a:cs typeface="Segoe UI Semibold" panose="020B0702040204020203" pitchFamily="34" charset="0"/>
              </a:rPr>
              <a:t>Organizing for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chemeClr val="tx1"/>
                </a:solidFill>
                <a:effectLst/>
                <a:uLnTx/>
                <a:uFillTx/>
                <a:ea typeface="+mn-ea"/>
                <a:cs typeface="Segoe UI Semibold" panose="020B0702040204020203" pitchFamily="34" charset="0"/>
              </a:rPr>
              <a:t>Product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chemeClr val="tx1"/>
                </a:solidFill>
                <a:effectLst/>
                <a:uLnTx/>
                <a:uFillTx/>
                <a:ea typeface="+mn-ea"/>
                <a:cs typeface="Segoe UI Semibold" panose="020B0702040204020203" pitchFamily="34" charset="0"/>
              </a:rPr>
              <a:t>Implementation</a:t>
            </a:r>
          </a:p>
        </p:txBody>
      </p:sp>
      <p:sp>
        <p:nvSpPr>
          <p:cNvPr id="23" name="Rectangle 22">
            <a:extLst>
              <a:ext uri="{FF2B5EF4-FFF2-40B4-BE49-F238E27FC236}">
                <a16:creationId xmlns:a16="http://schemas.microsoft.com/office/drawing/2014/main" id="{C6DA7D4F-97EC-4414-93DC-19AF465650B3}"/>
              </a:ext>
            </a:extLst>
          </p:cNvPr>
          <p:cNvSpPr/>
          <p:nvPr/>
        </p:nvSpPr>
        <p:spPr>
          <a:xfrm>
            <a:off x="3531638" y="3492887"/>
            <a:ext cx="1463021" cy="867098"/>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chemeClr val="tx1"/>
                </a:solidFill>
                <a:effectLst/>
                <a:uLnTx/>
                <a:uFillTx/>
                <a:ea typeface="+mn-ea"/>
                <a:cs typeface="Segoe UI Semibold"/>
              </a:rPr>
              <a:t>Building a Foundation</a:t>
            </a:r>
            <a:endParaRPr kumimoji="0" lang="en-US" b="0" i="0" u="none" strike="noStrike" kern="1200" cap="none" spc="0" normalizeH="0" baseline="0" noProof="0" dirty="0">
              <a:ln>
                <a:noFill/>
              </a:ln>
              <a:solidFill>
                <a:schemeClr val="tx1"/>
              </a:solidFill>
              <a:effectLst/>
              <a:uLnTx/>
              <a:uFillTx/>
              <a:ea typeface="+mn-ea"/>
            </a:endParaRPr>
          </a:p>
        </p:txBody>
      </p:sp>
      <p:sp>
        <p:nvSpPr>
          <p:cNvPr id="24" name="Rectangle 23">
            <a:extLst>
              <a:ext uri="{FF2B5EF4-FFF2-40B4-BE49-F238E27FC236}">
                <a16:creationId xmlns:a16="http://schemas.microsoft.com/office/drawing/2014/main" id="{89BCCE9A-0300-4AE7-99AD-AAE5B77A0692}"/>
              </a:ext>
            </a:extLst>
          </p:cNvPr>
          <p:cNvSpPr/>
          <p:nvPr/>
        </p:nvSpPr>
        <p:spPr>
          <a:xfrm>
            <a:off x="1932848" y="4916215"/>
            <a:ext cx="1489491" cy="1102522"/>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br>
            <a:endParaRPr kumimoji="0" lang="en-US" sz="14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5" name="Rectangle 24">
            <a:extLst>
              <a:ext uri="{FF2B5EF4-FFF2-40B4-BE49-F238E27FC236}">
                <a16:creationId xmlns:a16="http://schemas.microsoft.com/office/drawing/2014/main" id="{BF0877B6-2010-4B6A-A99B-C3AAD416B5CC}"/>
              </a:ext>
            </a:extLst>
          </p:cNvPr>
          <p:cNvSpPr/>
          <p:nvPr/>
        </p:nvSpPr>
        <p:spPr>
          <a:xfrm>
            <a:off x="289492" y="5469108"/>
            <a:ext cx="1544094" cy="549629"/>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br>
            <a:endParaRPr kumimoji="0" lang="en-US" sz="14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6" name="Star: 5 Points 25">
            <a:extLst>
              <a:ext uri="{FF2B5EF4-FFF2-40B4-BE49-F238E27FC236}">
                <a16:creationId xmlns:a16="http://schemas.microsoft.com/office/drawing/2014/main" id="{0F9E6D37-FBD8-47C6-B43A-E1F79D4CD551}"/>
              </a:ext>
            </a:extLst>
          </p:cNvPr>
          <p:cNvSpPr/>
          <p:nvPr/>
        </p:nvSpPr>
        <p:spPr>
          <a:xfrm>
            <a:off x="3422339" y="3250093"/>
            <a:ext cx="396047" cy="406956"/>
          </a:xfrm>
          <a:prstGeom prst="star5">
            <a:avLst/>
          </a:prstGeom>
          <a:solidFill>
            <a:srgbClr val="FDBA2E"/>
          </a:solidFill>
          <a:ln>
            <a:solidFill>
              <a:srgbClr val="FDBA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16F256C1-900D-4903-94A5-F0E0F317A597}"/>
              </a:ext>
            </a:extLst>
          </p:cNvPr>
          <p:cNvSpPr/>
          <p:nvPr/>
        </p:nvSpPr>
        <p:spPr>
          <a:xfrm>
            <a:off x="6509577" y="2849857"/>
            <a:ext cx="5389029" cy="288038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prstClr val="white"/>
                </a:solidFill>
                <a:effectLst/>
                <a:uLnTx/>
                <a:uFillTx/>
                <a:ea typeface="+mn-ea"/>
                <a:cs typeface="Segoe UI Semibold"/>
              </a:rPr>
              <a:t>Lean Management System </a:t>
            </a:r>
            <a:endParaRPr kumimoji="0" lang="en-US" sz="1800" b="0" i="0" u="none" strike="noStrike" kern="1200" cap="none" spc="0" normalizeH="0" baseline="0" noProof="0" dirty="0">
              <a:ln>
                <a:noFill/>
              </a:ln>
              <a:solidFill>
                <a:prstClr val="white"/>
              </a:solidFill>
              <a:effectLst/>
              <a:uLnTx/>
              <a:uFillTx/>
              <a:ea typeface="+mn-ea"/>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a:buChar char="q"/>
              <a:tabLst/>
              <a:defRPr/>
            </a:pPr>
            <a:r>
              <a:rPr kumimoji="0" lang="en-US" sz="1800" b="0" i="0" u="none" strike="noStrike" kern="1200" cap="none" spc="0" normalizeH="0" baseline="0" noProof="0" dirty="0">
                <a:ln>
                  <a:noFill/>
                </a:ln>
                <a:solidFill>
                  <a:prstClr val="white"/>
                </a:solidFill>
                <a:effectLst/>
                <a:uLnTx/>
                <a:uFillTx/>
                <a:ea typeface="+mn-ea"/>
                <a:cs typeface="Segoe UI Semibold"/>
              </a:rPr>
              <a:t>Common Language</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prstClr val="white"/>
                </a:solidFill>
                <a:effectLst/>
                <a:uLnTx/>
                <a:uFillTx/>
                <a:ea typeface="+mn-ea"/>
                <a:cs typeface="Segoe UI Semibold"/>
              </a:rPr>
              <a:t>Learning Paths</a:t>
            </a:r>
          </a:p>
          <a:p>
            <a:pPr marL="285750" marR="0" lvl="0" indent="-285750" algn="l" defTabSz="914400" rtl="0" eaLnBrk="1" fontAlgn="auto" latinLnBrk="0" hangingPunct="1">
              <a:lnSpc>
                <a:spcPct val="150000"/>
              </a:lnSpc>
              <a:spcBef>
                <a:spcPts val="0"/>
              </a:spcBef>
              <a:spcAft>
                <a:spcPts val="0"/>
              </a:spcAft>
              <a:buClrTx/>
              <a:buSzTx/>
              <a:buFont typeface="Wingdings"/>
              <a:buChar char="q"/>
              <a:tabLst/>
              <a:defRPr/>
            </a:pPr>
            <a:r>
              <a:rPr kumimoji="0" lang="en-US" sz="1800" b="0" i="0" u="none" strike="noStrike" kern="1200" cap="none" spc="0" normalizeH="0" baseline="0" noProof="0" dirty="0">
                <a:ln>
                  <a:noFill/>
                </a:ln>
                <a:solidFill>
                  <a:prstClr val="white"/>
                </a:solidFill>
                <a:effectLst/>
                <a:uLnTx/>
                <a:uFillTx/>
                <a:ea typeface="+mn-ea"/>
                <a:cs typeface="Segoe UI Semibold" panose="020B0702040204020203" pitchFamily="34" charset="0"/>
              </a:rPr>
              <a:t>Product Centric Portfolio Design</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prstClr val="white"/>
                </a:solidFill>
                <a:effectLst/>
                <a:uLnTx/>
                <a:uFillTx/>
                <a:ea typeface="+mn-ea"/>
                <a:cs typeface="Segoe UI Semibold"/>
              </a:rPr>
              <a:t>Financial Readiness (</a:t>
            </a:r>
            <a:r>
              <a:rPr kumimoji="0" lang="en-US" sz="1800" b="0" i="0" u="none" strike="noStrike" kern="1200" cap="none" spc="0" normalizeH="0" baseline="0" noProof="0" dirty="0" err="1">
                <a:ln>
                  <a:noFill/>
                </a:ln>
                <a:solidFill>
                  <a:prstClr val="white"/>
                </a:solidFill>
                <a:effectLst/>
                <a:uLnTx/>
                <a:uFillTx/>
                <a:ea typeface="+mn-ea"/>
                <a:cs typeface="Segoe UI Semibold"/>
              </a:rPr>
              <a:t>FinSim</a:t>
            </a:r>
            <a:r>
              <a:rPr kumimoji="0" lang="en-US" sz="1800" b="0" i="0" u="none" strike="noStrike" kern="1200" cap="none" spc="0" normalizeH="0" baseline="0" noProof="0" dirty="0">
                <a:ln>
                  <a:noFill/>
                </a:ln>
                <a:solidFill>
                  <a:prstClr val="white"/>
                </a:solidFill>
                <a:effectLst/>
                <a:uLnTx/>
                <a:uFillTx/>
                <a:ea typeface="+mn-ea"/>
                <a:cs typeface="Segoe UI Semibold"/>
              </a:rPr>
              <a:t>) focus on Unit Cost</a:t>
            </a:r>
          </a:p>
          <a:p>
            <a:pPr marL="285750" marR="0" lvl="0" indent="-285750" algn="l" defTabSz="914400" rtl="0" eaLnBrk="1" fontAlgn="auto" latinLnBrk="0" hangingPunct="1">
              <a:lnSpc>
                <a:spcPct val="150000"/>
              </a:lnSpc>
              <a:spcBef>
                <a:spcPts val="0"/>
              </a:spcBef>
              <a:spcAft>
                <a:spcPts val="0"/>
              </a:spcAft>
              <a:buClrTx/>
              <a:buSzTx/>
              <a:buFont typeface="Wingdings"/>
              <a:buChar char="q"/>
              <a:tabLst/>
              <a:defRPr/>
            </a:pPr>
            <a:r>
              <a:rPr kumimoji="0" lang="en-US" sz="1800" b="0" i="0" u="none" strike="noStrike" kern="1200" cap="none" spc="0" normalizeH="0" baseline="0" noProof="0" dirty="0">
                <a:ln>
                  <a:noFill/>
                </a:ln>
                <a:solidFill>
                  <a:prstClr val="white"/>
                </a:solidFill>
                <a:effectLst/>
                <a:uLnTx/>
                <a:uFillTx/>
                <a:ea typeface="+mn-ea"/>
                <a:cs typeface="Segoe UI Semibold" panose="020B0702040204020203" pitchFamily="34" charset="0"/>
              </a:rPr>
              <a:t>Visual Management/Communication</a:t>
            </a:r>
          </a:p>
          <a:p>
            <a:pPr marL="285750" marR="0" lvl="0" indent="-285750" algn="l" defTabSz="914400" rtl="0" eaLnBrk="1" fontAlgn="auto" latinLnBrk="0" hangingPunct="1">
              <a:lnSpc>
                <a:spcPct val="150000"/>
              </a:lnSpc>
              <a:spcBef>
                <a:spcPts val="0"/>
              </a:spcBef>
              <a:spcAft>
                <a:spcPts val="0"/>
              </a:spcAft>
              <a:buClrTx/>
              <a:buSzTx/>
              <a:buFont typeface="Wingdings"/>
              <a:buChar char="q"/>
              <a:tabLst/>
              <a:defRPr/>
            </a:pPr>
            <a:r>
              <a:rPr lang="en-US" sz="1800" dirty="0">
                <a:solidFill>
                  <a:prstClr val="white"/>
                </a:solidFill>
                <a:cs typeface="Segoe UI Semibold" panose="020B0702040204020203" pitchFamily="34" charset="0"/>
              </a:rPr>
              <a:t>Tool Readiness</a:t>
            </a:r>
            <a:endParaRPr kumimoji="0" lang="en-US" sz="1800" b="0" i="0" u="none" strike="noStrike" kern="1200" cap="none" spc="0" normalizeH="0" baseline="0" noProof="0" dirty="0">
              <a:ln>
                <a:noFill/>
              </a:ln>
              <a:solidFill>
                <a:prstClr val="white"/>
              </a:solidFill>
              <a:effectLst/>
              <a:uLnTx/>
              <a:uFillTx/>
              <a:ea typeface="+mn-ea"/>
              <a:cs typeface="Segoe UI Semibold" panose="020B0702040204020203" pitchFamily="34" charset="0"/>
            </a:endParaRPr>
          </a:p>
        </p:txBody>
      </p:sp>
      <p:sp>
        <p:nvSpPr>
          <p:cNvPr id="28" name="Arrow: Right 27">
            <a:extLst>
              <a:ext uri="{FF2B5EF4-FFF2-40B4-BE49-F238E27FC236}">
                <a16:creationId xmlns:a16="http://schemas.microsoft.com/office/drawing/2014/main" id="{68D34117-6156-4BB0-9FBA-686EEB389C13}"/>
              </a:ext>
            </a:extLst>
          </p:cNvPr>
          <p:cNvSpPr/>
          <p:nvPr/>
        </p:nvSpPr>
        <p:spPr>
          <a:xfrm>
            <a:off x="5205917" y="4188640"/>
            <a:ext cx="1017770" cy="394378"/>
          </a:xfrm>
          <a:prstGeom prst="rightArrow">
            <a:avLst>
              <a:gd name="adj1" fmla="val 50000"/>
              <a:gd name="adj2" fmla="val 111783"/>
            </a:avLst>
          </a:prstGeom>
          <a:solidFill>
            <a:srgbClr val="002DA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D42B9798-EAEE-46DE-8DD1-9D42098D101B}"/>
              </a:ext>
            </a:extLst>
          </p:cNvPr>
          <p:cNvSpPr/>
          <p:nvPr/>
        </p:nvSpPr>
        <p:spPr>
          <a:xfrm>
            <a:off x="6509577" y="2328391"/>
            <a:ext cx="5364085" cy="382865"/>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chemeClr val="tx1"/>
                </a:solidFill>
                <a:effectLst/>
                <a:uLnTx/>
                <a:uFillTx/>
                <a:ea typeface="+mn-ea"/>
                <a:cs typeface="Segoe UI Semibold"/>
              </a:rPr>
              <a:t>Building a Foundation</a:t>
            </a:r>
            <a:endParaRPr kumimoji="0" lang="en-US" sz="1800" b="0" i="1" u="none" strike="noStrike" kern="1200" cap="none" spc="0" normalizeH="0" baseline="0" noProof="0" dirty="0">
              <a:ln>
                <a:noFill/>
              </a:ln>
              <a:solidFill>
                <a:schemeClr val="tx1"/>
              </a:solidFill>
              <a:effectLst/>
              <a:uLnTx/>
              <a:uFillTx/>
              <a:ea typeface="+mn-ea"/>
              <a:cs typeface="Segoe UI Semibold" panose="020B0702040204020203" pitchFamily="34" charset="0"/>
            </a:endParaRPr>
          </a:p>
        </p:txBody>
      </p:sp>
      <p:sp>
        <p:nvSpPr>
          <p:cNvPr id="31" name="Slide Number Placeholder 5">
            <a:extLst>
              <a:ext uri="{FF2B5EF4-FFF2-40B4-BE49-F238E27FC236}">
                <a16:creationId xmlns:a16="http://schemas.microsoft.com/office/drawing/2014/main" id="{6FD56238-D5E5-4ACE-B923-031F6C344082}"/>
              </a:ext>
            </a:extLst>
          </p:cNvPr>
          <p:cNvSpPr>
            <a:spLocks noGrp="1"/>
          </p:cNvSpPr>
          <p:nvPr>
            <p:ph type="sldNum" sz="quarter" idx="12"/>
          </p:nvPr>
        </p:nvSpPr>
        <p:spPr>
          <a:xfrm>
            <a:off x="11112274" y="6541613"/>
            <a:ext cx="762000" cy="194297"/>
          </a:xfrm>
          <a:prstGeom prst="rect">
            <a:avLst/>
          </a:prstGeom>
        </p:spPr>
        <p:txBody>
          <a:bodyPr anchor="t" anchorCtr="0"/>
          <a:lstStyle>
            <a:lvl1pPr algn="r">
              <a:defRPr sz="1200" b="0">
                <a:solidFill>
                  <a:srgbClr val="747678"/>
                </a:solidFill>
                <a:latin typeface="Arial" pitchFamily="34" charset="0"/>
                <a:cs typeface="Arial" pitchFamily="34" charset="0"/>
              </a:defRPr>
            </a:lvl1pPr>
          </a:lstStyle>
          <a:p>
            <a:fld id="{23B99C07-6774-7B4C-A880-8CAF4048FB67}" type="slidenum">
              <a:rPr lang="en-US" smtClean="0"/>
              <a:pPr/>
              <a:t>31</a:t>
            </a:fld>
            <a:endParaRPr lang="en-US" dirty="0"/>
          </a:p>
        </p:txBody>
      </p:sp>
    </p:spTree>
    <p:extLst>
      <p:ext uri="{BB962C8B-B14F-4D97-AF65-F5344CB8AC3E}">
        <p14:creationId xmlns:p14="http://schemas.microsoft.com/office/powerpoint/2010/main" val="15334631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FC1F86-4F5F-4AF7-89E9-A2A1DFA4994E}"/>
              </a:ext>
            </a:extLst>
          </p:cNvPr>
          <p:cNvSpPr>
            <a:spLocks noGrp="1"/>
          </p:cNvSpPr>
          <p:nvPr>
            <p:ph type="title"/>
          </p:nvPr>
        </p:nvSpPr>
        <p:spPr/>
        <p:txBody>
          <a:bodyPr/>
          <a:lstStyle/>
          <a:p>
            <a:r>
              <a:rPr lang="en-US" dirty="0"/>
              <a:t>Created Learning </a:t>
            </a:r>
            <a:r>
              <a:rPr lang="en-US" b="1" dirty="0"/>
              <a:t>Paths for Associates &amp; Leaders</a:t>
            </a:r>
          </a:p>
        </p:txBody>
      </p:sp>
      <p:grpSp>
        <p:nvGrpSpPr>
          <p:cNvPr id="8" name="Group 7">
            <a:extLst>
              <a:ext uri="{FF2B5EF4-FFF2-40B4-BE49-F238E27FC236}">
                <a16:creationId xmlns:a16="http://schemas.microsoft.com/office/drawing/2014/main" id="{0FD4890B-CD11-4A31-8627-B16D052AB159}"/>
              </a:ext>
            </a:extLst>
          </p:cNvPr>
          <p:cNvGrpSpPr/>
          <p:nvPr/>
        </p:nvGrpSpPr>
        <p:grpSpPr>
          <a:xfrm>
            <a:off x="1148694" y="2879775"/>
            <a:ext cx="9894612" cy="2941792"/>
            <a:chOff x="3343128" y="1073074"/>
            <a:chExt cx="9894612" cy="2941792"/>
          </a:xfrm>
        </p:grpSpPr>
        <p:sp>
          <p:nvSpPr>
            <p:cNvPr id="23" name="Rectangle 22">
              <a:extLst>
                <a:ext uri="{FF2B5EF4-FFF2-40B4-BE49-F238E27FC236}">
                  <a16:creationId xmlns:a16="http://schemas.microsoft.com/office/drawing/2014/main" id="{FB8564D2-ADDF-4C41-8B16-09F39F6B89DD}"/>
                </a:ext>
              </a:extLst>
            </p:cNvPr>
            <p:cNvSpPr/>
            <p:nvPr/>
          </p:nvSpPr>
          <p:spPr>
            <a:xfrm>
              <a:off x="5182709" y="1073074"/>
              <a:ext cx="6215449" cy="486419"/>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i="1" dirty="0">
                  <a:solidFill>
                    <a:schemeClr val="bg1"/>
                  </a:solidFill>
                  <a:latin typeface="Arial" panose="020B0604020202020204" pitchFamily="34" charset="0"/>
                  <a:cs typeface="Arial" panose="020B0604020202020204" pitchFamily="34" charset="0"/>
                </a:rPr>
                <a:t>Leader Series 2020 Schedule</a:t>
              </a:r>
            </a:p>
          </p:txBody>
        </p:sp>
        <p:sp>
          <p:nvSpPr>
            <p:cNvPr id="24" name="Rectangle 23">
              <a:extLst>
                <a:ext uri="{FF2B5EF4-FFF2-40B4-BE49-F238E27FC236}">
                  <a16:creationId xmlns:a16="http://schemas.microsoft.com/office/drawing/2014/main" id="{3C81DCBC-D8E3-4D02-A622-CECA2D07B8FE}"/>
                </a:ext>
              </a:extLst>
            </p:cNvPr>
            <p:cNvSpPr/>
            <p:nvPr/>
          </p:nvSpPr>
          <p:spPr>
            <a:xfrm>
              <a:off x="3343128" y="1669746"/>
              <a:ext cx="9894612" cy="2345120"/>
            </a:xfrm>
            <a:prstGeom prst="rect">
              <a:avLst/>
            </a:prstGeom>
            <a:solidFill>
              <a:srgbClr val="253746"/>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i="1">
                <a:solidFill>
                  <a:schemeClr val="bg1"/>
                </a:solidFill>
                <a:latin typeface="Arial" panose="020B0604020202020204" pitchFamily="34" charset="0"/>
                <a:cs typeface="Arial" panose="020B0604020202020204" pitchFamily="34" charset="0"/>
              </a:endParaRPr>
            </a:p>
          </p:txBody>
        </p:sp>
        <p:grpSp>
          <p:nvGrpSpPr>
            <p:cNvPr id="30" name="Group 29">
              <a:extLst>
                <a:ext uri="{FF2B5EF4-FFF2-40B4-BE49-F238E27FC236}">
                  <a16:creationId xmlns:a16="http://schemas.microsoft.com/office/drawing/2014/main" id="{DEB2043A-E687-4200-8C45-6C587D10ACCD}"/>
                </a:ext>
              </a:extLst>
            </p:cNvPr>
            <p:cNvGrpSpPr/>
            <p:nvPr/>
          </p:nvGrpSpPr>
          <p:grpSpPr>
            <a:xfrm>
              <a:off x="3456461" y="1808001"/>
              <a:ext cx="6404043" cy="457586"/>
              <a:chOff x="2885537" y="1808001"/>
              <a:chExt cx="7968668" cy="679018"/>
            </a:xfrm>
            <a:solidFill>
              <a:srgbClr val="279989"/>
            </a:solidFill>
          </p:grpSpPr>
          <p:sp>
            <p:nvSpPr>
              <p:cNvPr id="26" name="Rectangle: Rounded Corners 25">
                <a:extLst>
                  <a:ext uri="{FF2B5EF4-FFF2-40B4-BE49-F238E27FC236}">
                    <a16:creationId xmlns:a16="http://schemas.microsoft.com/office/drawing/2014/main" id="{448638DC-D099-408C-B76A-E7465C9D6B2B}"/>
                  </a:ext>
                </a:extLst>
              </p:cNvPr>
              <p:cNvSpPr/>
              <p:nvPr/>
            </p:nvSpPr>
            <p:spPr>
              <a:xfrm>
                <a:off x="2885537" y="1826749"/>
                <a:ext cx="1830860" cy="660270"/>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April</a:t>
                </a:r>
              </a:p>
            </p:txBody>
          </p:sp>
          <p:sp>
            <p:nvSpPr>
              <p:cNvPr id="27" name="Rectangle: Rounded Corners 26">
                <a:extLst>
                  <a:ext uri="{FF2B5EF4-FFF2-40B4-BE49-F238E27FC236}">
                    <a16:creationId xmlns:a16="http://schemas.microsoft.com/office/drawing/2014/main" id="{A795EA46-FEEF-4810-A11C-3CC67B5D04D1}"/>
                  </a:ext>
                </a:extLst>
              </p:cNvPr>
              <p:cNvSpPr/>
              <p:nvPr/>
            </p:nvSpPr>
            <p:spPr>
              <a:xfrm>
                <a:off x="4941309" y="1826749"/>
                <a:ext cx="1830860" cy="660270"/>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May</a:t>
                </a:r>
              </a:p>
            </p:txBody>
          </p:sp>
          <p:sp>
            <p:nvSpPr>
              <p:cNvPr id="28" name="Rectangle: Rounded Corners 27">
                <a:extLst>
                  <a:ext uri="{FF2B5EF4-FFF2-40B4-BE49-F238E27FC236}">
                    <a16:creationId xmlns:a16="http://schemas.microsoft.com/office/drawing/2014/main" id="{F92ED181-C785-4C38-B6D2-C0B089A21515}"/>
                  </a:ext>
                </a:extLst>
              </p:cNvPr>
              <p:cNvSpPr/>
              <p:nvPr/>
            </p:nvSpPr>
            <p:spPr>
              <a:xfrm>
                <a:off x="6997080" y="1808001"/>
                <a:ext cx="1830860" cy="660270"/>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June</a:t>
                </a:r>
              </a:p>
            </p:txBody>
          </p:sp>
          <p:sp>
            <p:nvSpPr>
              <p:cNvPr id="29" name="Rectangle: Rounded Corners 28">
                <a:extLst>
                  <a:ext uri="{FF2B5EF4-FFF2-40B4-BE49-F238E27FC236}">
                    <a16:creationId xmlns:a16="http://schemas.microsoft.com/office/drawing/2014/main" id="{3B3C5E7C-9C65-496D-808A-9C8DD30C9961}"/>
                  </a:ext>
                </a:extLst>
              </p:cNvPr>
              <p:cNvSpPr/>
              <p:nvPr/>
            </p:nvSpPr>
            <p:spPr>
              <a:xfrm>
                <a:off x="9023345" y="1808001"/>
                <a:ext cx="1830860" cy="660270"/>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July</a:t>
                </a:r>
              </a:p>
            </p:txBody>
          </p:sp>
        </p:grpSp>
        <p:grpSp>
          <p:nvGrpSpPr>
            <p:cNvPr id="31" name="Group 30">
              <a:extLst>
                <a:ext uri="{FF2B5EF4-FFF2-40B4-BE49-F238E27FC236}">
                  <a16:creationId xmlns:a16="http://schemas.microsoft.com/office/drawing/2014/main" id="{150970C3-79A0-4DD0-ACC0-219D87F58F2A}"/>
                </a:ext>
              </a:extLst>
            </p:cNvPr>
            <p:cNvGrpSpPr/>
            <p:nvPr/>
          </p:nvGrpSpPr>
          <p:grpSpPr>
            <a:xfrm>
              <a:off x="10002143" y="1808001"/>
              <a:ext cx="3078416" cy="444952"/>
              <a:chOff x="11034298" y="-1213059"/>
              <a:chExt cx="3830529" cy="660270"/>
            </a:xfrm>
            <a:solidFill>
              <a:srgbClr val="279989"/>
            </a:solidFill>
          </p:grpSpPr>
          <p:sp>
            <p:nvSpPr>
              <p:cNvPr id="32" name="Rectangle: Rounded Corners 31">
                <a:extLst>
                  <a:ext uri="{FF2B5EF4-FFF2-40B4-BE49-F238E27FC236}">
                    <a16:creationId xmlns:a16="http://schemas.microsoft.com/office/drawing/2014/main" id="{C043AFC9-1A30-4C95-8D42-F345D5897681}"/>
                  </a:ext>
                </a:extLst>
              </p:cNvPr>
              <p:cNvSpPr/>
              <p:nvPr/>
            </p:nvSpPr>
            <p:spPr>
              <a:xfrm>
                <a:off x="11034298" y="-1213059"/>
                <a:ext cx="1830860" cy="660270"/>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a:ea typeface="+mn-lt"/>
                    <a:cs typeface="+mn-lt"/>
                  </a:rPr>
                  <a:t>September</a:t>
                </a:r>
                <a:endParaRPr lang="en-US"/>
              </a:p>
            </p:txBody>
          </p:sp>
          <p:sp>
            <p:nvSpPr>
              <p:cNvPr id="35" name="Rectangle: Rounded Corners 34">
                <a:extLst>
                  <a:ext uri="{FF2B5EF4-FFF2-40B4-BE49-F238E27FC236}">
                    <a16:creationId xmlns:a16="http://schemas.microsoft.com/office/drawing/2014/main" id="{E9A17C78-C2CB-43ED-96DF-F73943FC92BC}"/>
                  </a:ext>
                </a:extLst>
              </p:cNvPr>
              <p:cNvSpPr/>
              <p:nvPr/>
            </p:nvSpPr>
            <p:spPr>
              <a:xfrm>
                <a:off x="13033967" y="-1213059"/>
                <a:ext cx="1830860" cy="660270"/>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dirty="0"/>
                  <a:t>November</a:t>
                </a:r>
              </a:p>
            </p:txBody>
          </p:sp>
        </p:grpSp>
        <p:grpSp>
          <p:nvGrpSpPr>
            <p:cNvPr id="47" name="Group 46">
              <a:extLst>
                <a:ext uri="{FF2B5EF4-FFF2-40B4-BE49-F238E27FC236}">
                  <a16:creationId xmlns:a16="http://schemas.microsoft.com/office/drawing/2014/main" id="{0F2844C1-715D-45CB-ADE9-04093F0866BA}"/>
                </a:ext>
              </a:extLst>
            </p:cNvPr>
            <p:cNvGrpSpPr/>
            <p:nvPr/>
          </p:nvGrpSpPr>
          <p:grpSpPr>
            <a:xfrm>
              <a:off x="3453412" y="2398304"/>
              <a:ext cx="6407093" cy="1488112"/>
              <a:chOff x="2885592" y="1847389"/>
              <a:chExt cx="7972462" cy="665523"/>
            </a:xfrm>
            <a:solidFill>
              <a:srgbClr val="253746"/>
            </a:solidFill>
          </p:grpSpPr>
          <p:sp>
            <p:nvSpPr>
              <p:cNvPr id="48" name="Rectangle: Rounded Corners 47">
                <a:extLst>
                  <a:ext uri="{FF2B5EF4-FFF2-40B4-BE49-F238E27FC236}">
                    <a16:creationId xmlns:a16="http://schemas.microsoft.com/office/drawing/2014/main" id="{8E32F743-516C-4229-ACD4-81F381F2D58E}"/>
                  </a:ext>
                </a:extLst>
              </p:cNvPr>
              <p:cNvSpPr/>
              <p:nvPr/>
            </p:nvSpPr>
            <p:spPr>
              <a:xfrm>
                <a:off x="2885592" y="1847389"/>
                <a:ext cx="1830860" cy="66027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a:latin typeface="Arial" panose="020B0604020202020204" pitchFamily="34" charset="0"/>
                  <a:cs typeface="Arial" panose="020B0604020202020204" pitchFamily="34" charset="0"/>
                </a:endParaRPr>
              </a:p>
              <a:p>
                <a:pPr algn="ctr"/>
                <a:r>
                  <a:rPr lang="en-US" sz="1200">
                    <a:latin typeface="Arial" panose="020B0604020202020204" pitchFamily="34" charset="0"/>
                    <a:cs typeface="Arial" panose="020B0604020202020204" pitchFamily="34" charset="0"/>
                  </a:rPr>
                  <a:t>Leader Standard Work</a:t>
                </a:r>
              </a:p>
            </p:txBody>
          </p:sp>
          <p:sp>
            <p:nvSpPr>
              <p:cNvPr id="49" name="Rectangle: Rounded Corners 48">
                <a:extLst>
                  <a:ext uri="{FF2B5EF4-FFF2-40B4-BE49-F238E27FC236}">
                    <a16:creationId xmlns:a16="http://schemas.microsoft.com/office/drawing/2014/main" id="{A06E599F-6D5F-4128-87FE-2450D67A6FCD}"/>
                  </a:ext>
                </a:extLst>
              </p:cNvPr>
              <p:cNvSpPr/>
              <p:nvPr/>
            </p:nvSpPr>
            <p:spPr>
              <a:xfrm>
                <a:off x="4971908" y="1848579"/>
                <a:ext cx="1830860" cy="66027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dirty="0">
                  <a:latin typeface="Arial" panose="020B0604020202020204" pitchFamily="34" charset="0"/>
                  <a:cs typeface="Arial" panose="020B0604020202020204" pitchFamily="34" charset="0"/>
                </a:endParaRPr>
              </a:p>
              <a:p>
                <a:pPr algn="ctr"/>
                <a:r>
                  <a:rPr lang="en-US" sz="1200" dirty="0">
                    <a:latin typeface="Arial" panose="020B0604020202020204" pitchFamily="34" charset="0"/>
                    <a:cs typeface="Arial" panose="020B0604020202020204" pitchFamily="34" charset="0"/>
                  </a:rPr>
                  <a:t>Product Playbook Summary/ Product Focus</a:t>
                </a:r>
              </a:p>
            </p:txBody>
          </p:sp>
          <p:sp>
            <p:nvSpPr>
              <p:cNvPr id="50" name="Rectangle: Rounded Corners 49">
                <a:extLst>
                  <a:ext uri="{FF2B5EF4-FFF2-40B4-BE49-F238E27FC236}">
                    <a16:creationId xmlns:a16="http://schemas.microsoft.com/office/drawing/2014/main" id="{D37ABF46-D1EF-444F-8F1E-513D3EC7BCDC}"/>
                  </a:ext>
                </a:extLst>
              </p:cNvPr>
              <p:cNvSpPr/>
              <p:nvPr/>
            </p:nvSpPr>
            <p:spPr>
              <a:xfrm>
                <a:off x="6987050" y="1850732"/>
                <a:ext cx="1830860" cy="66027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a:latin typeface="Arial" panose="020B0604020202020204" pitchFamily="34" charset="0"/>
                  <a:cs typeface="Arial" panose="020B0604020202020204" pitchFamily="34" charset="0"/>
                </a:endParaRPr>
              </a:p>
              <a:p>
                <a:pPr algn="ctr"/>
                <a:r>
                  <a:rPr lang="en-US" sz="1200">
                    <a:latin typeface="Arial" panose="020B0604020202020204" pitchFamily="34" charset="0"/>
                    <a:cs typeface="Arial" panose="020B0604020202020204" pitchFamily="34" charset="0"/>
                  </a:rPr>
                  <a:t>Portfolio Design &amp; Financial Readiness</a:t>
                </a:r>
              </a:p>
            </p:txBody>
          </p:sp>
          <p:sp>
            <p:nvSpPr>
              <p:cNvPr id="51" name="Rectangle: Rounded Corners 50">
                <a:extLst>
                  <a:ext uri="{FF2B5EF4-FFF2-40B4-BE49-F238E27FC236}">
                    <a16:creationId xmlns:a16="http://schemas.microsoft.com/office/drawing/2014/main" id="{45FC731E-7400-4D0C-A1F2-E92573A75A0B}"/>
                  </a:ext>
                </a:extLst>
              </p:cNvPr>
              <p:cNvSpPr/>
              <p:nvPr/>
            </p:nvSpPr>
            <p:spPr>
              <a:xfrm>
                <a:off x="9027194" y="1852642"/>
                <a:ext cx="1830860" cy="66027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a:latin typeface="Arial" panose="020B0604020202020204" pitchFamily="34" charset="0"/>
                  <a:cs typeface="Arial" panose="020B0604020202020204" pitchFamily="34" charset="0"/>
                </a:endParaRPr>
              </a:p>
              <a:p>
                <a:pPr algn="ctr"/>
                <a:r>
                  <a:rPr lang="en-US" sz="1200">
                    <a:latin typeface="Arial" panose="020B0604020202020204" pitchFamily="34" charset="0"/>
                    <a:cs typeface="Arial" panose="020B0604020202020204" pitchFamily="34" charset="0"/>
                  </a:rPr>
                  <a:t>Leading with DevOps</a:t>
                </a:r>
              </a:p>
            </p:txBody>
          </p:sp>
        </p:grpSp>
        <p:grpSp>
          <p:nvGrpSpPr>
            <p:cNvPr id="52" name="Group 51">
              <a:extLst>
                <a:ext uri="{FF2B5EF4-FFF2-40B4-BE49-F238E27FC236}">
                  <a16:creationId xmlns:a16="http://schemas.microsoft.com/office/drawing/2014/main" id="{E375C7A0-FB06-48E4-9119-A8531E12018F}"/>
                </a:ext>
              </a:extLst>
            </p:cNvPr>
            <p:cNvGrpSpPr/>
            <p:nvPr/>
          </p:nvGrpSpPr>
          <p:grpSpPr>
            <a:xfrm>
              <a:off x="9999155" y="2415056"/>
              <a:ext cx="3081403" cy="1501380"/>
              <a:chOff x="11030580" y="944385"/>
              <a:chExt cx="3834246" cy="671457"/>
            </a:xfrm>
            <a:solidFill>
              <a:srgbClr val="253746"/>
            </a:solidFill>
          </p:grpSpPr>
          <p:sp>
            <p:nvSpPr>
              <p:cNvPr id="53" name="Rectangle: Rounded Corners 52">
                <a:extLst>
                  <a:ext uri="{FF2B5EF4-FFF2-40B4-BE49-F238E27FC236}">
                    <a16:creationId xmlns:a16="http://schemas.microsoft.com/office/drawing/2014/main" id="{1924FF67-AE4C-4126-A7DF-449FCFCF04E8}"/>
                  </a:ext>
                </a:extLst>
              </p:cNvPr>
              <p:cNvSpPr/>
              <p:nvPr/>
            </p:nvSpPr>
            <p:spPr>
              <a:xfrm>
                <a:off x="11030580" y="955572"/>
                <a:ext cx="1830860" cy="66027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endParaRPr lang="en-US" sz="1200">
                  <a:latin typeface="Arial" panose="020B0604020202020204" pitchFamily="34" charset="0"/>
                  <a:cs typeface="Arial" panose="020B0604020202020204" pitchFamily="34" charset="0"/>
                </a:endParaRPr>
              </a:p>
              <a:p>
                <a:pPr algn="ctr"/>
                <a:r>
                  <a:rPr lang="en-US" sz="1200">
                    <a:latin typeface="Arial"/>
                    <a:cs typeface="Arial"/>
                  </a:rPr>
                  <a:t>Customer </a:t>
                </a:r>
                <a:endParaRPr lang="en-US">
                  <a:latin typeface="Arial"/>
                  <a:cs typeface="Arial"/>
                </a:endParaRPr>
              </a:p>
              <a:p>
                <a:pPr algn="ctr"/>
                <a:r>
                  <a:rPr lang="en-US" sz="1200">
                    <a:latin typeface="Arial"/>
                    <a:cs typeface="Arial"/>
                  </a:rPr>
                  <a:t>Feedback Loops</a:t>
                </a:r>
                <a:endParaRPr lang="en-US">
                  <a:cs typeface="Arial"/>
                </a:endParaRPr>
              </a:p>
            </p:txBody>
          </p:sp>
          <p:sp>
            <p:nvSpPr>
              <p:cNvPr id="56" name="Rectangle: Rounded Corners 55">
                <a:extLst>
                  <a:ext uri="{FF2B5EF4-FFF2-40B4-BE49-F238E27FC236}">
                    <a16:creationId xmlns:a16="http://schemas.microsoft.com/office/drawing/2014/main" id="{D4EE2CF1-543A-4778-B473-405AC602C5A5}"/>
                  </a:ext>
                </a:extLst>
              </p:cNvPr>
              <p:cNvSpPr/>
              <p:nvPr/>
            </p:nvSpPr>
            <p:spPr>
              <a:xfrm>
                <a:off x="13033966" y="944385"/>
                <a:ext cx="1830860" cy="66027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endParaRPr lang="en-US" sz="1200">
                  <a:cs typeface="Arial"/>
                </a:endParaRPr>
              </a:p>
              <a:p>
                <a:pPr algn="ctr"/>
                <a:r>
                  <a:rPr lang="en-US" sz="1200">
                    <a:cs typeface="Arial"/>
                  </a:rPr>
                  <a:t>Technology Product Roadmaps</a:t>
                </a:r>
              </a:p>
            </p:txBody>
          </p:sp>
        </p:grpSp>
        <p:pic>
          <p:nvPicPr>
            <p:cNvPr id="36" name="Picture 35">
              <a:extLst>
                <a:ext uri="{FF2B5EF4-FFF2-40B4-BE49-F238E27FC236}">
                  <a16:creationId xmlns:a16="http://schemas.microsoft.com/office/drawing/2014/main" id="{C7385514-0A10-4ADD-970B-84CA2952ECE4}"/>
                </a:ext>
              </a:extLst>
            </p:cNvPr>
            <p:cNvPicPr>
              <a:picLocks noChangeAspect="1"/>
            </p:cNvPicPr>
            <p:nvPr/>
          </p:nvPicPr>
          <p:blipFill>
            <a:blip r:embed="rId3"/>
            <a:stretch>
              <a:fillRect/>
            </a:stretch>
          </p:blipFill>
          <p:spPr>
            <a:xfrm>
              <a:off x="3976538" y="3207266"/>
              <a:ext cx="425123" cy="362208"/>
            </a:xfrm>
            <a:prstGeom prst="rect">
              <a:avLst/>
            </a:prstGeom>
          </p:spPr>
        </p:pic>
        <p:pic>
          <p:nvPicPr>
            <p:cNvPr id="37" name="Picture 36">
              <a:extLst>
                <a:ext uri="{FF2B5EF4-FFF2-40B4-BE49-F238E27FC236}">
                  <a16:creationId xmlns:a16="http://schemas.microsoft.com/office/drawing/2014/main" id="{1AD93871-8918-4611-8AE8-0EBDE67CFC94}"/>
                </a:ext>
              </a:extLst>
            </p:cNvPr>
            <p:cNvPicPr>
              <a:picLocks noChangeAspect="1"/>
            </p:cNvPicPr>
            <p:nvPr/>
          </p:nvPicPr>
          <p:blipFill>
            <a:blip r:embed="rId3"/>
            <a:stretch>
              <a:fillRect/>
            </a:stretch>
          </p:blipFill>
          <p:spPr>
            <a:xfrm>
              <a:off x="5649569" y="3266615"/>
              <a:ext cx="425123" cy="362208"/>
            </a:xfrm>
            <a:prstGeom prst="rect">
              <a:avLst/>
            </a:prstGeom>
          </p:spPr>
        </p:pic>
        <p:pic>
          <p:nvPicPr>
            <p:cNvPr id="38" name="Picture 37">
              <a:extLst>
                <a:ext uri="{FF2B5EF4-FFF2-40B4-BE49-F238E27FC236}">
                  <a16:creationId xmlns:a16="http://schemas.microsoft.com/office/drawing/2014/main" id="{61D0A08F-4309-4803-ACA8-7751BC495495}"/>
                </a:ext>
              </a:extLst>
            </p:cNvPr>
            <p:cNvPicPr>
              <a:picLocks noChangeAspect="1"/>
            </p:cNvPicPr>
            <p:nvPr/>
          </p:nvPicPr>
          <p:blipFill>
            <a:blip r:embed="rId3"/>
            <a:stretch>
              <a:fillRect/>
            </a:stretch>
          </p:blipFill>
          <p:spPr>
            <a:xfrm>
              <a:off x="7272687" y="3276322"/>
              <a:ext cx="425123" cy="362208"/>
            </a:xfrm>
            <a:prstGeom prst="rect">
              <a:avLst/>
            </a:prstGeom>
          </p:spPr>
        </p:pic>
        <p:pic>
          <p:nvPicPr>
            <p:cNvPr id="39" name="Picture 38">
              <a:extLst>
                <a:ext uri="{FF2B5EF4-FFF2-40B4-BE49-F238E27FC236}">
                  <a16:creationId xmlns:a16="http://schemas.microsoft.com/office/drawing/2014/main" id="{62C1FA81-D511-49D9-9476-2DB254EB472E}"/>
                </a:ext>
              </a:extLst>
            </p:cNvPr>
            <p:cNvPicPr>
              <a:picLocks noChangeAspect="1"/>
            </p:cNvPicPr>
            <p:nvPr/>
          </p:nvPicPr>
          <p:blipFill>
            <a:blip r:embed="rId3"/>
            <a:stretch>
              <a:fillRect/>
            </a:stretch>
          </p:blipFill>
          <p:spPr>
            <a:xfrm>
              <a:off x="8912255" y="3250554"/>
              <a:ext cx="425123" cy="362208"/>
            </a:xfrm>
            <a:prstGeom prst="rect">
              <a:avLst/>
            </a:prstGeom>
          </p:spPr>
        </p:pic>
        <p:pic>
          <p:nvPicPr>
            <p:cNvPr id="40" name="Picture 39">
              <a:extLst>
                <a:ext uri="{FF2B5EF4-FFF2-40B4-BE49-F238E27FC236}">
                  <a16:creationId xmlns:a16="http://schemas.microsoft.com/office/drawing/2014/main" id="{9F5B96EB-04B1-457A-BDF7-10E855E93377}"/>
                </a:ext>
              </a:extLst>
            </p:cNvPr>
            <p:cNvPicPr>
              <a:picLocks noChangeAspect="1"/>
            </p:cNvPicPr>
            <p:nvPr/>
          </p:nvPicPr>
          <p:blipFill>
            <a:blip r:embed="rId3"/>
            <a:stretch>
              <a:fillRect/>
            </a:stretch>
          </p:blipFill>
          <p:spPr>
            <a:xfrm>
              <a:off x="10532074" y="3244560"/>
              <a:ext cx="425123" cy="362208"/>
            </a:xfrm>
            <a:prstGeom prst="rect">
              <a:avLst/>
            </a:prstGeom>
          </p:spPr>
        </p:pic>
      </p:grpSp>
      <p:sp>
        <p:nvSpPr>
          <p:cNvPr id="9" name="TextBox 8">
            <a:extLst>
              <a:ext uri="{FF2B5EF4-FFF2-40B4-BE49-F238E27FC236}">
                <a16:creationId xmlns:a16="http://schemas.microsoft.com/office/drawing/2014/main" id="{4DEDECA2-F639-49CD-8606-20F3D84AE687}"/>
              </a:ext>
            </a:extLst>
          </p:cNvPr>
          <p:cNvSpPr txBox="1"/>
          <p:nvPr/>
        </p:nvSpPr>
        <p:spPr>
          <a:xfrm>
            <a:off x="259492" y="1195643"/>
            <a:ext cx="9193291" cy="400110"/>
          </a:xfrm>
          <a:prstGeom prst="rect">
            <a:avLst/>
          </a:prstGeom>
          <a:noFill/>
        </p:spPr>
        <p:txBody>
          <a:bodyPr wrap="square" rtlCol="0">
            <a:spAutoFit/>
          </a:bodyPr>
          <a:lstStyle/>
          <a:p>
            <a:r>
              <a:rPr lang="en-US" sz="2000" b="1" dirty="0"/>
              <a:t>Workforce Development Partnership: Columbus State Community College</a:t>
            </a:r>
          </a:p>
        </p:txBody>
      </p:sp>
      <p:sp>
        <p:nvSpPr>
          <p:cNvPr id="2" name="TextBox 1">
            <a:extLst>
              <a:ext uri="{FF2B5EF4-FFF2-40B4-BE49-F238E27FC236}">
                <a16:creationId xmlns:a16="http://schemas.microsoft.com/office/drawing/2014/main" id="{48C18134-613E-4863-88EA-E10C0C5D0573}"/>
              </a:ext>
            </a:extLst>
          </p:cNvPr>
          <p:cNvSpPr txBox="1"/>
          <p:nvPr/>
        </p:nvSpPr>
        <p:spPr>
          <a:xfrm>
            <a:off x="259492" y="1644543"/>
            <a:ext cx="9016605" cy="1077218"/>
          </a:xfrm>
          <a:prstGeom prst="rect">
            <a:avLst/>
          </a:prstGeom>
          <a:noFill/>
        </p:spPr>
        <p:txBody>
          <a:bodyPr wrap="square" rtlCol="0">
            <a:spAutoFit/>
          </a:bodyPr>
          <a:lstStyle/>
          <a:p>
            <a:r>
              <a:rPr lang="en-US" sz="1600" dirty="0"/>
              <a:t>Focuses on upskilling or reskilling in Data Analytics, Cyber Security, and Software Development.</a:t>
            </a:r>
          </a:p>
          <a:p>
            <a:endParaRPr lang="en-US" sz="1600" dirty="0"/>
          </a:p>
          <a:p>
            <a:r>
              <a:rPr lang="en-US" sz="1600" dirty="0"/>
              <a:t>Certification program completion takes 31-56 weeks.</a:t>
            </a:r>
          </a:p>
          <a:p>
            <a:endParaRPr lang="en-US" sz="1600" dirty="0"/>
          </a:p>
        </p:txBody>
      </p:sp>
      <p:cxnSp>
        <p:nvCxnSpPr>
          <p:cNvPr id="12" name="Straight Connector 11">
            <a:extLst>
              <a:ext uri="{FF2B5EF4-FFF2-40B4-BE49-F238E27FC236}">
                <a16:creationId xmlns:a16="http://schemas.microsoft.com/office/drawing/2014/main" id="{B4986F7A-CA8D-4AEF-B407-B50E25C92E2A}"/>
              </a:ext>
            </a:extLst>
          </p:cNvPr>
          <p:cNvCxnSpPr>
            <a:cxnSpLocks/>
          </p:cNvCxnSpPr>
          <p:nvPr/>
        </p:nvCxnSpPr>
        <p:spPr>
          <a:xfrm flipV="1">
            <a:off x="424570" y="2723743"/>
            <a:ext cx="11342860" cy="0"/>
          </a:xfrm>
          <a:prstGeom prst="line">
            <a:avLst/>
          </a:prstGeom>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162AF27-A721-4DE8-9AD6-1EEE7631C0FB}"/>
              </a:ext>
            </a:extLst>
          </p:cNvPr>
          <p:cNvPicPr>
            <a:picLocks noChangeAspect="1"/>
          </p:cNvPicPr>
          <p:nvPr/>
        </p:nvPicPr>
        <p:blipFill>
          <a:blip r:embed="rId3"/>
          <a:stretch>
            <a:fillRect/>
          </a:stretch>
        </p:blipFill>
        <p:spPr>
          <a:xfrm>
            <a:off x="9924870" y="5065853"/>
            <a:ext cx="425123" cy="362208"/>
          </a:xfrm>
          <a:prstGeom prst="rect">
            <a:avLst/>
          </a:prstGeom>
        </p:spPr>
      </p:pic>
      <p:sp>
        <p:nvSpPr>
          <p:cNvPr id="45" name="Slide Number Placeholder 5">
            <a:extLst>
              <a:ext uri="{FF2B5EF4-FFF2-40B4-BE49-F238E27FC236}">
                <a16:creationId xmlns:a16="http://schemas.microsoft.com/office/drawing/2014/main" id="{F9C375A7-4498-4CAF-8421-3A948B12EC32}"/>
              </a:ext>
            </a:extLst>
          </p:cNvPr>
          <p:cNvSpPr>
            <a:spLocks noGrp="1"/>
          </p:cNvSpPr>
          <p:nvPr>
            <p:ph type="sldNum" sz="quarter" idx="12"/>
          </p:nvPr>
        </p:nvSpPr>
        <p:spPr>
          <a:xfrm>
            <a:off x="11112274" y="6541613"/>
            <a:ext cx="762000" cy="194297"/>
          </a:xfrm>
          <a:prstGeom prst="rect">
            <a:avLst/>
          </a:prstGeom>
        </p:spPr>
        <p:txBody>
          <a:bodyPr anchor="t" anchorCtr="0"/>
          <a:lstStyle>
            <a:lvl1pPr algn="r">
              <a:defRPr sz="1200" b="0">
                <a:solidFill>
                  <a:srgbClr val="747678"/>
                </a:solidFill>
                <a:latin typeface="Arial" pitchFamily="34" charset="0"/>
                <a:cs typeface="Arial" pitchFamily="34" charset="0"/>
              </a:defRPr>
            </a:lvl1pPr>
          </a:lstStyle>
          <a:p>
            <a:fld id="{23B99C07-6774-7B4C-A880-8CAF4048FB67}" type="slidenum">
              <a:rPr lang="en-US" smtClean="0"/>
              <a:pPr/>
              <a:t>32</a:t>
            </a:fld>
            <a:endParaRPr lang="en-US" dirty="0"/>
          </a:p>
        </p:txBody>
      </p:sp>
    </p:spTree>
    <p:extLst>
      <p:ext uri="{BB962C8B-B14F-4D97-AF65-F5344CB8AC3E}">
        <p14:creationId xmlns:p14="http://schemas.microsoft.com/office/powerpoint/2010/main" val="42324200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FC1F86-4F5F-4AF7-89E9-A2A1DFA4994E}"/>
              </a:ext>
            </a:extLst>
          </p:cNvPr>
          <p:cNvSpPr>
            <a:spLocks noGrp="1"/>
          </p:cNvSpPr>
          <p:nvPr>
            <p:ph type="title"/>
          </p:nvPr>
        </p:nvSpPr>
        <p:spPr/>
        <p:txBody>
          <a:bodyPr/>
          <a:lstStyle/>
          <a:p>
            <a:r>
              <a:rPr lang="en-US" dirty="0"/>
              <a:t>Infrastructure Automation Program</a:t>
            </a:r>
            <a:endParaRPr lang="en-US" b="1" dirty="0"/>
          </a:p>
        </p:txBody>
      </p:sp>
      <p:grpSp>
        <p:nvGrpSpPr>
          <p:cNvPr id="8" name="Group 7">
            <a:extLst>
              <a:ext uri="{FF2B5EF4-FFF2-40B4-BE49-F238E27FC236}">
                <a16:creationId xmlns:a16="http://schemas.microsoft.com/office/drawing/2014/main" id="{0FD4890B-CD11-4A31-8627-B16D052AB159}"/>
              </a:ext>
            </a:extLst>
          </p:cNvPr>
          <p:cNvGrpSpPr/>
          <p:nvPr/>
        </p:nvGrpSpPr>
        <p:grpSpPr>
          <a:xfrm>
            <a:off x="2422282" y="2860144"/>
            <a:ext cx="7346610" cy="2479913"/>
            <a:chOff x="3000370" y="757664"/>
            <a:chExt cx="9028535" cy="3257202"/>
          </a:xfrm>
        </p:grpSpPr>
        <p:sp>
          <p:nvSpPr>
            <p:cNvPr id="23" name="Rectangle 22">
              <a:extLst>
                <a:ext uri="{FF2B5EF4-FFF2-40B4-BE49-F238E27FC236}">
                  <a16:creationId xmlns:a16="http://schemas.microsoft.com/office/drawing/2014/main" id="{FB8564D2-ADDF-4C41-8B16-09F39F6B89DD}"/>
                </a:ext>
              </a:extLst>
            </p:cNvPr>
            <p:cNvSpPr/>
            <p:nvPr/>
          </p:nvSpPr>
          <p:spPr>
            <a:xfrm>
              <a:off x="3000370" y="757664"/>
              <a:ext cx="9028535" cy="708828"/>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a:solidFill>
                    <a:schemeClr val="bg1"/>
                  </a:solidFill>
                  <a:latin typeface="Arial" panose="020B0604020202020204" pitchFamily="34" charset="0"/>
                  <a:cs typeface="Arial" panose="020B0604020202020204" pitchFamily="34" charset="0"/>
                </a:rPr>
                <a:t>Core Infrastructure DevOps Skills </a:t>
              </a:r>
            </a:p>
            <a:p>
              <a:pPr algn="ctr"/>
              <a:r>
                <a:rPr lang="en-US" sz="1400" b="1" i="1" dirty="0">
                  <a:solidFill>
                    <a:schemeClr val="bg1"/>
                  </a:solidFill>
                  <a:latin typeface="Arial" panose="020B0604020202020204" pitchFamily="34" charset="0"/>
                  <a:cs typeface="Arial" panose="020B0604020202020204" pitchFamily="34" charset="0"/>
                </a:rPr>
                <a:t>Pre-requisite courses for the Infrastructure Automation Program</a:t>
              </a:r>
            </a:p>
          </p:txBody>
        </p:sp>
        <p:sp>
          <p:nvSpPr>
            <p:cNvPr id="24" name="Rectangle 23">
              <a:extLst>
                <a:ext uri="{FF2B5EF4-FFF2-40B4-BE49-F238E27FC236}">
                  <a16:creationId xmlns:a16="http://schemas.microsoft.com/office/drawing/2014/main" id="{3C81DCBC-D8E3-4D02-A622-CECA2D07B8FE}"/>
                </a:ext>
              </a:extLst>
            </p:cNvPr>
            <p:cNvSpPr/>
            <p:nvPr/>
          </p:nvSpPr>
          <p:spPr>
            <a:xfrm>
              <a:off x="3343129" y="1669746"/>
              <a:ext cx="8343019" cy="2345120"/>
            </a:xfrm>
            <a:prstGeom prst="rect">
              <a:avLst/>
            </a:prstGeom>
            <a:solidFill>
              <a:srgbClr val="253746"/>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i="1">
                <a:solidFill>
                  <a:schemeClr val="bg1"/>
                </a:solidFill>
                <a:latin typeface="Arial" panose="020B0604020202020204" pitchFamily="34" charset="0"/>
                <a:cs typeface="Arial" panose="020B0604020202020204" pitchFamily="34" charset="0"/>
              </a:endParaRPr>
            </a:p>
          </p:txBody>
        </p:sp>
        <p:grpSp>
          <p:nvGrpSpPr>
            <p:cNvPr id="30" name="Group 29">
              <a:extLst>
                <a:ext uri="{FF2B5EF4-FFF2-40B4-BE49-F238E27FC236}">
                  <a16:creationId xmlns:a16="http://schemas.microsoft.com/office/drawing/2014/main" id="{DEB2043A-E687-4200-8C45-6C587D10ACCD}"/>
                </a:ext>
              </a:extLst>
            </p:cNvPr>
            <p:cNvGrpSpPr/>
            <p:nvPr/>
          </p:nvGrpSpPr>
          <p:grpSpPr>
            <a:xfrm>
              <a:off x="3456461" y="1808001"/>
              <a:ext cx="6404043" cy="457586"/>
              <a:chOff x="2885537" y="1808001"/>
              <a:chExt cx="7968668" cy="679018"/>
            </a:xfrm>
            <a:solidFill>
              <a:srgbClr val="279989"/>
            </a:solidFill>
          </p:grpSpPr>
          <p:sp>
            <p:nvSpPr>
              <p:cNvPr id="26" name="Rectangle: Rounded Corners 25">
                <a:extLst>
                  <a:ext uri="{FF2B5EF4-FFF2-40B4-BE49-F238E27FC236}">
                    <a16:creationId xmlns:a16="http://schemas.microsoft.com/office/drawing/2014/main" id="{448638DC-D099-408C-B76A-E7465C9D6B2B}"/>
                  </a:ext>
                </a:extLst>
              </p:cNvPr>
              <p:cNvSpPr/>
              <p:nvPr/>
            </p:nvSpPr>
            <p:spPr>
              <a:xfrm>
                <a:off x="2885537" y="1826749"/>
                <a:ext cx="1830860" cy="660270"/>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October 7</a:t>
                </a:r>
              </a:p>
            </p:txBody>
          </p:sp>
          <p:sp>
            <p:nvSpPr>
              <p:cNvPr id="27" name="Rectangle: Rounded Corners 26">
                <a:extLst>
                  <a:ext uri="{FF2B5EF4-FFF2-40B4-BE49-F238E27FC236}">
                    <a16:creationId xmlns:a16="http://schemas.microsoft.com/office/drawing/2014/main" id="{A795EA46-FEEF-4810-A11C-3CC67B5D04D1}"/>
                  </a:ext>
                </a:extLst>
              </p:cNvPr>
              <p:cNvSpPr/>
              <p:nvPr/>
            </p:nvSpPr>
            <p:spPr>
              <a:xfrm>
                <a:off x="4941309" y="1826749"/>
                <a:ext cx="1830860" cy="660270"/>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October 14</a:t>
                </a:r>
              </a:p>
            </p:txBody>
          </p:sp>
          <p:sp>
            <p:nvSpPr>
              <p:cNvPr id="28" name="Rectangle: Rounded Corners 27">
                <a:extLst>
                  <a:ext uri="{FF2B5EF4-FFF2-40B4-BE49-F238E27FC236}">
                    <a16:creationId xmlns:a16="http://schemas.microsoft.com/office/drawing/2014/main" id="{F92ED181-C785-4C38-B6D2-C0B089A21515}"/>
                  </a:ext>
                </a:extLst>
              </p:cNvPr>
              <p:cNvSpPr/>
              <p:nvPr/>
            </p:nvSpPr>
            <p:spPr>
              <a:xfrm>
                <a:off x="6997080" y="1808001"/>
                <a:ext cx="1830860" cy="660270"/>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October 21</a:t>
                </a:r>
              </a:p>
            </p:txBody>
          </p:sp>
          <p:sp>
            <p:nvSpPr>
              <p:cNvPr id="29" name="Rectangle: Rounded Corners 28">
                <a:extLst>
                  <a:ext uri="{FF2B5EF4-FFF2-40B4-BE49-F238E27FC236}">
                    <a16:creationId xmlns:a16="http://schemas.microsoft.com/office/drawing/2014/main" id="{3B3C5E7C-9C65-496D-808A-9C8DD30C9961}"/>
                  </a:ext>
                </a:extLst>
              </p:cNvPr>
              <p:cNvSpPr/>
              <p:nvPr/>
            </p:nvSpPr>
            <p:spPr>
              <a:xfrm>
                <a:off x="9023345" y="1808001"/>
                <a:ext cx="1830860" cy="660270"/>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October 28</a:t>
                </a:r>
              </a:p>
            </p:txBody>
          </p:sp>
        </p:grpSp>
        <p:sp>
          <p:nvSpPr>
            <p:cNvPr id="32" name="Rectangle: Rounded Corners 31">
              <a:extLst>
                <a:ext uri="{FF2B5EF4-FFF2-40B4-BE49-F238E27FC236}">
                  <a16:creationId xmlns:a16="http://schemas.microsoft.com/office/drawing/2014/main" id="{C043AFC9-1A30-4C95-8D42-F345D5897681}"/>
                </a:ext>
              </a:extLst>
            </p:cNvPr>
            <p:cNvSpPr/>
            <p:nvPr/>
          </p:nvSpPr>
          <p:spPr>
            <a:xfrm>
              <a:off x="10002143" y="1808001"/>
              <a:ext cx="1471376" cy="444952"/>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dirty="0">
                  <a:ea typeface="+mn-lt"/>
                  <a:cs typeface="+mn-lt"/>
                </a:rPr>
                <a:t>November 4</a:t>
              </a:r>
              <a:endParaRPr lang="en-US" sz="1400" dirty="0"/>
            </a:p>
          </p:txBody>
        </p:sp>
        <p:grpSp>
          <p:nvGrpSpPr>
            <p:cNvPr id="47" name="Group 46">
              <a:extLst>
                <a:ext uri="{FF2B5EF4-FFF2-40B4-BE49-F238E27FC236}">
                  <a16:creationId xmlns:a16="http://schemas.microsoft.com/office/drawing/2014/main" id="{0F2844C1-715D-45CB-ADE9-04093F0866BA}"/>
                </a:ext>
              </a:extLst>
            </p:cNvPr>
            <p:cNvGrpSpPr/>
            <p:nvPr/>
          </p:nvGrpSpPr>
          <p:grpSpPr>
            <a:xfrm>
              <a:off x="3453412" y="2398304"/>
              <a:ext cx="6407093" cy="1488112"/>
              <a:chOff x="2885592" y="1847389"/>
              <a:chExt cx="7972462" cy="665523"/>
            </a:xfrm>
            <a:solidFill>
              <a:srgbClr val="253746"/>
            </a:solidFill>
          </p:grpSpPr>
          <p:sp>
            <p:nvSpPr>
              <p:cNvPr id="48" name="Rectangle: Rounded Corners 47">
                <a:extLst>
                  <a:ext uri="{FF2B5EF4-FFF2-40B4-BE49-F238E27FC236}">
                    <a16:creationId xmlns:a16="http://schemas.microsoft.com/office/drawing/2014/main" id="{8E32F743-516C-4229-ACD4-81F381F2D58E}"/>
                  </a:ext>
                </a:extLst>
              </p:cNvPr>
              <p:cNvSpPr/>
              <p:nvPr/>
            </p:nvSpPr>
            <p:spPr>
              <a:xfrm>
                <a:off x="2885592" y="1847389"/>
                <a:ext cx="1830860" cy="66027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latin typeface="Arial" panose="020B0604020202020204" pitchFamily="34" charset="0"/>
                    <a:cs typeface="Arial" panose="020B0604020202020204" pitchFamily="34" charset="0"/>
                  </a:rPr>
                  <a:t>Git</a:t>
                </a:r>
              </a:p>
            </p:txBody>
          </p:sp>
          <p:sp>
            <p:nvSpPr>
              <p:cNvPr id="49" name="Rectangle: Rounded Corners 48">
                <a:extLst>
                  <a:ext uri="{FF2B5EF4-FFF2-40B4-BE49-F238E27FC236}">
                    <a16:creationId xmlns:a16="http://schemas.microsoft.com/office/drawing/2014/main" id="{A06E599F-6D5F-4128-87FE-2450D67A6FCD}"/>
                  </a:ext>
                </a:extLst>
              </p:cNvPr>
              <p:cNvSpPr/>
              <p:nvPr/>
            </p:nvSpPr>
            <p:spPr>
              <a:xfrm>
                <a:off x="4971908" y="1848579"/>
                <a:ext cx="1830860" cy="66027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err="1">
                    <a:latin typeface="Arial" panose="020B0604020202020204" pitchFamily="34" charset="0"/>
                    <a:cs typeface="Arial" panose="020B0604020202020204" pitchFamily="34" charset="0"/>
                  </a:rPr>
                  <a:t>Github</a:t>
                </a:r>
                <a:r>
                  <a:rPr lang="en-US" sz="1200" dirty="0">
                    <a:latin typeface="Arial" panose="020B0604020202020204" pitchFamily="34" charset="0"/>
                    <a:cs typeface="Arial" panose="020B0604020202020204" pitchFamily="34" charset="0"/>
                  </a:rPr>
                  <a:t> &amp; </a:t>
                </a:r>
                <a:r>
                  <a:rPr lang="en-US" sz="1200" dirty="0" err="1">
                    <a:latin typeface="Arial" panose="020B0604020202020204" pitchFamily="34" charset="0"/>
                    <a:cs typeface="Arial" panose="020B0604020202020204" pitchFamily="34" charset="0"/>
                  </a:rPr>
                  <a:t>Github</a:t>
                </a:r>
                <a:r>
                  <a:rPr lang="en-US" sz="1200" dirty="0">
                    <a:latin typeface="Arial" panose="020B0604020202020204" pitchFamily="34" charset="0"/>
                    <a:cs typeface="Arial" panose="020B0604020202020204" pitchFamily="34" charset="0"/>
                  </a:rPr>
                  <a:t> Workflow</a:t>
                </a:r>
              </a:p>
            </p:txBody>
          </p:sp>
          <p:sp>
            <p:nvSpPr>
              <p:cNvPr id="50" name="Rectangle: Rounded Corners 49">
                <a:extLst>
                  <a:ext uri="{FF2B5EF4-FFF2-40B4-BE49-F238E27FC236}">
                    <a16:creationId xmlns:a16="http://schemas.microsoft.com/office/drawing/2014/main" id="{D37ABF46-D1EF-444F-8F1E-513D3EC7BCDC}"/>
                  </a:ext>
                </a:extLst>
              </p:cNvPr>
              <p:cNvSpPr/>
              <p:nvPr/>
            </p:nvSpPr>
            <p:spPr>
              <a:xfrm>
                <a:off x="6987050" y="1850732"/>
                <a:ext cx="1830860" cy="66027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latin typeface="Arial" panose="020B0604020202020204" pitchFamily="34" charset="0"/>
                    <a:cs typeface="Arial" panose="020B0604020202020204" pitchFamily="34" charset="0"/>
                  </a:rPr>
                  <a:t>Cloud Basics</a:t>
                </a:r>
              </a:p>
            </p:txBody>
          </p:sp>
          <p:sp>
            <p:nvSpPr>
              <p:cNvPr id="51" name="Rectangle: Rounded Corners 50">
                <a:extLst>
                  <a:ext uri="{FF2B5EF4-FFF2-40B4-BE49-F238E27FC236}">
                    <a16:creationId xmlns:a16="http://schemas.microsoft.com/office/drawing/2014/main" id="{45FC731E-7400-4D0C-A1F2-E92573A75A0B}"/>
                  </a:ext>
                </a:extLst>
              </p:cNvPr>
              <p:cNvSpPr/>
              <p:nvPr/>
            </p:nvSpPr>
            <p:spPr>
              <a:xfrm>
                <a:off x="9027194" y="1852642"/>
                <a:ext cx="1830860" cy="66027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latin typeface="Arial" panose="020B0604020202020204" pitchFamily="34" charset="0"/>
                    <a:cs typeface="Arial" panose="020B0604020202020204" pitchFamily="34" charset="0"/>
                  </a:rPr>
                  <a:t>Networking</a:t>
                </a:r>
              </a:p>
            </p:txBody>
          </p:sp>
        </p:grpSp>
        <p:sp>
          <p:nvSpPr>
            <p:cNvPr id="53" name="Rectangle: Rounded Corners 52">
              <a:extLst>
                <a:ext uri="{FF2B5EF4-FFF2-40B4-BE49-F238E27FC236}">
                  <a16:creationId xmlns:a16="http://schemas.microsoft.com/office/drawing/2014/main" id="{1924FF67-AE4C-4126-A7DF-449FCFCF04E8}"/>
                </a:ext>
              </a:extLst>
            </p:cNvPr>
            <p:cNvSpPr/>
            <p:nvPr/>
          </p:nvSpPr>
          <p:spPr>
            <a:xfrm>
              <a:off x="9999155" y="2440070"/>
              <a:ext cx="1471376" cy="1476366"/>
            </a:xfrm>
            <a:prstGeom prst="rect">
              <a:avLst/>
            </a:prstGeom>
            <a:solidFill>
              <a:srgbClr val="25374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200" dirty="0">
                  <a:latin typeface="Arial"/>
                  <a:cs typeface="Arial"/>
                </a:rPr>
                <a:t>Developer Tools and Mindset</a:t>
              </a:r>
              <a:endParaRPr lang="en-US" dirty="0">
                <a:cs typeface="Arial"/>
              </a:endParaRPr>
            </a:p>
          </p:txBody>
        </p:sp>
        <p:pic>
          <p:nvPicPr>
            <p:cNvPr id="36" name="Picture 35">
              <a:extLst>
                <a:ext uri="{FF2B5EF4-FFF2-40B4-BE49-F238E27FC236}">
                  <a16:creationId xmlns:a16="http://schemas.microsoft.com/office/drawing/2014/main" id="{C7385514-0A10-4ADD-970B-84CA2952ECE4}"/>
                </a:ext>
              </a:extLst>
            </p:cNvPr>
            <p:cNvPicPr>
              <a:picLocks noChangeAspect="1"/>
            </p:cNvPicPr>
            <p:nvPr/>
          </p:nvPicPr>
          <p:blipFill>
            <a:blip r:embed="rId3"/>
            <a:stretch>
              <a:fillRect/>
            </a:stretch>
          </p:blipFill>
          <p:spPr>
            <a:xfrm>
              <a:off x="4048705" y="3244561"/>
              <a:ext cx="425123" cy="362208"/>
            </a:xfrm>
            <a:prstGeom prst="rect">
              <a:avLst/>
            </a:prstGeom>
          </p:spPr>
        </p:pic>
        <p:pic>
          <p:nvPicPr>
            <p:cNvPr id="37" name="Picture 36">
              <a:extLst>
                <a:ext uri="{FF2B5EF4-FFF2-40B4-BE49-F238E27FC236}">
                  <a16:creationId xmlns:a16="http://schemas.microsoft.com/office/drawing/2014/main" id="{1AD93871-8918-4611-8AE8-0EBDE67CFC94}"/>
                </a:ext>
              </a:extLst>
            </p:cNvPr>
            <p:cNvPicPr>
              <a:picLocks noChangeAspect="1"/>
            </p:cNvPicPr>
            <p:nvPr/>
          </p:nvPicPr>
          <p:blipFill>
            <a:blip r:embed="rId3"/>
            <a:stretch>
              <a:fillRect/>
            </a:stretch>
          </p:blipFill>
          <p:spPr>
            <a:xfrm>
              <a:off x="5649569" y="3266615"/>
              <a:ext cx="425123" cy="362208"/>
            </a:xfrm>
            <a:prstGeom prst="rect">
              <a:avLst/>
            </a:prstGeom>
          </p:spPr>
        </p:pic>
        <p:pic>
          <p:nvPicPr>
            <p:cNvPr id="38" name="Picture 37">
              <a:extLst>
                <a:ext uri="{FF2B5EF4-FFF2-40B4-BE49-F238E27FC236}">
                  <a16:creationId xmlns:a16="http://schemas.microsoft.com/office/drawing/2014/main" id="{61D0A08F-4309-4803-ACA8-7751BC495495}"/>
                </a:ext>
              </a:extLst>
            </p:cNvPr>
            <p:cNvPicPr>
              <a:picLocks noChangeAspect="1"/>
            </p:cNvPicPr>
            <p:nvPr/>
          </p:nvPicPr>
          <p:blipFill>
            <a:blip r:embed="rId3"/>
            <a:stretch>
              <a:fillRect/>
            </a:stretch>
          </p:blipFill>
          <p:spPr>
            <a:xfrm>
              <a:off x="7272687" y="3276322"/>
              <a:ext cx="425123" cy="362208"/>
            </a:xfrm>
            <a:prstGeom prst="rect">
              <a:avLst/>
            </a:prstGeom>
          </p:spPr>
        </p:pic>
        <p:pic>
          <p:nvPicPr>
            <p:cNvPr id="39" name="Picture 38">
              <a:extLst>
                <a:ext uri="{FF2B5EF4-FFF2-40B4-BE49-F238E27FC236}">
                  <a16:creationId xmlns:a16="http://schemas.microsoft.com/office/drawing/2014/main" id="{62C1FA81-D511-49D9-9476-2DB254EB472E}"/>
                </a:ext>
              </a:extLst>
            </p:cNvPr>
            <p:cNvPicPr>
              <a:picLocks noChangeAspect="1"/>
            </p:cNvPicPr>
            <p:nvPr/>
          </p:nvPicPr>
          <p:blipFill>
            <a:blip r:embed="rId3"/>
            <a:stretch>
              <a:fillRect/>
            </a:stretch>
          </p:blipFill>
          <p:spPr>
            <a:xfrm>
              <a:off x="8912255" y="3250554"/>
              <a:ext cx="425123" cy="362208"/>
            </a:xfrm>
            <a:prstGeom prst="rect">
              <a:avLst/>
            </a:prstGeom>
          </p:spPr>
        </p:pic>
        <p:pic>
          <p:nvPicPr>
            <p:cNvPr id="40" name="Picture 39">
              <a:extLst>
                <a:ext uri="{FF2B5EF4-FFF2-40B4-BE49-F238E27FC236}">
                  <a16:creationId xmlns:a16="http://schemas.microsoft.com/office/drawing/2014/main" id="{9F5B96EB-04B1-457A-BDF7-10E855E93377}"/>
                </a:ext>
              </a:extLst>
            </p:cNvPr>
            <p:cNvPicPr>
              <a:picLocks noChangeAspect="1"/>
            </p:cNvPicPr>
            <p:nvPr/>
          </p:nvPicPr>
          <p:blipFill>
            <a:blip r:embed="rId3"/>
            <a:stretch>
              <a:fillRect/>
            </a:stretch>
          </p:blipFill>
          <p:spPr>
            <a:xfrm>
              <a:off x="10532073" y="3244561"/>
              <a:ext cx="425123" cy="362208"/>
            </a:xfrm>
            <a:prstGeom prst="rect">
              <a:avLst/>
            </a:prstGeom>
          </p:spPr>
        </p:pic>
      </p:grpSp>
      <p:sp>
        <p:nvSpPr>
          <p:cNvPr id="2" name="TextBox 1">
            <a:extLst>
              <a:ext uri="{FF2B5EF4-FFF2-40B4-BE49-F238E27FC236}">
                <a16:creationId xmlns:a16="http://schemas.microsoft.com/office/drawing/2014/main" id="{48C18134-613E-4863-88EA-E10C0C5D0573}"/>
              </a:ext>
            </a:extLst>
          </p:cNvPr>
          <p:cNvSpPr txBox="1"/>
          <p:nvPr/>
        </p:nvSpPr>
        <p:spPr>
          <a:xfrm>
            <a:off x="259492" y="1623810"/>
            <a:ext cx="10852782" cy="1323439"/>
          </a:xfrm>
          <a:prstGeom prst="rect">
            <a:avLst/>
          </a:prstGeom>
          <a:noFill/>
        </p:spPr>
        <p:txBody>
          <a:bodyPr wrap="square" rtlCol="0">
            <a:spAutoFit/>
          </a:bodyPr>
          <a:lstStyle/>
          <a:p>
            <a:endParaRPr lang="en-US" sz="1600" dirty="0"/>
          </a:p>
          <a:p>
            <a:pPr marL="285750" indent="-285750">
              <a:buFont typeface="Arial" panose="020B0604020202020204" pitchFamily="34" charset="0"/>
              <a:buChar char="•"/>
            </a:pPr>
            <a:r>
              <a:rPr lang="en-US" sz="1600" dirty="0"/>
              <a:t>Build a real-world example of a deployment pipeline using Automation, Testing, &amp; DevOps principles</a:t>
            </a:r>
          </a:p>
          <a:p>
            <a:pPr marL="285750" indent="-285750">
              <a:buFont typeface="Arial" panose="020B0604020202020204" pitchFamily="34" charset="0"/>
              <a:buChar char="•"/>
            </a:pPr>
            <a:r>
              <a:rPr lang="en-US" sz="1600" dirty="0"/>
              <a:t>Outcome of the program is to be able to develop, troubleshoot, and problem solve in a cloud native environment using infrastructure as code and Kubernetes and orchestration. </a:t>
            </a:r>
          </a:p>
          <a:p>
            <a:endParaRPr lang="en-US" sz="1600" dirty="0"/>
          </a:p>
        </p:txBody>
      </p:sp>
      <p:cxnSp>
        <p:nvCxnSpPr>
          <p:cNvPr id="12" name="Straight Connector 11">
            <a:extLst>
              <a:ext uri="{FF2B5EF4-FFF2-40B4-BE49-F238E27FC236}">
                <a16:creationId xmlns:a16="http://schemas.microsoft.com/office/drawing/2014/main" id="{B4986F7A-CA8D-4AEF-B407-B50E25C92E2A}"/>
              </a:ext>
            </a:extLst>
          </p:cNvPr>
          <p:cNvCxnSpPr>
            <a:cxnSpLocks/>
          </p:cNvCxnSpPr>
          <p:nvPr/>
        </p:nvCxnSpPr>
        <p:spPr>
          <a:xfrm flipV="1">
            <a:off x="424157" y="2774077"/>
            <a:ext cx="11342860" cy="0"/>
          </a:xfrm>
          <a:prstGeom prst="line">
            <a:avLst/>
          </a:prstGeom>
          <a:ln/>
        </p:spPr>
        <p:style>
          <a:lnRef idx="1">
            <a:schemeClr val="accent1"/>
          </a:lnRef>
          <a:fillRef idx="0">
            <a:schemeClr val="accent1"/>
          </a:fillRef>
          <a:effectRef idx="0">
            <a:schemeClr val="accent1"/>
          </a:effectRef>
          <a:fontRef idx="minor">
            <a:schemeClr val="tx1"/>
          </a:fontRef>
        </p:style>
      </p:cxnSp>
      <p:sp>
        <p:nvSpPr>
          <p:cNvPr id="45" name="Slide Number Placeholder 5">
            <a:extLst>
              <a:ext uri="{FF2B5EF4-FFF2-40B4-BE49-F238E27FC236}">
                <a16:creationId xmlns:a16="http://schemas.microsoft.com/office/drawing/2014/main" id="{F9C375A7-4498-4CAF-8421-3A948B12EC32}"/>
              </a:ext>
            </a:extLst>
          </p:cNvPr>
          <p:cNvSpPr>
            <a:spLocks noGrp="1"/>
          </p:cNvSpPr>
          <p:nvPr>
            <p:ph type="sldNum" sz="quarter" idx="12"/>
          </p:nvPr>
        </p:nvSpPr>
        <p:spPr>
          <a:xfrm>
            <a:off x="11112274" y="6541613"/>
            <a:ext cx="762000" cy="194297"/>
          </a:xfrm>
          <a:prstGeom prst="rect">
            <a:avLst/>
          </a:prstGeom>
        </p:spPr>
        <p:txBody>
          <a:bodyPr anchor="t" anchorCtr="0"/>
          <a:lstStyle>
            <a:lvl1pPr algn="r">
              <a:defRPr sz="1200" b="0">
                <a:solidFill>
                  <a:srgbClr val="747678"/>
                </a:solidFill>
                <a:latin typeface="Arial" pitchFamily="34" charset="0"/>
                <a:cs typeface="Arial" pitchFamily="34" charset="0"/>
              </a:defRPr>
            </a:lvl1pPr>
          </a:lstStyle>
          <a:p>
            <a:fld id="{23B99C07-6774-7B4C-A880-8CAF4048FB67}" type="slidenum">
              <a:rPr lang="en-US" smtClean="0"/>
              <a:pPr/>
              <a:t>33</a:t>
            </a:fld>
            <a:endParaRPr lang="en-US" dirty="0"/>
          </a:p>
        </p:txBody>
      </p:sp>
      <p:sp>
        <p:nvSpPr>
          <p:cNvPr id="33" name="TextBox 32">
            <a:extLst>
              <a:ext uri="{FF2B5EF4-FFF2-40B4-BE49-F238E27FC236}">
                <a16:creationId xmlns:a16="http://schemas.microsoft.com/office/drawing/2014/main" id="{3EAB76F2-C159-434B-BC5F-88858A04D879}"/>
              </a:ext>
            </a:extLst>
          </p:cNvPr>
          <p:cNvSpPr txBox="1"/>
          <p:nvPr/>
        </p:nvSpPr>
        <p:spPr>
          <a:xfrm>
            <a:off x="259492" y="1111712"/>
            <a:ext cx="9055045" cy="707886"/>
          </a:xfrm>
          <a:prstGeom prst="rect">
            <a:avLst/>
          </a:prstGeom>
          <a:noFill/>
        </p:spPr>
        <p:txBody>
          <a:bodyPr wrap="square" rtlCol="0">
            <a:spAutoFit/>
          </a:bodyPr>
          <a:lstStyle/>
          <a:p>
            <a:r>
              <a:rPr lang="en-US" sz="2000" b="1" dirty="0"/>
              <a:t>Current registration </a:t>
            </a:r>
            <a:r>
              <a:rPr lang="en-US" sz="2000" b="1" i="1" dirty="0"/>
              <a:t>happening now </a:t>
            </a:r>
            <a:r>
              <a:rPr lang="en-US" sz="2000" b="1" dirty="0"/>
              <a:t>in partnership with Columbus State Community College</a:t>
            </a:r>
          </a:p>
        </p:txBody>
      </p:sp>
      <p:sp>
        <p:nvSpPr>
          <p:cNvPr id="5" name="Rectangle 4">
            <a:extLst>
              <a:ext uri="{FF2B5EF4-FFF2-40B4-BE49-F238E27FC236}">
                <a16:creationId xmlns:a16="http://schemas.microsoft.com/office/drawing/2014/main" id="{703F8667-6F2F-4DAE-9A6E-2ACDFC5B2ED5}"/>
              </a:ext>
            </a:extLst>
          </p:cNvPr>
          <p:cNvSpPr/>
          <p:nvPr/>
        </p:nvSpPr>
        <p:spPr>
          <a:xfrm>
            <a:off x="3651037" y="5508399"/>
            <a:ext cx="4899868" cy="369332"/>
          </a:xfrm>
          <a:prstGeom prst="rect">
            <a:avLst/>
          </a:prstGeom>
        </p:spPr>
        <p:txBody>
          <a:bodyPr wrap="none">
            <a:spAutoFit/>
          </a:bodyPr>
          <a:lstStyle/>
          <a:p>
            <a:r>
              <a:rPr lang="en-US" dirty="0"/>
              <a:t>Open to all Nationwide Technology Associates</a:t>
            </a:r>
          </a:p>
        </p:txBody>
      </p:sp>
      <p:pic>
        <p:nvPicPr>
          <p:cNvPr id="7" name="Picture 6">
            <a:extLst>
              <a:ext uri="{FF2B5EF4-FFF2-40B4-BE49-F238E27FC236}">
                <a16:creationId xmlns:a16="http://schemas.microsoft.com/office/drawing/2014/main" id="{3B71DB81-25B1-497A-91A3-E321A1A2AB80}"/>
              </a:ext>
            </a:extLst>
          </p:cNvPr>
          <p:cNvPicPr>
            <a:picLocks noChangeAspect="1"/>
          </p:cNvPicPr>
          <p:nvPr/>
        </p:nvPicPr>
        <p:blipFill>
          <a:blip r:embed="rId4"/>
          <a:stretch>
            <a:fillRect/>
          </a:stretch>
        </p:blipFill>
        <p:spPr>
          <a:xfrm>
            <a:off x="9687034" y="709193"/>
            <a:ext cx="1263021" cy="1205147"/>
          </a:xfrm>
          <a:prstGeom prst="rect">
            <a:avLst/>
          </a:prstGeom>
        </p:spPr>
      </p:pic>
    </p:spTree>
    <p:extLst>
      <p:ext uri="{BB962C8B-B14F-4D97-AF65-F5344CB8AC3E}">
        <p14:creationId xmlns:p14="http://schemas.microsoft.com/office/powerpoint/2010/main" val="16566905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5E7BE1-63E2-4A74-B3DA-9493B5A79B9C}"/>
              </a:ext>
            </a:extLst>
          </p:cNvPr>
          <p:cNvSpPr>
            <a:spLocks noGrp="1"/>
          </p:cNvSpPr>
          <p:nvPr>
            <p:ph type="title"/>
          </p:nvPr>
        </p:nvSpPr>
        <p:spPr/>
        <p:txBody>
          <a:bodyPr/>
          <a:lstStyle/>
          <a:p>
            <a:r>
              <a:rPr lang="en-US" dirty="0"/>
              <a:t>Created a Financial Model (FINSIM) to Unitize our Products for Transparency in </a:t>
            </a:r>
            <a:r>
              <a:rPr lang="en-US" b="1" dirty="0"/>
              <a:t>Cost and Recovery</a:t>
            </a:r>
          </a:p>
        </p:txBody>
      </p:sp>
      <p:grpSp>
        <p:nvGrpSpPr>
          <p:cNvPr id="6" name="Group 5">
            <a:extLst>
              <a:ext uri="{FF2B5EF4-FFF2-40B4-BE49-F238E27FC236}">
                <a16:creationId xmlns:a16="http://schemas.microsoft.com/office/drawing/2014/main" id="{E2E6E1AD-B465-45E3-9556-DF3832EDF3BF}"/>
              </a:ext>
            </a:extLst>
          </p:cNvPr>
          <p:cNvGrpSpPr/>
          <p:nvPr/>
        </p:nvGrpSpPr>
        <p:grpSpPr>
          <a:xfrm>
            <a:off x="3848242" y="2012763"/>
            <a:ext cx="4262565" cy="4058894"/>
            <a:chOff x="3976052" y="1546084"/>
            <a:chExt cx="4207011" cy="4005993"/>
          </a:xfrm>
        </p:grpSpPr>
        <p:sp>
          <p:nvSpPr>
            <p:cNvPr id="7" name="Freeform 74">
              <a:extLst>
                <a:ext uri="{FF2B5EF4-FFF2-40B4-BE49-F238E27FC236}">
                  <a16:creationId xmlns:a16="http://schemas.microsoft.com/office/drawing/2014/main" id="{DE6E3FA9-7226-499D-BBD1-44307CB4B018}"/>
                </a:ext>
              </a:extLst>
            </p:cNvPr>
            <p:cNvSpPr>
              <a:spLocks noChangeArrowheads="1"/>
            </p:cNvSpPr>
            <p:nvPr/>
          </p:nvSpPr>
          <p:spPr bwMode="auto">
            <a:xfrm>
              <a:off x="6019288" y="1791167"/>
              <a:ext cx="1518312" cy="1707602"/>
            </a:xfrm>
            <a:custGeom>
              <a:avLst/>
              <a:gdLst>
                <a:gd name="T0" fmla="*/ 2964 w 3360"/>
                <a:gd name="T1" fmla="*/ 1213 h 3777"/>
                <a:gd name="T2" fmla="*/ 2964 w 3360"/>
                <a:gd name="T3" fmla="*/ 1213 h 3777"/>
                <a:gd name="T4" fmla="*/ 2733 w 3360"/>
                <a:gd name="T5" fmla="*/ 1257 h 3777"/>
                <a:gd name="T6" fmla="*/ 2350 w 3360"/>
                <a:gd name="T7" fmla="*/ 1122 h 3777"/>
                <a:gd name="T8" fmla="*/ 2125 w 3360"/>
                <a:gd name="T9" fmla="*/ 712 h 3777"/>
                <a:gd name="T10" fmla="*/ 2131 w 3360"/>
                <a:gd name="T11" fmla="*/ 543 h 3777"/>
                <a:gd name="T12" fmla="*/ 154 w 3360"/>
                <a:gd name="T13" fmla="*/ 0 h 3777"/>
                <a:gd name="T14" fmla="*/ 0 w 3360"/>
                <a:gd name="T15" fmla="*/ 4 h 3777"/>
                <a:gd name="T16" fmla="*/ 2156 w 3360"/>
                <a:gd name="T17" fmla="*/ 3776 h 3777"/>
                <a:gd name="T18" fmla="*/ 3344 w 3360"/>
                <a:gd name="T19" fmla="*/ 1714 h 3777"/>
                <a:gd name="T20" fmla="*/ 3359 w 3360"/>
                <a:gd name="T21" fmla="*/ 1701 h 3777"/>
                <a:gd name="T22" fmla="*/ 2964 w 3360"/>
                <a:gd name="T23" fmla="*/ 1213 h 3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60" h="3777">
                  <a:moveTo>
                    <a:pt x="2964" y="1213"/>
                  </a:moveTo>
                  <a:lnTo>
                    <a:pt x="2964" y="1213"/>
                  </a:lnTo>
                  <a:cubicBezTo>
                    <a:pt x="2893" y="1241"/>
                    <a:pt x="2814" y="1257"/>
                    <a:pt x="2733" y="1257"/>
                  </a:cubicBezTo>
                  <a:cubicBezTo>
                    <a:pt x="2595" y="1257"/>
                    <a:pt x="2460" y="1210"/>
                    <a:pt x="2350" y="1122"/>
                  </a:cubicBezTo>
                  <a:cubicBezTo>
                    <a:pt x="2222" y="1022"/>
                    <a:pt x="2144" y="875"/>
                    <a:pt x="2125" y="712"/>
                  </a:cubicBezTo>
                  <a:cubicBezTo>
                    <a:pt x="2118" y="655"/>
                    <a:pt x="2122" y="599"/>
                    <a:pt x="2131" y="543"/>
                  </a:cubicBezTo>
                  <a:cubicBezTo>
                    <a:pt x="1552" y="201"/>
                    <a:pt x="878" y="0"/>
                    <a:pt x="154" y="0"/>
                  </a:cubicBezTo>
                  <a:cubicBezTo>
                    <a:pt x="104" y="0"/>
                    <a:pt x="51" y="4"/>
                    <a:pt x="0" y="4"/>
                  </a:cubicBezTo>
                  <a:cubicBezTo>
                    <a:pt x="2156" y="3776"/>
                    <a:pt x="2156" y="3776"/>
                    <a:pt x="2156" y="3776"/>
                  </a:cubicBezTo>
                  <a:cubicBezTo>
                    <a:pt x="3344" y="1714"/>
                    <a:pt x="3344" y="1714"/>
                    <a:pt x="3344" y="1714"/>
                  </a:cubicBezTo>
                  <a:cubicBezTo>
                    <a:pt x="3347" y="1708"/>
                    <a:pt x="3353" y="1705"/>
                    <a:pt x="3359" y="1701"/>
                  </a:cubicBezTo>
                  <a:cubicBezTo>
                    <a:pt x="3240" y="1526"/>
                    <a:pt x="3109" y="1363"/>
                    <a:pt x="2964" y="1213"/>
                  </a:cubicBezTo>
                </a:path>
              </a:pathLst>
            </a:custGeom>
            <a:solidFill>
              <a:srgbClr val="40DAC5"/>
            </a:solidFill>
            <a:ln>
              <a:noFill/>
            </a:ln>
            <a:effectLst/>
          </p:spPr>
          <p:txBody>
            <a:bodyPr wrap="none" anchor="ctr"/>
            <a:lstStyle/>
            <a:p>
              <a:endParaRPr lang="en-US" sz="2699"/>
            </a:p>
          </p:txBody>
        </p:sp>
        <p:sp>
          <p:nvSpPr>
            <p:cNvPr id="8" name="Freeform 76">
              <a:extLst>
                <a:ext uri="{FF2B5EF4-FFF2-40B4-BE49-F238E27FC236}">
                  <a16:creationId xmlns:a16="http://schemas.microsoft.com/office/drawing/2014/main" id="{D0B58E45-7800-4E39-B87B-27DFE0C5C228}"/>
                </a:ext>
              </a:extLst>
            </p:cNvPr>
            <p:cNvSpPr>
              <a:spLocks noChangeArrowheads="1"/>
            </p:cNvSpPr>
            <p:nvPr/>
          </p:nvSpPr>
          <p:spPr bwMode="auto">
            <a:xfrm>
              <a:off x="7015555" y="1829684"/>
              <a:ext cx="498134" cy="498134"/>
            </a:xfrm>
            <a:custGeom>
              <a:avLst/>
              <a:gdLst>
                <a:gd name="T0" fmla="*/ 244 w 1104"/>
                <a:gd name="T1" fmla="*/ 934 h 1104"/>
                <a:gd name="T2" fmla="*/ 244 w 1104"/>
                <a:gd name="T3" fmla="*/ 934 h 1104"/>
                <a:gd name="T4" fmla="*/ 169 w 1104"/>
                <a:gd name="T5" fmla="*/ 245 h 1104"/>
                <a:gd name="T6" fmla="*/ 859 w 1104"/>
                <a:gd name="T7" fmla="*/ 170 h 1104"/>
                <a:gd name="T8" fmla="*/ 934 w 1104"/>
                <a:gd name="T9" fmla="*/ 859 h 1104"/>
                <a:gd name="T10" fmla="*/ 244 w 1104"/>
                <a:gd name="T11" fmla="*/ 934 h 1104"/>
              </a:gdLst>
              <a:ahLst/>
              <a:cxnLst>
                <a:cxn ang="0">
                  <a:pos x="T0" y="T1"/>
                </a:cxn>
                <a:cxn ang="0">
                  <a:pos x="T2" y="T3"/>
                </a:cxn>
                <a:cxn ang="0">
                  <a:pos x="T4" y="T5"/>
                </a:cxn>
                <a:cxn ang="0">
                  <a:pos x="T6" y="T7"/>
                </a:cxn>
                <a:cxn ang="0">
                  <a:pos x="T8" y="T9"/>
                </a:cxn>
                <a:cxn ang="0">
                  <a:pos x="T10" y="T11"/>
                </a:cxn>
              </a:cxnLst>
              <a:rect l="0" t="0" r="r" b="b"/>
              <a:pathLst>
                <a:path w="1104" h="1104">
                  <a:moveTo>
                    <a:pt x="244" y="934"/>
                  </a:moveTo>
                  <a:lnTo>
                    <a:pt x="244" y="934"/>
                  </a:lnTo>
                  <a:cubicBezTo>
                    <a:pt x="35" y="765"/>
                    <a:pt x="0" y="458"/>
                    <a:pt x="169" y="245"/>
                  </a:cubicBezTo>
                  <a:cubicBezTo>
                    <a:pt x="339" y="32"/>
                    <a:pt x="645" y="0"/>
                    <a:pt x="859" y="170"/>
                  </a:cubicBezTo>
                  <a:cubicBezTo>
                    <a:pt x="1072" y="339"/>
                    <a:pt x="1103" y="646"/>
                    <a:pt x="934" y="859"/>
                  </a:cubicBezTo>
                  <a:cubicBezTo>
                    <a:pt x="765" y="1069"/>
                    <a:pt x="458" y="1103"/>
                    <a:pt x="244" y="934"/>
                  </a:cubicBezTo>
                </a:path>
              </a:pathLst>
            </a:custGeom>
            <a:noFill/>
            <a:ln w="19050">
              <a:solidFill>
                <a:srgbClr val="40DAC5"/>
              </a:solidFill>
            </a:ln>
            <a:effectLst/>
          </p:spPr>
          <p:txBody>
            <a:bodyPr wrap="none" anchor="ctr"/>
            <a:lstStyle/>
            <a:p>
              <a:pPr algn="ctr"/>
              <a:r>
                <a:rPr lang="en-US" sz="2000" dirty="0">
                  <a:latin typeface="Arial" panose="020B0604020202020204" pitchFamily="34" charset="0"/>
                  <a:ea typeface="Lato Black" charset="0"/>
                  <a:cs typeface="Arial" panose="020B0604020202020204" pitchFamily="34" charset="0"/>
                </a:rPr>
                <a:t>4</a:t>
              </a:r>
            </a:p>
          </p:txBody>
        </p:sp>
        <p:sp>
          <p:nvSpPr>
            <p:cNvPr id="9" name="Freeform 81">
              <a:extLst>
                <a:ext uri="{FF2B5EF4-FFF2-40B4-BE49-F238E27FC236}">
                  <a16:creationId xmlns:a16="http://schemas.microsoft.com/office/drawing/2014/main" id="{2EE9D522-AFC8-4BDF-A4D1-BE70518400C2}"/>
                </a:ext>
              </a:extLst>
            </p:cNvPr>
            <p:cNvSpPr>
              <a:spLocks noChangeArrowheads="1"/>
            </p:cNvSpPr>
            <p:nvPr/>
          </p:nvSpPr>
          <p:spPr bwMode="auto">
            <a:xfrm>
              <a:off x="6591006" y="2596151"/>
              <a:ext cx="1247468" cy="1692851"/>
            </a:xfrm>
            <a:custGeom>
              <a:avLst/>
              <a:gdLst>
                <a:gd name="T0" fmla="*/ 2519 w 2790"/>
                <a:gd name="T1" fmla="*/ 3070 h 3786"/>
                <a:gd name="T2" fmla="*/ 2519 w 2790"/>
                <a:gd name="T3" fmla="*/ 3070 h 3786"/>
                <a:gd name="T4" fmla="*/ 2403 w 2790"/>
                <a:gd name="T5" fmla="*/ 2616 h 3786"/>
                <a:gd name="T6" fmla="*/ 2789 w 2790"/>
                <a:gd name="T7" fmla="*/ 2134 h 3786"/>
                <a:gd name="T8" fmla="*/ 2789 w 2790"/>
                <a:gd name="T9" fmla="*/ 2090 h 3786"/>
                <a:gd name="T10" fmla="*/ 2175 w 2790"/>
                <a:gd name="T11" fmla="*/ 0 h 3786"/>
                <a:gd name="T12" fmla="*/ 968 w 2790"/>
                <a:gd name="T13" fmla="*/ 2099 h 3786"/>
                <a:gd name="T14" fmla="*/ 952 w 2790"/>
                <a:gd name="T15" fmla="*/ 2124 h 3786"/>
                <a:gd name="T16" fmla="*/ 0 w 2790"/>
                <a:gd name="T17" fmla="*/ 3781 h 3786"/>
                <a:gd name="T18" fmla="*/ 2381 w 2790"/>
                <a:gd name="T19" fmla="*/ 3781 h 3786"/>
                <a:gd name="T20" fmla="*/ 2400 w 2790"/>
                <a:gd name="T21" fmla="*/ 3785 h 3786"/>
                <a:gd name="T22" fmla="*/ 2632 w 2790"/>
                <a:gd name="T23" fmla="*/ 3186 h 3786"/>
                <a:gd name="T24" fmla="*/ 2519 w 2790"/>
                <a:gd name="T25" fmla="*/ 3070 h 3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90" h="3786">
                  <a:moveTo>
                    <a:pt x="2519" y="3070"/>
                  </a:moveTo>
                  <a:lnTo>
                    <a:pt x="2519" y="3070"/>
                  </a:lnTo>
                  <a:cubicBezTo>
                    <a:pt x="2422" y="2939"/>
                    <a:pt x="2381" y="2779"/>
                    <a:pt x="2403" y="2616"/>
                  </a:cubicBezTo>
                  <a:cubicBezTo>
                    <a:pt x="2438" y="2393"/>
                    <a:pt x="2588" y="2212"/>
                    <a:pt x="2789" y="2134"/>
                  </a:cubicBezTo>
                  <a:cubicBezTo>
                    <a:pt x="2789" y="2121"/>
                    <a:pt x="2789" y="2106"/>
                    <a:pt x="2789" y="2090"/>
                  </a:cubicBezTo>
                  <a:cubicBezTo>
                    <a:pt x="2789" y="1322"/>
                    <a:pt x="2563" y="605"/>
                    <a:pt x="2175" y="0"/>
                  </a:cubicBezTo>
                  <a:cubicBezTo>
                    <a:pt x="968" y="2099"/>
                    <a:pt x="968" y="2099"/>
                    <a:pt x="968" y="2099"/>
                  </a:cubicBezTo>
                  <a:cubicBezTo>
                    <a:pt x="965" y="2108"/>
                    <a:pt x="962" y="2118"/>
                    <a:pt x="952" y="2124"/>
                  </a:cubicBezTo>
                  <a:cubicBezTo>
                    <a:pt x="0" y="3781"/>
                    <a:pt x="0" y="3781"/>
                    <a:pt x="0" y="3781"/>
                  </a:cubicBezTo>
                  <a:cubicBezTo>
                    <a:pt x="2381" y="3781"/>
                    <a:pt x="2381" y="3781"/>
                    <a:pt x="2381" y="3781"/>
                  </a:cubicBezTo>
                  <a:cubicBezTo>
                    <a:pt x="2388" y="3781"/>
                    <a:pt x="2394" y="3781"/>
                    <a:pt x="2400" y="3785"/>
                  </a:cubicBezTo>
                  <a:cubicBezTo>
                    <a:pt x="2494" y="3594"/>
                    <a:pt x="2569" y="3393"/>
                    <a:pt x="2632" y="3186"/>
                  </a:cubicBezTo>
                  <a:cubicBezTo>
                    <a:pt x="2591" y="3152"/>
                    <a:pt x="2551" y="3114"/>
                    <a:pt x="2519" y="3070"/>
                  </a:cubicBezTo>
                </a:path>
              </a:pathLst>
            </a:custGeom>
            <a:solidFill>
              <a:srgbClr val="58C140"/>
            </a:solidFill>
            <a:ln>
              <a:noFill/>
            </a:ln>
            <a:effectLst/>
          </p:spPr>
          <p:txBody>
            <a:bodyPr wrap="none" anchor="ctr"/>
            <a:lstStyle/>
            <a:p>
              <a:endParaRPr lang="en-US" sz="2699"/>
            </a:p>
          </p:txBody>
        </p:sp>
        <p:sp>
          <p:nvSpPr>
            <p:cNvPr id="10" name="Freeform 82">
              <a:extLst>
                <a:ext uri="{FF2B5EF4-FFF2-40B4-BE49-F238E27FC236}">
                  <a16:creationId xmlns:a16="http://schemas.microsoft.com/office/drawing/2014/main" id="{500A4632-E95C-403F-A129-1BB064EC6564}"/>
                </a:ext>
              </a:extLst>
            </p:cNvPr>
            <p:cNvSpPr>
              <a:spLocks noChangeArrowheads="1"/>
            </p:cNvSpPr>
            <p:nvPr/>
          </p:nvSpPr>
          <p:spPr bwMode="auto">
            <a:xfrm>
              <a:off x="7708839" y="3571110"/>
              <a:ext cx="474224" cy="474224"/>
            </a:xfrm>
            <a:custGeom>
              <a:avLst/>
              <a:gdLst>
                <a:gd name="T0" fmla="*/ 37 w 1050"/>
                <a:gd name="T1" fmla="*/ 454 h 1050"/>
                <a:gd name="T2" fmla="*/ 37 w 1050"/>
                <a:gd name="T3" fmla="*/ 454 h 1050"/>
                <a:gd name="T4" fmla="*/ 595 w 1050"/>
                <a:gd name="T5" fmla="*/ 37 h 1050"/>
                <a:gd name="T6" fmla="*/ 1008 w 1050"/>
                <a:gd name="T7" fmla="*/ 595 h 1050"/>
                <a:gd name="T8" fmla="*/ 454 w 1050"/>
                <a:gd name="T9" fmla="*/ 1008 h 1050"/>
                <a:gd name="T10" fmla="*/ 37 w 1050"/>
                <a:gd name="T11" fmla="*/ 454 h 1050"/>
              </a:gdLst>
              <a:ahLst/>
              <a:cxnLst>
                <a:cxn ang="0">
                  <a:pos x="T0" y="T1"/>
                </a:cxn>
                <a:cxn ang="0">
                  <a:pos x="T2" y="T3"/>
                </a:cxn>
                <a:cxn ang="0">
                  <a:pos x="T4" y="T5"/>
                </a:cxn>
                <a:cxn ang="0">
                  <a:pos x="T6" y="T7"/>
                </a:cxn>
                <a:cxn ang="0">
                  <a:pos x="T8" y="T9"/>
                </a:cxn>
                <a:cxn ang="0">
                  <a:pos x="T10" y="T11"/>
                </a:cxn>
              </a:cxnLst>
              <a:rect l="0" t="0" r="r" b="b"/>
              <a:pathLst>
                <a:path w="1050" h="1050">
                  <a:moveTo>
                    <a:pt x="37" y="454"/>
                  </a:moveTo>
                  <a:lnTo>
                    <a:pt x="37" y="454"/>
                  </a:lnTo>
                  <a:cubicBezTo>
                    <a:pt x="78" y="184"/>
                    <a:pt x="326" y="0"/>
                    <a:pt x="595" y="37"/>
                  </a:cubicBezTo>
                  <a:cubicBezTo>
                    <a:pt x="864" y="78"/>
                    <a:pt x="1049" y="326"/>
                    <a:pt x="1008" y="595"/>
                  </a:cubicBezTo>
                  <a:cubicBezTo>
                    <a:pt x="971" y="865"/>
                    <a:pt x="721" y="1049"/>
                    <a:pt x="454" y="1008"/>
                  </a:cubicBezTo>
                  <a:cubicBezTo>
                    <a:pt x="184" y="971"/>
                    <a:pt x="0" y="720"/>
                    <a:pt x="37" y="454"/>
                  </a:cubicBezTo>
                </a:path>
              </a:pathLst>
            </a:custGeom>
            <a:noFill/>
            <a:ln w="19050">
              <a:solidFill>
                <a:srgbClr val="58C140"/>
              </a:solidFill>
            </a:ln>
            <a:effectLst/>
          </p:spPr>
          <p:txBody>
            <a:bodyPr wrap="none" anchor="ctr"/>
            <a:lstStyle/>
            <a:p>
              <a:pPr algn="ctr"/>
              <a:r>
                <a:rPr lang="en-US" sz="2000" dirty="0">
                  <a:latin typeface="Arial" panose="020B0604020202020204" pitchFamily="34" charset="0"/>
                  <a:ea typeface="Lato Black" charset="0"/>
                  <a:cs typeface="Arial" panose="020B0604020202020204" pitchFamily="34" charset="0"/>
                </a:rPr>
                <a:t>5</a:t>
              </a:r>
            </a:p>
          </p:txBody>
        </p:sp>
        <p:sp>
          <p:nvSpPr>
            <p:cNvPr id="11" name="Freeform 85">
              <a:extLst>
                <a:ext uri="{FF2B5EF4-FFF2-40B4-BE49-F238E27FC236}">
                  <a16:creationId xmlns:a16="http://schemas.microsoft.com/office/drawing/2014/main" id="{EBB08457-6905-410E-A53F-230AE38E309B}"/>
                </a:ext>
              </a:extLst>
            </p:cNvPr>
            <p:cNvSpPr>
              <a:spLocks noChangeArrowheads="1"/>
            </p:cNvSpPr>
            <p:nvPr/>
          </p:nvSpPr>
          <p:spPr bwMode="auto">
            <a:xfrm>
              <a:off x="5682548" y="4345597"/>
              <a:ext cx="1960655" cy="933834"/>
            </a:xfrm>
            <a:custGeom>
              <a:avLst/>
              <a:gdLst>
                <a:gd name="T0" fmla="*/ 1936 w 4371"/>
                <a:gd name="T1" fmla="*/ 0 h 2082"/>
                <a:gd name="T2" fmla="*/ 1936 w 4371"/>
                <a:gd name="T3" fmla="*/ 0 h 2082"/>
                <a:gd name="T4" fmla="*/ 1936 w 4371"/>
                <a:gd name="T5" fmla="*/ 0 h 2082"/>
                <a:gd name="T6" fmla="*/ 1936 w 4371"/>
                <a:gd name="T7" fmla="*/ 0 h 2082"/>
                <a:gd name="T8" fmla="*/ 0 w 4371"/>
                <a:gd name="T9" fmla="*/ 0 h 2082"/>
                <a:gd name="T10" fmla="*/ 1178 w 4371"/>
                <a:gd name="T11" fmla="*/ 2059 h 2082"/>
                <a:gd name="T12" fmla="*/ 1184 w 4371"/>
                <a:gd name="T13" fmla="*/ 2081 h 2082"/>
                <a:gd name="T14" fmla="*/ 1842 w 4371"/>
                <a:gd name="T15" fmla="*/ 1980 h 2082"/>
                <a:gd name="T16" fmla="*/ 2202 w 4371"/>
                <a:gd name="T17" fmla="*/ 1557 h 2082"/>
                <a:gd name="T18" fmla="*/ 2754 w 4371"/>
                <a:gd name="T19" fmla="*/ 1633 h 2082"/>
                <a:gd name="T20" fmla="*/ 4370 w 4371"/>
                <a:gd name="T21" fmla="*/ 0 h 2082"/>
                <a:gd name="T22" fmla="*/ 1936 w 4371"/>
                <a:gd name="T23" fmla="*/ 0 h 2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71" h="2082">
                  <a:moveTo>
                    <a:pt x="1936" y="0"/>
                  </a:moveTo>
                  <a:lnTo>
                    <a:pt x="1936" y="0"/>
                  </a:lnTo>
                  <a:lnTo>
                    <a:pt x="1936" y="0"/>
                  </a:lnTo>
                  <a:lnTo>
                    <a:pt x="1936" y="0"/>
                  </a:lnTo>
                  <a:cubicBezTo>
                    <a:pt x="0" y="0"/>
                    <a:pt x="0" y="0"/>
                    <a:pt x="0" y="0"/>
                  </a:cubicBezTo>
                  <a:cubicBezTo>
                    <a:pt x="1178" y="2059"/>
                    <a:pt x="1178" y="2059"/>
                    <a:pt x="1178" y="2059"/>
                  </a:cubicBezTo>
                  <a:cubicBezTo>
                    <a:pt x="1184" y="2065"/>
                    <a:pt x="1184" y="2074"/>
                    <a:pt x="1184" y="2081"/>
                  </a:cubicBezTo>
                  <a:cubicBezTo>
                    <a:pt x="1409" y="2065"/>
                    <a:pt x="1629" y="2031"/>
                    <a:pt x="1842" y="1980"/>
                  </a:cubicBezTo>
                  <a:cubicBezTo>
                    <a:pt x="1879" y="1795"/>
                    <a:pt x="2011" y="1633"/>
                    <a:pt x="2202" y="1557"/>
                  </a:cubicBezTo>
                  <a:cubicBezTo>
                    <a:pt x="2393" y="1485"/>
                    <a:pt x="2600" y="1520"/>
                    <a:pt x="2754" y="1633"/>
                  </a:cubicBezTo>
                  <a:cubicBezTo>
                    <a:pt x="3443" y="1266"/>
                    <a:pt x="4010" y="696"/>
                    <a:pt x="4370" y="0"/>
                  </a:cubicBezTo>
                  <a:lnTo>
                    <a:pt x="1936" y="0"/>
                  </a:lnTo>
                </a:path>
              </a:pathLst>
            </a:custGeom>
            <a:solidFill>
              <a:srgbClr val="279989"/>
            </a:solidFill>
            <a:ln>
              <a:noFill/>
            </a:ln>
            <a:effectLst/>
          </p:spPr>
          <p:txBody>
            <a:bodyPr wrap="none" anchor="ctr"/>
            <a:lstStyle/>
            <a:p>
              <a:endParaRPr lang="en-US" sz="2699"/>
            </a:p>
          </p:txBody>
        </p:sp>
        <p:sp>
          <p:nvSpPr>
            <p:cNvPr id="12" name="Freeform 86">
              <a:extLst>
                <a:ext uri="{FF2B5EF4-FFF2-40B4-BE49-F238E27FC236}">
                  <a16:creationId xmlns:a16="http://schemas.microsoft.com/office/drawing/2014/main" id="{E957D084-C5A4-4A24-B30F-047B24620A45}"/>
                </a:ext>
              </a:extLst>
            </p:cNvPr>
            <p:cNvSpPr>
              <a:spLocks noChangeArrowheads="1"/>
            </p:cNvSpPr>
            <p:nvPr/>
          </p:nvSpPr>
          <p:spPr bwMode="auto">
            <a:xfrm>
              <a:off x="6518425" y="5049958"/>
              <a:ext cx="502119" cy="502119"/>
            </a:xfrm>
            <a:custGeom>
              <a:avLst/>
              <a:gdLst>
                <a:gd name="T0" fmla="*/ 378 w 1110"/>
                <a:gd name="T1" fmla="*/ 97 h 1110"/>
                <a:gd name="T2" fmla="*/ 378 w 1110"/>
                <a:gd name="T3" fmla="*/ 97 h 1110"/>
                <a:gd name="T4" fmla="*/ 1011 w 1110"/>
                <a:gd name="T5" fmla="*/ 379 h 1110"/>
                <a:gd name="T6" fmla="*/ 730 w 1110"/>
                <a:gd name="T7" fmla="*/ 1012 h 1110"/>
                <a:gd name="T8" fmla="*/ 96 w 1110"/>
                <a:gd name="T9" fmla="*/ 730 h 1110"/>
                <a:gd name="T10" fmla="*/ 378 w 1110"/>
                <a:gd name="T11" fmla="*/ 97 h 1110"/>
              </a:gdLst>
              <a:ahLst/>
              <a:cxnLst>
                <a:cxn ang="0">
                  <a:pos x="T0" y="T1"/>
                </a:cxn>
                <a:cxn ang="0">
                  <a:pos x="T2" y="T3"/>
                </a:cxn>
                <a:cxn ang="0">
                  <a:pos x="T4" y="T5"/>
                </a:cxn>
                <a:cxn ang="0">
                  <a:pos x="T6" y="T7"/>
                </a:cxn>
                <a:cxn ang="0">
                  <a:pos x="T8" y="T9"/>
                </a:cxn>
                <a:cxn ang="0">
                  <a:pos x="T10" y="T11"/>
                </a:cxn>
              </a:cxnLst>
              <a:rect l="0" t="0" r="r" b="b"/>
              <a:pathLst>
                <a:path w="1110" h="1110">
                  <a:moveTo>
                    <a:pt x="378" y="97"/>
                  </a:moveTo>
                  <a:lnTo>
                    <a:pt x="378" y="97"/>
                  </a:lnTo>
                  <a:cubicBezTo>
                    <a:pt x="632" y="0"/>
                    <a:pt x="914" y="125"/>
                    <a:pt x="1011" y="379"/>
                  </a:cubicBezTo>
                  <a:cubicBezTo>
                    <a:pt x="1109" y="633"/>
                    <a:pt x="983" y="915"/>
                    <a:pt x="730" y="1012"/>
                  </a:cubicBezTo>
                  <a:cubicBezTo>
                    <a:pt x="476" y="1109"/>
                    <a:pt x="191" y="984"/>
                    <a:pt x="96" y="730"/>
                  </a:cubicBezTo>
                  <a:cubicBezTo>
                    <a:pt x="0" y="476"/>
                    <a:pt x="125" y="191"/>
                    <a:pt x="378" y="97"/>
                  </a:cubicBezTo>
                </a:path>
              </a:pathLst>
            </a:custGeom>
            <a:noFill/>
            <a:ln w="19050">
              <a:solidFill>
                <a:srgbClr val="279989"/>
              </a:solidFill>
            </a:ln>
            <a:effectLst/>
          </p:spPr>
          <p:txBody>
            <a:bodyPr wrap="none" anchor="ctr"/>
            <a:lstStyle/>
            <a:p>
              <a:pPr algn="ctr"/>
              <a:r>
                <a:rPr lang="en-US" sz="2000" dirty="0">
                  <a:latin typeface="Arial" panose="020B0604020202020204" pitchFamily="34" charset="0"/>
                  <a:ea typeface="Lato Black" charset="0"/>
                  <a:cs typeface="Arial" panose="020B0604020202020204" pitchFamily="34" charset="0"/>
                </a:rPr>
                <a:t>6</a:t>
              </a:r>
            </a:p>
          </p:txBody>
        </p:sp>
        <p:sp>
          <p:nvSpPr>
            <p:cNvPr id="13" name="Freeform 91">
              <a:extLst>
                <a:ext uri="{FF2B5EF4-FFF2-40B4-BE49-F238E27FC236}">
                  <a16:creationId xmlns:a16="http://schemas.microsoft.com/office/drawing/2014/main" id="{A444FD30-3146-4BC7-869D-B4B921E34173}"/>
                </a:ext>
              </a:extLst>
            </p:cNvPr>
            <p:cNvSpPr>
              <a:spLocks noChangeArrowheads="1"/>
            </p:cNvSpPr>
            <p:nvPr/>
          </p:nvSpPr>
          <p:spPr bwMode="auto">
            <a:xfrm>
              <a:off x="4650947" y="3597207"/>
              <a:ext cx="1507819" cy="1692851"/>
            </a:xfrm>
            <a:custGeom>
              <a:avLst/>
              <a:gdLst>
                <a:gd name="T0" fmla="*/ 1213 w 3378"/>
                <a:gd name="T1" fmla="*/ 0 h 3792"/>
                <a:gd name="T2" fmla="*/ 1213 w 3378"/>
                <a:gd name="T3" fmla="*/ 0 h 3792"/>
                <a:gd name="T4" fmla="*/ 16 w 3378"/>
                <a:gd name="T5" fmla="*/ 2046 h 3792"/>
                <a:gd name="T6" fmla="*/ 0 w 3378"/>
                <a:gd name="T7" fmla="*/ 2062 h 3792"/>
                <a:gd name="T8" fmla="*/ 423 w 3378"/>
                <a:gd name="T9" fmla="*/ 2591 h 3792"/>
                <a:gd name="T10" fmla="*/ 624 w 3378"/>
                <a:gd name="T11" fmla="*/ 2557 h 3792"/>
                <a:gd name="T12" fmla="*/ 1006 w 3378"/>
                <a:gd name="T13" fmla="*/ 2691 h 3792"/>
                <a:gd name="T14" fmla="*/ 1228 w 3378"/>
                <a:gd name="T15" fmla="*/ 3240 h 3792"/>
                <a:gd name="T16" fmla="*/ 3224 w 3378"/>
                <a:gd name="T17" fmla="*/ 3791 h 3792"/>
                <a:gd name="T18" fmla="*/ 3377 w 3378"/>
                <a:gd name="T19" fmla="*/ 3788 h 3792"/>
                <a:gd name="T20" fmla="*/ 1213 w 3378"/>
                <a:gd name="T21" fmla="*/ 0 h 3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78" h="3792">
                  <a:moveTo>
                    <a:pt x="1213" y="0"/>
                  </a:moveTo>
                  <a:lnTo>
                    <a:pt x="1213" y="0"/>
                  </a:lnTo>
                  <a:cubicBezTo>
                    <a:pt x="16" y="2046"/>
                    <a:pt x="16" y="2046"/>
                    <a:pt x="16" y="2046"/>
                  </a:cubicBezTo>
                  <a:cubicBezTo>
                    <a:pt x="10" y="2052"/>
                    <a:pt x="6" y="2058"/>
                    <a:pt x="0" y="2062"/>
                  </a:cubicBezTo>
                  <a:cubicBezTo>
                    <a:pt x="126" y="2250"/>
                    <a:pt x="266" y="2428"/>
                    <a:pt x="423" y="2591"/>
                  </a:cubicBezTo>
                  <a:cubicBezTo>
                    <a:pt x="486" y="2569"/>
                    <a:pt x="555" y="2557"/>
                    <a:pt x="624" y="2557"/>
                  </a:cubicBezTo>
                  <a:cubicBezTo>
                    <a:pt x="762" y="2557"/>
                    <a:pt x="896" y="2604"/>
                    <a:pt x="1006" y="2691"/>
                  </a:cubicBezTo>
                  <a:cubicBezTo>
                    <a:pt x="1175" y="2826"/>
                    <a:pt x="1253" y="3036"/>
                    <a:pt x="1228" y="3240"/>
                  </a:cubicBezTo>
                  <a:cubicBezTo>
                    <a:pt x="1811" y="3590"/>
                    <a:pt x="2494" y="3791"/>
                    <a:pt x="3224" y="3791"/>
                  </a:cubicBezTo>
                  <a:cubicBezTo>
                    <a:pt x="3277" y="3791"/>
                    <a:pt x="3328" y="3791"/>
                    <a:pt x="3377" y="3788"/>
                  </a:cubicBezTo>
                  <a:lnTo>
                    <a:pt x="1213" y="0"/>
                  </a:lnTo>
                </a:path>
              </a:pathLst>
            </a:custGeom>
            <a:solidFill>
              <a:srgbClr val="0072CF"/>
            </a:solidFill>
            <a:ln>
              <a:noFill/>
            </a:ln>
            <a:effectLst/>
          </p:spPr>
          <p:txBody>
            <a:bodyPr wrap="none" anchor="ctr"/>
            <a:lstStyle/>
            <a:p>
              <a:endParaRPr lang="en-US" sz="2699"/>
            </a:p>
          </p:txBody>
        </p:sp>
        <p:sp>
          <p:nvSpPr>
            <p:cNvPr id="14" name="Freeform 92">
              <a:extLst>
                <a:ext uri="{FF2B5EF4-FFF2-40B4-BE49-F238E27FC236}">
                  <a16:creationId xmlns:a16="http://schemas.microsoft.com/office/drawing/2014/main" id="{1A3BE6F4-E197-4DBE-BEE4-99540904F962}"/>
                </a:ext>
              </a:extLst>
            </p:cNvPr>
            <p:cNvSpPr>
              <a:spLocks noChangeArrowheads="1"/>
            </p:cNvSpPr>
            <p:nvPr/>
          </p:nvSpPr>
          <p:spPr bwMode="auto">
            <a:xfrm>
              <a:off x="4671776" y="4758312"/>
              <a:ext cx="500126" cy="500127"/>
            </a:xfrm>
            <a:custGeom>
              <a:avLst/>
              <a:gdLst>
                <a:gd name="T0" fmla="*/ 858 w 1107"/>
                <a:gd name="T1" fmla="*/ 169 h 1107"/>
                <a:gd name="T2" fmla="*/ 858 w 1107"/>
                <a:gd name="T3" fmla="*/ 169 h 1107"/>
                <a:gd name="T4" fmla="*/ 937 w 1107"/>
                <a:gd name="T5" fmla="*/ 859 h 1107"/>
                <a:gd name="T6" fmla="*/ 248 w 1107"/>
                <a:gd name="T7" fmla="*/ 937 h 1107"/>
                <a:gd name="T8" fmla="*/ 169 w 1107"/>
                <a:gd name="T9" fmla="*/ 244 h 1107"/>
                <a:gd name="T10" fmla="*/ 858 w 1107"/>
                <a:gd name="T11" fmla="*/ 169 h 1107"/>
              </a:gdLst>
              <a:ahLst/>
              <a:cxnLst>
                <a:cxn ang="0">
                  <a:pos x="T0" y="T1"/>
                </a:cxn>
                <a:cxn ang="0">
                  <a:pos x="T2" y="T3"/>
                </a:cxn>
                <a:cxn ang="0">
                  <a:pos x="T4" y="T5"/>
                </a:cxn>
                <a:cxn ang="0">
                  <a:pos x="T6" y="T7"/>
                </a:cxn>
                <a:cxn ang="0">
                  <a:pos x="T8" y="T9"/>
                </a:cxn>
                <a:cxn ang="0">
                  <a:pos x="T10" y="T11"/>
                </a:cxn>
              </a:cxnLst>
              <a:rect l="0" t="0" r="r" b="b"/>
              <a:pathLst>
                <a:path w="1107" h="1107">
                  <a:moveTo>
                    <a:pt x="858" y="169"/>
                  </a:moveTo>
                  <a:lnTo>
                    <a:pt x="858" y="169"/>
                  </a:lnTo>
                  <a:cubicBezTo>
                    <a:pt x="1072" y="339"/>
                    <a:pt x="1106" y="649"/>
                    <a:pt x="937" y="859"/>
                  </a:cubicBezTo>
                  <a:cubicBezTo>
                    <a:pt x="768" y="1072"/>
                    <a:pt x="458" y="1106"/>
                    <a:pt x="248" y="937"/>
                  </a:cubicBezTo>
                  <a:cubicBezTo>
                    <a:pt x="34" y="768"/>
                    <a:pt x="0" y="458"/>
                    <a:pt x="169" y="244"/>
                  </a:cubicBezTo>
                  <a:cubicBezTo>
                    <a:pt x="339" y="35"/>
                    <a:pt x="649" y="0"/>
                    <a:pt x="858" y="169"/>
                  </a:cubicBezTo>
                </a:path>
              </a:pathLst>
            </a:custGeom>
            <a:noFill/>
            <a:ln w="19050">
              <a:solidFill>
                <a:srgbClr val="0072CF"/>
              </a:solidFill>
            </a:ln>
            <a:effectLst/>
          </p:spPr>
          <p:txBody>
            <a:bodyPr wrap="none" anchor="ctr"/>
            <a:lstStyle/>
            <a:p>
              <a:pPr algn="ctr"/>
              <a:r>
                <a:rPr lang="en-US" sz="2000" dirty="0">
                  <a:latin typeface="Arial" panose="020B0604020202020204" pitchFamily="34" charset="0"/>
                  <a:ea typeface="Lato Black" charset="0"/>
                  <a:cs typeface="Arial" panose="020B0604020202020204" pitchFamily="34" charset="0"/>
                </a:rPr>
                <a:t>1</a:t>
              </a:r>
            </a:p>
          </p:txBody>
        </p:sp>
        <p:sp>
          <p:nvSpPr>
            <p:cNvPr id="15" name="Freeform 96">
              <a:extLst>
                <a:ext uri="{FF2B5EF4-FFF2-40B4-BE49-F238E27FC236}">
                  <a16:creationId xmlns:a16="http://schemas.microsoft.com/office/drawing/2014/main" id="{F90BD675-FC5E-49DE-9B22-991513F86B9B}"/>
                </a:ext>
              </a:extLst>
            </p:cNvPr>
            <p:cNvSpPr>
              <a:spLocks noChangeArrowheads="1"/>
            </p:cNvSpPr>
            <p:nvPr/>
          </p:nvSpPr>
          <p:spPr bwMode="auto">
            <a:xfrm>
              <a:off x="4524142" y="1797143"/>
              <a:ext cx="1989295" cy="976102"/>
            </a:xfrm>
            <a:custGeom>
              <a:avLst/>
              <a:gdLst>
                <a:gd name="T0" fmla="*/ 3186 w 4369"/>
                <a:gd name="T1" fmla="*/ 16 h 2081"/>
                <a:gd name="T2" fmla="*/ 3186 w 4369"/>
                <a:gd name="T3" fmla="*/ 16 h 2081"/>
                <a:gd name="T4" fmla="*/ 3184 w 4369"/>
                <a:gd name="T5" fmla="*/ 0 h 2081"/>
                <a:gd name="T6" fmla="*/ 2541 w 4369"/>
                <a:gd name="T7" fmla="*/ 97 h 2081"/>
                <a:gd name="T8" fmla="*/ 2494 w 4369"/>
                <a:gd name="T9" fmla="*/ 250 h 2081"/>
                <a:gd name="T10" fmla="*/ 2156 w 4369"/>
                <a:gd name="T11" fmla="*/ 573 h 2081"/>
                <a:gd name="T12" fmla="*/ 1937 w 4369"/>
                <a:gd name="T13" fmla="*/ 614 h 2081"/>
                <a:gd name="T14" fmla="*/ 1554 w 4369"/>
                <a:gd name="T15" fmla="*/ 479 h 2081"/>
                <a:gd name="T16" fmla="*/ 0 w 4369"/>
                <a:gd name="T17" fmla="*/ 2080 h 2081"/>
                <a:gd name="T18" fmla="*/ 4368 w 4369"/>
                <a:gd name="T19" fmla="*/ 2080 h 2081"/>
                <a:gd name="T20" fmla="*/ 3186 w 4369"/>
                <a:gd name="T21" fmla="*/ 16 h 20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69" h="2081">
                  <a:moveTo>
                    <a:pt x="3186" y="16"/>
                  </a:moveTo>
                  <a:lnTo>
                    <a:pt x="3186" y="16"/>
                  </a:lnTo>
                  <a:cubicBezTo>
                    <a:pt x="3184" y="9"/>
                    <a:pt x="3184" y="6"/>
                    <a:pt x="3184" y="0"/>
                  </a:cubicBezTo>
                  <a:cubicBezTo>
                    <a:pt x="2964" y="16"/>
                    <a:pt x="2748" y="47"/>
                    <a:pt x="2541" y="97"/>
                  </a:cubicBezTo>
                  <a:cubicBezTo>
                    <a:pt x="2532" y="147"/>
                    <a:pt x="2516" y="200"/>
                    <a:pt x="2494" y="250"/>
                  </a:cubicBezTo>
                  <a:cubicBezTo>
                    <a:pt x="2429" y="401"/>
                    <a:pt x="2306" y="513"/>
                    <a:pt x="2156" y="573"/>
                  </a:cubicBezTo>
                  <a:cubicBezTo>
                    <a:pt x="2084" y="598"/>
                    <a:pt x="2012" y="614"/>
                    <a:pt x="1937" y="614"/>
                  </a:cubicBezTo>
                  <a:cubicBezTo>
                    <a:pt x="1796" y="614"/>
                    <a:pt x="1661" y="564"/>
                    <a:pt x="1554" y="479"/>
                  </a:cubicBezTo>
                  <a:cubicBezTo>
                    <a:pt x="893" y="849"/>
                    <a:pt x="348" y="1406"/>
                    <a:pt x="0" y="2080"/>
                  </a:cubicBezTo>
                  <a:cubicBezTo>
                    <a:pt x="4368" y="2080"/>
                    <a:pt x="4368" y="2080"/>
                    <a:pt x="4368" y="2080"/>
                  </a:cubicBezTo>
                  <a:lnTo>
                    <a:pt x="3186" y="16"/>
                  </a:lnTo>
                </a:path>
              </a:pathLst>
            </a:custGeom>
            <a:solidFill>
              <a:srgbClr val="30CDD7"/>
            </a:solidFill>
            <a:ln>
              <a:noFill/>
            </a:ln>
            <a:effectLst/>
          </p:spPr>
          <p:txBody>
            <a:bodyPr wrap="none" anchor="ctr"/>
            <a:lstStyle/>
            <a:p>
              <a:endParaRPr lang="en-US" sz="2699"/>
            </a:p>
          </p:txBody>
        </p:sp>
        <p:sp>
          <p:nvSpPr>
            <p:cNvPr id="16" name="Freeform 97">
              <a:extLst>
                <a:ext uri="{FF2B5EF4-FFF2-40B4-BE49-F238E27FC236}">
                  <a16:creationId xmlns:a16="http://schemas.microsoft.com/office/drawing/2014/main" id="{F6372451-0A91-483E-8DA7-69C53548B966}"/>
                </a:ext>
              </a:extLst>
            </p:cNvPr>
            <p:cNvSpPr>
              <a:spLocks noChangeArrowheads="1"/>
            </p:cNvSpPr>
            <p:nvPr/>
          </p:nvSpPr>
          <p:spPr bwMode="auto">
            <a:xfrm>
              <a:off x="5153796" y="1546084"/>
              <a:ext cx="502119" cy="502119"/>
            </a:xfrm>
            <a:custGeom>
              <a:avLst/>
              <a:gdLst>
                <a:gd name="T0" fmla="*/ 730 w 1110"/>
                <a:gd name="T1" fmla="*/ 1015 h 1113"/>
                <a:gd name="T2" fmla="*/ 730 w 1110"/>
                <a:gd name="T3" fmla="*/ 1015 h 1113"/>
                <a:gd name="T4" fmla="*/ 97 w 1110"/>
                <a:gd name="T5" fmla="*/ 734 h 1113"/>
                <a:gd name="T6" fmla="*/ 379 w 1110"/>
                <a:gd name="T7" fmla="*/ 97 h 1113"/>
                <a:gd name="T8" fmla="*/ 1012 w 1110"/>
                <a:gd name="T9" fmla="*/ 380 h 1113"/>
                <a:gd name="T10" fmla="*/ 730 w 1110"/>
                <a:gd name="T11" fmla="*/ 1015 h 1113"/>
              </a:gdLst>
              <a:ahLst/>
              <a:cxnLst>
                <a:cxn ang="0">
                  <a:pos x="T0" y="T1"/>
                </a:cxn>
                <a:cxn ang="0">
                  <a:pos x="T2" y="T3"/>
                </a:cxn>
                <a:cxn ang="0">
                  <a:pos x="T4" y="T5"/>
                </a:cxn>
                <a:cxn ang="0">
                  <a:pos x="T6" y="T7"/>
                </a:cxn>
                <a:cxn ang="0">
                  <a:pos x="T8" y="T9"/>
                </a:cxn>
                <a:cxn ang="0">
                  <a:pos x="T10" y="T11"/>
                </a:cxn>
              </a:cxnLst>
              <a:rect l="0" t="0" r="r" b="b"/>
              <a:pathLst>
                <a:path w="1110" h="1113">
                  <a:moveTo>
                    <a:pt x="730" y="1015"/>
                  </a:moveTo>
                  <a:lnTo>
                    <a:pt x="730" y="1015"/>
                  </a:lnTo>
                  <a:cubicBezTo>
                    <a:pt x="476" y="1112"/>
                    <a:pt x="194" y="984"/>
                    <a:pt x="97" y="734"/>
                  </a:cubicBezTo>
                  <a:cubicBezTo>
                    <a:pt x="0" y="480"/>
                    <a:pt x="125" y="195"/>
                    <a:pt x="379" y="97"/>
                  </a:cubicBezTo>
                  <a:cubicBezTo>
                    <a:pt x="633" y="0"/>
                    <a:pt x="915" y="129"/>
                    <a:pt x="1012" y="380"/>
                  </a:cubicBezTo>
                  <a:cubicBezTo>
                    <a:pt x="1109" y="633"/>
                    <a:pt x="984" y="919"/>
                    <a:pt x="730" y="1015"/>
                  </a:cubicBezTo>
                </a:path>
              </a:pathLst>
            </a:custGeom>
            <a:noFill/>
            <a:ln w="19050">
              <a:solidFill>
                <a:srgbClr val="30CDD7"/>
              </a:solidFill>
            </a:ln>
            <a:effectLst/>
          </p:spPr>
          <p:txBody>
            <a:bodyPr wrap="none" anchor="ctr"/>
            <a:lstStyle/>
            <a:p>
              <a:pPr algn="ctr"/>
              <a:r>
                <a:rPr lang="en-US" sz="2000" dirty="0">
                  <a:latin typeface="Arial" panose="020B0604020202020204" pitchFamily="34" charset="0"/>
                  <a:ea typeface="Lato Black" charset="0"/>
                  <a:cs typeface="Arial" panose="020B0604020202020204" pitchFamily="34" charset="0"/>
                </a:rPr>
                <a:t>3</a:t>
              </a:r>
            </a:p>
          </p:txBody>
        </p:sp>
        <p:sp>
          <p:nvSpPr>
            <p:cNvPr id="17" name="Freeform 103">
              <a:extLst>
                <a:ext uri="{FF2B5EF4-FFF2-40B4-BE49-F238E27FC236}">
                  <a16:creationId xmlns:a16="http://schemas.microsoft.com/office/drawing/2014/main" id="{FE087045-C41F-4F1B-AFDB-7F2FD583E09A}"/>
                </a:ext>
              </a:extLst>
            </p:cNvPr>
            <p:cNvSpPr>
              <a:spLocks noChangeArrowheads="1"/>
            </p:cNvSpPr>
            <p:nvPr/>
          </p:nvSpPr>
          <p:spPr bwMode="auto">
            <a:xfrm>
              <a:off x="3976052" y="3075829"/>
              <a:ext cx="474224" cy="474224"/>
            </a:xfrm>
            <a:custGeom>
              <a:avLst/>
              <a:gdLst>
                <a:gd name="T0" fmla="*/ 1009 w 1051"/>
                <a:gd name="T1" fmla="*/ 595 h 1050"/>
                <a:gd name="T2" fmla="*/ 1009 w 1051"/>
                <a:gd name="T3" fmla="*/ 595 h 1050"/>
                <a:gd name="T4" fmla="*/ 455 w 1051"/>
                <a:gd name="T5" fmla="*/ 1012 h 1050"/>
                <a:gd name="T6" fmla="*/ 38 w 1051"/>
                <a:gd name="T7" fmla="*/ 454 h 1050"/>
                <a:gd name="T8" fmla="*/ 596 w 1051"/>
                <a:gd name="T9" fmla="*/ 41 h 1050"/>
                <a:gd name="T10" fmla="*/ 1009 w 1051"/>
                <a:gd name="T11" fmla="*/ 595 h 1050"/>
              </a:gdLst>
              <a:ahLst/>
              <a:cxnLst>
                <a:cxn ang="0">
                  <a:pos x="T0" y="T1"/>
                </a:cxn>
                <a:cxn ang="0">
                  <a:pos x="T2" y="T3"/>
                </a:cxn>
                <a:cxn ang="0">
                  <a:pos x="T4" y="T5"/>
                </a:cxn>
                <a:cxn ang="0">
                  <a:pos x="T6" y="T7"/>
                </a:cxn>
                <a:cxn ang="0">
                  <a:pos x="T8" y="T9"/>
                </a:cxn>
                <a:cxn ang="0">
                  <a:pos x="T10" y="T11"/>
                </a:cxn>
              </a:cxnLst>
              <a:rect l="0" t="0" r="r" b="b"/>
              <a:pathLst>
                <a:path w="1051" h="1050">
                  <a:moveTo>
                    <a:pt x="1009" y="595"/>
                  </a:moveTo>
                  <a:lnTo>
                    <a:pt x="1009" y="595"/>
                  </a:lnTo>
                  <a:cubicBezTo>
                    <a:pt x="972" y="864"/>
                    <a:pt x="721" y="1049"/>
                    <a:pt x="455" y="1012"/>
                  </a:cubicBezTo>
                  <a:cubicBezTo>
                    <a:pt x="185" y="971"/>
                    <a:pt x="0" y="724"/>
                    <a:pt x="38" y="454"/>
                  </a:cubicBezTo>
                  <a:cubicBezTo>
                    <a:pt x="79" y="185"/>
                    <a:pt x="326" y="0"/>
                    <a:pt x="596" y="41"/>
                  </a:cubicBezTo>
                  <a:cubicBezTo>
                    <a:pt x="865" y="78"/>
                    <a:pt x="1050" y="329"/>
                    <a:pt x="1009" y="595"/>
                  </a:cubicBezTo>
                </a:path>
              </a:pathLst>
            </a:custGeom>
            <a:noFill/>
            <a:ln w="19050">
              <a:solidFill>
                <a:srgbClr val="5BC6E8"/>
              </a:solidFill>
            </a:ln>
            <a:effectLst/>
          </p:spPr>
          <p:txBody>
            <a:bodyPr wrap="none" anchor="ctr"/>
            <a:lstStyle/>
            <a:p>
              <a:pPr algn="ctr"/>
              <a:r>
                <a:rPr lang="en-US" sz="2000" dirty="0">
                  <a:latin typeface="Arial" panose="020B0604020202020204" pitchFamily="34" charset="0"/>
                  <a:ea typeface="Lato Black" charset="0"/>
                  <a:cs typeface="Arial" panose="020B0604020202020204" pitchFamily="34" charset="0"/>
                </a:rPr>
                <a:t>2</a:t>
              </a:r>
            </a:p>
          </p:txBody>
        </p:sp>
        <p:sp>
          <p:nvSpPr>
            <p:cNvPr id="18" name="Freeform 102">
              <a:extLst>
                <a:ext uri="{FF2B5EF4-FFF2-40B4-BE49-F238E27FC236}">
                  <a16:creationId xmlns:a16="http://schemas.microsoft.com/office/drawing/2014/main" id="{A345E235-71B9-4290-AF92-E78B05D201ED}"/>
                </a:ext>
              </a:extLst>
            </p:cNvPr>
            <p:cNvSpPr>
              <a:spLocks noChangeArrowheads="1"/>
            </p:cNvSpPr>
            <p:nvPr/>
          </p:nvSpPr>
          <p:spPr bwMode="auto">
            <a:xfrm>
              <a:off x="4325633" y="2820621"/>
              <a:ext cx="1259282" cy="1697640"/>
            </a:xfrm>
            <a:custGeom>
              <a:avLst/>
              <a:gdLst>
                <a:gd name="T0" fmla="*/ 410 w 2789"/>
                <a:gd name="T1" fmla="*/ 7 h 3755"/>
                <a:gd name="T2" fmla="*/ 410 w 2789"/>
                <a:gd name="T3" fmla="*/ 7 h 3755"/>
                <a:gd name="T4" fmla="*/ 392 w 2789"/>
                <a:gd name="T5" fmla="*/ 0 h 3755"/>
                <a:gd name="T6" fmla="*/ 147 w 2789"/>
                <a:gd name="T7" fmla="*/ 633 h 3755"/>
                <a:gd name="T8" fmla="*/ 247 w 2789"/>
                <a:gd name="T9" fmla="*/ 737 h 3755"/>
                <a:gd name="T10" fmla="*/ 360 w 2789"/>
                <a:gd name="T11" fmla="*/ 1191 h 3755"/>
                <a:gd name="T12" fmla="*/ 0 w 2789"/>
                <a:gd name="T13" fmla="*/ 1661 h 3755"/>
                <a:gd name="T14" fmla="*/ 0 w 2789"/>
                <a:gd name="T15" fmla="*/ 1695 h 3755"/>
                <a:gd name="T16" fmla="*/ 592 w 2789"/>
                <a:gd name="T17" fmla="*/ 3754 h 3755"/>
                <a:gd name="T18" fmla="*/ 2788 w 2789"/>
                <a:gd name="T19" fmla="*/ 7 h 3755"/>
                <a:gd name="T20" fmla="*/ 410 w 2789"/>
                <a:gd name="T21" fmla="*/ 7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89" h="3755">
                  <a:moveTo>
                    <a:pt x="410" y="7"/>
                  </a:moveTo>
                  <a:lnTo>
                    <a:pt x="410" y="7"/>
                  </a:lnTo>
                  <a:cubicBezTo>
                    <a:pt x="404" y="7"/>
                    <a:pt x="398" y="4"/>
                    <a:pt x="392" y="0"/>
                  </a:cubicBezTo>
                  <a:cubicBezTo>
                    <a:pt x="291" y="201"/>
                    <a:pt x="210" y="414"/>
                    <a:pt x="147" y="633"/>
                  </a:cubicBezTo>
                  <a:cubicBezTo>
                    <a:pt x="185" y="665"/>
                    <a:pt x="219" y="699"/>
                    <a:pt x="247" y="737"/>
                  </a:cubicBezTo>
                  <a:cubicBezTo>
                    <a:pt x="345" y="869"/>
                    <a:pt x="385" y="1028"/>
                    <a:pt x="360" y="1191"/>
                  </a:cubicBezTo>
                  <a:cubicBezTo>
                    <a:pt x="329" y="1404"/>
                    <a:pt x="188" y="1579"/>
                    <a:pt x="0" y="1661"/>
                  </a:cubicBezTo>
                  <a:cubicBezTo>
                    <a:pt x="0" y="1673"/>
                    <a:pt x="0" y="1683"/>
                    <a:pt x="0" y="1695"/>
                  </a:cubicBezTo>
                  <a:cubicBezTo>
                    <a:pt x="0" y="2450"/>
                    <a:pt x="219" y="3158"/>
                    <a:pt x="592" y="3754"/>
                  </a:cubicBezTo>
                  <a:cubicBezTo>
                    <a:pt x="2788" y="7"/>
                    <a:pt x="2788" y="7"/>
                    <a:pt x="2788" y="7"/>
                  </a:cubicBezTo>
                  <a:lnTo>
                    <a:pt x="410" y="7"/>
                  </a:lnTo>
                </a:path>
              </a:pathLst>
            </a:custGeom>
            <a:solidFill>
              <a:srgbClr val="5BC6E8"/>
            </a:solidFill>
            <a:ln>
              <a:noFill/>
            </a:ln>
            <a:effectLst/>
          </p:spPr>
          <p:txBody>
            <a:bodyPr wrap="none" anchor="ctr"/>
            <a:lstStyle/>
            <a:p>
              <a:endParaRPr lang="en-US" sz="2699"/>
            </a:p>
          </p:txBody>
        </p:sp>
        <p:sp>
          <p:nvSpPr>
            <p:cNvPr id="19" name="TextBox 18">
              <a:extLst>
                <a:ext uri="{FF2B5EF4-FFF2-40B4-BE49-F238E27FC236}">
                  <a16:creationId xmlns:a16="http://schemas.microsoft.com/office/drawing/2014/main" id="{B5895F5D-4F02-48EA-9091-B7C59EB8533C}"/>
                </a:ext>
              </a:extLst>
            </p:cNvPr>
            <p:cNvSpPr txBox="1"/>
            <p:nvPr/>
          </p:nvSpPr>
          <p:spPr>
            <a:xfrm>
              <a:off x="5365019" y="3349734"/>
              <a:ext cx="1508765" cy="470836"/>
            </a:xfrm>
            <a:prstGeom prst="rect">
              <a:avLst/>
            </a:prstGeom>
            <a:noFill/>
          </p:spPr>
          <p:txBody>
            <a:bodyPr wrap="none" rtlCol="0" anchor="ctr" anchorCtr="0">
              <a:spAutoFit/>
            </a:bodyPr>
            <a:lstStyle/>
            <a:p>
              <a:pPr algn="ctr">
                <a:lnSpc>
                  <a:spcPts val="1463"/>
                </a:lnSpc>
              </a:pPr>
              <a:r>
                <a:rPr lang="en-US" sz="1600" spc="113" dirty="0">
                  <a:latin typeface="Segoe UI Semilight" panose="020B0402040204020203" pitchFamily="34" charset="0"/>
                  <a:ea typeface="Lato Black" charset="0"/>
                  <a:cs typeface="Segoe UI Semilight" panose="020B0402040204020203" pitchFamily="34" charset="0"/>
                </a:rPr>
                <a:t>Consumption</a:t>
              </a:r>
            </a:p>
            <a:p>
              <a:pPr algn="ctr">
                <a:lnSpc>
                  <a:spcPts val="1463"/>
                </a:lnSpc>
              </a:pPr>
              <a:r>
                <a:rPr lang="en-US" sz="1600" spc="113" dirty="0">
                  <a:latin typeface="Segoe UI Semilight" panose="020B0402040204020203" pitchFamily="34" charset="0"/>
                  <a:ea typeface="Lato Black" charset="0"/>
                  <a:cs typeface="Segoe UI Semilight" panose="020B0402040204020203" pitchFamily="34" charset="0"/>
                </a:rPr>
                <a:t>Drivers</a:t>
              </a:r>
            </a:p>
          </p:txBody>
        </p:sp>
        <p:sp>
          <p:nvSpPr>
            <p:cNvPr id="20" name="Rectangle 19">
              <a:extLst>
                <a:ext uri="{FF2B5EF4-FFF2-40B4-BE49-F238E27FC236}">
                  <a16:creationId xmlns:a16="http://schemas.microsoft.com/office/drawing/2014/main" id="{E9656DE8-3FB7-4280-9962-42F27A2E7ECF}"/>
                </a:ext>
              </a:extLst>
            </p:cNvPr>
            <p:cNvSpPr/>
            <p:nvPr/>
          </p:nvSpPr>
          <p:spPr>
            <a:xfrm>
              <a:off x="5025708" y="2260390"/>
              <a:ext cx="1160701" cy="425271"/>
            </a:xfrm>
            <a:prstGeom prst="rect">
              <a:avLst/>
            </a:prstGeom>
          </p:spPr>
          <p:txBody>
            <a:bodyPr wrap="none">
              <a:spAutoFit/>
            </a:bodyPr>
            <a:lstStyle/>
            <a:p>
              <a:pPr algn="ctr"/>
              <a:r>
                <a:rPr lang="en-US" sz="1100" spc="113" dirty="0">
                  <a:solidFill>
                    <a:schemeClr val="bg1"/>
                  </a:solidFill>
                  <a:latin typeface="Arial" panose="020B0604020202020204" pitchFamily="34" charset="0"/>
                  <a:ea typeface="Lato" charset="0"/>
                  <a:cs typeface="Arial" panose="020B0604020202020204" pitchFamily="34" charset="0"/>
                </a:rPr>
                <a:t>Actual</a:t>
              </a:r>
            </a:p>
            <a:p>
              <a:pPr algn="ctr"/>
              <a:r>
                <a:rPr lang="en-US" sz="1100" spc="113" dirty="0">
                  <a:solidFill>
                    <a:schemeClr val="bg1"/>
                  </a:solidFill>
                  <a:latin typeface="Arial" panose="020B0604020202020204" pitchFamily="34" charset="0"/>
                  <a:ea typeface="Lato" charset="0"/>
                  <a:cs typeface="Arial" panose="020B0604020202020204" pitchFamily="34" charset="0"/>
                </a:rPr>
                <a:t>Consumption</a:t>
              </a:r>
            </a:p>
          </p:txBody>
        </p:sp>
        <p:sp>
          <p:nvSpPr>
            <p:cNvPr id="21" name="Rectangle 20">
              <a:extLst>
                <a:ext uri="{FF2B5EF4-FFF2-40B4-BE49-F238E27FC236}">
                  <a16:creationId xmlns:a16="http://schemas.microsoft.com/office/drawing/2014/main" id="{C1236016-16EE-419E-9C84-7B246F408223}"/>
                </a:ext>
              </a:extLst>
            </p:cNvPr>
            <p:cNvSpPr/>
            <p:nvPr/>
          </p:nvSpPr>
          <p:spPr>
            <a:xfrm rot="3590696">
              <a:off x="6070047" y="2335825"/>
              <a:ext cx="1518313" cy="425271"/>
            </a:xfrm>
            <a:prstGeom prst="rect">
              <a:avLst/>
            </a:prstGeom>
          </p:spPr>
          <p:txBody>
            <a:bodyPr wrap="square">
              <a:spAutoFit/>
            </a:bodyPr>
            <a:lstStyle/>
            <a:p>
              <a:pPr algn="ctr"/>
              <a:r>
                <a:rPr lang="en-US" sz="1100" spc="113">
                  <a:solidFill>
                    <a:schemeClr val="bg1"/>
                  </a:solidFill>
                  <a:latin typeface="Arial" panose="020B0604020202020204" pitchFamily="34" charset="0"/>
                  <a:ea typeface="Lato" charset="0"/>
                  <a:cs typeface="Arial" panose="020B0604020202020204" pitchFamily="34" charset="0"/>
                </a:rPr>
                <a:t>Variance</a:t>
              </a:r>
            </a:p>
            <a:p>
              <a:pPr algn="ctr"/>
              <a:r>
                <a:rPr lang="en-US" sz="1100" spc="113">
                  <a:solidFill>
                    <a:schemeClr val="bg1"/>
                  </a:solidFill>
                  <a:latin typeface="Arial" panose="020B0604020202020204" pitchFamily="34" charset="0"/>
                  <a:ea typeface="Lato" charset="0"/>
                  <a:cs typeface="Arial" panose="020B0604020202020204" pitchFamily="34" charset="0"/>
                </a:rPr>
                <a:t>Analysis </a:t>
              </a:r>
            </a:p>
          </p:txBody>
        </p:sp>
        <p:sp>
          <p:nvSpPr>
            <p:cNvPr id="22" name="Rectangle 21">
              <a:extLst>
                <a:ext uri="{FF2B5EF4-FFF2-40B4-BE49-F238E27FC236}">
                  <a16:creationId xmlns:a16="http://schemas.microsoft.com/office/drawing/2014/main" id="{0B5B2FD2-13A5-4F16-A74B-6A25CCF2350C}"/>
                </a:ext>
              </a:extLst>
            </p:cNvPr>
            <p:cNvSpPr/>
            <p:nvPr/>
          </p:nvSpPr>
          <p:spPr>
            <a:xfrm>
              <a:off x="4791464" y="4373918"/>
              <a:ext cx="899589" cy="394895"/>
            </a:xfrm>
            <a:prstGeom prst="rect">
              <a:avLst/>
            </a:prstGeom>
          </p:spPr>
          <p:txBody>
            <a:bodyPr wrap="none">
              <a:spAutoFit/>
            </a:bodyPr>
            <a:lstStyle/>
            <a:p>
              <a:pPr algn="ctr"/>
              <a:r>
                <a:rPr lang="en-US" sz="1000" spc="113">
                  <a:solidFill>
                    <a:schemeClr val="bg1"/>
                  </a:solidFill>
                  <a:latin typeface="Arial" panose="020B0604020202020204" pitchFamily="34" charset="0"/>
                  <a:ea typeface="Lato" charset="0"/>
                  <a:cs typeface="Arial" panose="020B0604020202020204" pitchFamily="34" charset="0"/>
                </a:rPr>
                <a:t>Total Cost</a:t>
              </a:r>
            </a:p>
            <a:p>
              <a:pPr algn="ctr"/>
              <a:r>
                <a:rPr lang="en-US" sz="1000" spc="113">
                  <a:solidFill>
                    <a:schemeClr val="bg1"/>
                  </a:solidFill>
                  <a:latin typeface="Arial" panose="020B0604020202020204" pitchFamily="34" charset="0"/>
                  <a:ea typeface="Lato" charset="0"/>
                  <a:cs typeface="Arial" panose="020B0604020202020204" pitchFamily="34" charset="0"/>
                </a:rPr>
                <a:t>of Product</a:t>
              </a:r>
            </a:p>
          </p:txBody>
        </p:sp>
        <p:sp>
          <p:nvSpPr>
            <p:cNvPr id="23" name="Rectangle 22">
              <a:extLst>
                <a:ext uri="{FF2B5EF4-FFF2-40B4-BE49-F238E27FC236}">
                  <a16:creationId xmlns:a16="http://schemas.microsoft.com/office/drawing/2014/main" id="{264B14A0-F7FE-42A8-B9AF-F51E215777EC}"/>
                </a:ext>
              </a:extLst>
            </p:cNvPr>
            <p:cNvSpPr/>
            <p:nvPr/>
          </p:nvSpPr>
          <p:spPr>
            <a:xfrm>
              <a:off x="4330692" y="2936273"/>
              <a:ext cx="1171513" cy="546778"/>
            </a:xfrm>
            <a:prstGeom prst="rect">
              <a:avLst/>
            </a:prstGeom>
          </p:spPr>
          <p:txBody>
            <a:bodyPr wrap="square">
              <a:spAutoFit/>
            </a:bodyPr>
            <a:lstStyle/>
            <a:p>
              <a:pPr algn="ctr"/>
              <a:r>
                <a:rPr lang="en-US" sz="1000" spc="113" dirty="0">
                  <a:solidFill>
                    <a:schemeClr val="bg1"/>
                  </a:solidFill>
                  <a:ea typeface="Lato" charset="0"/>
                  <a:cs typeface="Segoe UI Semibold" panose="020B0702040204020203" pitchFamily="34" charset="0"/>
                </a:rPr>
                <a:t>Budgeted Consumption Allocation</a:t>
              </a:r>
            </a:p>
          </p:txBody>
        </p:sp>
        <p:sp>
          <p:nvSpPr>
            <p:cNvPr id="24" name="Rectangle 23">
              <a:extLst>
                <a:ext uri="{FF2B5EF4-FFF2-40B4-BE49-F238E27FC236}">
                  <a16:creationId xmlns:a16="http://schemas.microsoft.com/office/drawing/2014/main" id="{F9FF2467-92A9-4E2E-9701-7CE18FAB150C}"/>
                </a:ext>
              </a:extLst>
            </p:cNvPr>
            <p:cNvSpPr/>
            <p:nvPr/>
          </p:nvSpPr>
          <p:spPr>
            <a:xfrm rot="17888993">
              <a:off x="6866172" y="3487781"/>
              <a:ext cx="983503" cy="425271"/>
            </a:xfrm>
            <a:prstGeom prst="rect">
              <a:avLst/>
            </a:prstGeom>
          </p:spPr>
          <p:txBody>
            <a:bodyPr wrap="none">
              <a:spAutoFit/>
            </a:bodyPr>
            <a:lstStyle/>
            <a:p>
              <a:pPr algn="ctr"/>
              <a:r>
                <a:rPr lang="en-US" sz="1100" spc="113">
                  <a:solidFill>
                    <a:schemeClr val="bg1"/>
                  </a:solidFill>
                  <a:latin typeface="Arial" panose="020B0604020202020204" pitchFamily="34" charset="0"/>
                  <a:ea typeface="Lato" charset="0"/>
                  <a:cs typeface="Arial" panose="020B0604020202020204" pitchFamily="34" charset="0"/>
                </a:rPr>
                <a:t>Updated</a:t>
              </a:r>
            </a:p>
            <a:p>
              <a:pPr algn="ctr"/>
              <a:r>
                <a:rPr lang="en-US" sz="1100" spc="113">
                  <a:solidFill>
                    <a:schemeClr val="bg1"/>
                  </a:solidFill>
                  <a:latin typeface="Arial" panose="020B0604020202020204" pitchFamily="34" charset="0"/>
                  <a:ea typeface="Lato" charset="0"/>
                  <a:cs typeface="Arial" panose="020B0604020202020204" pitchFamily="34" charset="0"/>
                </a:rPr>
                <a:t>Allocation </a:t>
              </a:r>
            </a:p>
          </p:txBody>
        </p:sp>
        <p:sp>
          <p:nvSpPr>
            <p:cNvPr id="25" name="Rectangle 24">
              <a:extLst>
                <a:ext uri="{FF2B5EF4-FFF2-40B4-BE49-F238E27FC236}">
                  <a16:creationId xmlns:a16="http://schemas.microsoft.com/office/drawing/2014/main" id="{77805C97-D55E-419A-A69F-89322E0DC93E}"/>
                </a:ext>
              </a:extLst>
            </p:cNvPr>
            <p:cNvSpPr/>
            <p:nvPr/>
          </p:nvSpPr>
          <p:spPr>
            <a:xfrm>
              <a:off x="5897742" y="4519924"/>
              <a:ext cx="1321933" cy="258200"/>
            </a:xfrm>
            <a:prstGeom prst="rect">
              <a:avLst/>
            </a:prstGeom>
          </p:spPr>
          <p:txBody>
            <a:bodyPr wrap="square">
              <a:spAutoFit/>
            </a:bodyPr>
            <a:lstStyle/>
            <a:p>
              <a:pPr algn="ctr"/>
              <a:r>
                <a:rPr lang="en-US" sz="1100" spc="113">
                  <a:solidFill>
                    <a:schemeClr val="bg1"/>
                  </a:solidFill>
                  <a:latin typeface="Arial" panose="020B0604020202020204" pitchFamily="34" charset="0"/>
                  <a:ea typeface="Lato" charset="0"/>
                  <a:cs typeface="Arial" panose="020B0604020202020204" pitchFamily="34" charset="0"/>
                </a:rPr>
                <a:t>Stranded Cost </a:t>
              </a:r>
            </a:p>
          </p:txBody>
        </p:sp>
      </p:grpSp>
      <p:sp>
        <p:nvSpPr>
          <p:cNvPr id="26" name="Rectangle: Rounded Corners 25">
            <a:extLst>
              <a:ext uri="{FF2B5EF4-FFF2-40B4-BE49-F238E27FC236}">
                <a16:creationId xmlns:a16="http://schemas.microsoft.com/office/drawing/2014/main" id="{9F03017F-F776-4B6E-BE83-362A54237000}"/>
              </a:ext>
            </a:extLst>
          </p:cNvPr>
          <p:cNvSpPr/>
          <p:nvPr/>
        </p:nvSpPr>
        <p:spPr>
          <a:xfrm>
            <a:off x="320520" y="1374871"/>
            <a:ext cx="11352497" cy="520153"/>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Consumption Reporting System (CRS) supports entire process from beginning to end (like today)</a:t>
            </a:r>
          </a:p>
        </p:txBody>
      </p:sp>
      <p:sp>
        <p:nvSpPr>
          <p:cNvPr id="27" name="Oval 26">
            <a:extLst>
              <a:ext uri="{FF2B5EF4-FFF2-40B4-BE49-F238E27FC236}">
                <a16:creationId xmlns:a16="http://schemas.microsoft.com/office/drawing/2014/main" id="{A3D818CE-3775-430E-8E33-D8F50E360980}"/>
              </a:ext>
            </a:extLst>
          </p:cNvPr>
          <p:cNvSpPr/>
          <p:nvPr/>
        </p:nvSpPr>
        <p:spPr>
          <a:xfrm>
            <a:off x="465399" y="2240692"/>
            <a:ext cx="453081" cy="453081"/>
          </a:xfrm>
          <a:prstGeom prst="ellipse">
            <a:avLst/>
          </a:prstGeom>
          <a:solidFill>
            <a:srgbClr val="253746"/>
          </a:solidFill>
          <a:ln>
            <a:solidFill>
              <a:srgbClr val="0072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1</a:t>
            </a:r>
          </a:p>
        </p:txBody>
      </p:sp>
      <p:sp>
        <p:nvSpPr>
          <p:cNvPr id="28" name="Oval 27">
            <a:extLst>
              <a:ext uri="{FF2B5EF4-FFF2-40B4-BE49-F238E27FC236}">
                <a16:creationId xmlns:a16="http://schemas.microsoft.com/office/drawing/2014/main" id="{D98EB498-1684-4A10-9B80-6740AEF9B12E}"/>
              </a:ext>
            </a:extLst>
          </p:cNvPr>
          <p:cNvSpPr/>
          <p:nvPr/>
        </p:nvSpPr>
        <p:spPr>
          <a:xfrm>
            <a:off x="452325" y="3589129"/>
            <a:ext cx="453081" cy="453081"/>
          </a:xfrm>
          <a:prstGeom prst="ellipse">
            <a:avLst/>
          </a:prstGeom>
          <a:solidFill>
            <a:srgbClr val="253746"/>
          </a:solidFill>
          <a:ln>
            <a:solidFill>
              <a:srgbClr val="5BC6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2</a:t>
            </a:r>
          </a:p>
        </p:txBody>
      </p:sp>
      <p:sp>
        <p:nvSpPr>
          <p:cNvPr id="29" name="Oval 28">
            <a:extLst>
              <a:ext uri="{FF2B5EF4-FFF2-40B4-BE49-F238E27FC236}">
                <a16:creationId xmlns:a16="http://schemas.microsoft.com/office/drawing/2014/main" id="{4C98AA9E-3DDC-409A-9A9A-C18BCDA1BE53}"/>
              </a:ext>
            </a:extLst>
          </p:cNvPr>
          <p:cNvSpPr/>
          <p:nvPr/>
        </p:nvSpPr>
        <p:spPr>
          <a:xfrm>
            <a:off x="465398" y="4937566"/>
            <a:ext cx="453081" cy="453081"/>
          </a:xfrm>
          <a:prstGeom prst="ellipse">
            <a:avLst/>
          </a:prstGeom>
          <a:solidFill>
            <a:srgbClr val="253746"/>
          </a:solidFill>
          <a:ln>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3</a:t>
            </a:r>
          </a:p>
        </p:txBody>
      </p:sp>
      <p:sp>
        <p:nvSpPr>
          <p:cNvPr id="30" name="Oval 29">
            <a:extLst>
              <a:ext uri="{FF2B5EF4-FFF2-40B4-BE49-F238E27FC236}">
                <a16:creationId xmlns:a16="http://schemas.microsoft.com/office/drawing/2014/main" id="{6DF34906-B942-4C5F-962B-4902B2966D91}"/>
              </a:ext>
            </a:extLst>
          </p:cNvPr>
          <p:cNvSpPr/>
          <p:nvPr/>
        </p:nvSpPr>
        <p:spPr>
          <a:xfrm>
            <a:off x="8952993" y="2240692"/>
            <a:ext cx="453081" cy="453081"/>
          </a:xfrm>
          <a:prstGeom prst="ellipse">
            <a:avLst/>
          </a:prstGeom>
          <a:solidFill>
            <a:srgbClr val="253746"/>
          </a:solidFill>
          <a:ln>
            <a:solidFill>
              <a:srgbClr val="40DA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4</a:t>
            </a:r>
          </a:p>
        </p:txBody>
      </p:sp>
      <p:sp>
        <p:nvSpPr>
          <p:cNvPr id="31" name="Oval 30">
            <a:extLst>
              <a:ext uri="{FF2B5EF4-FFF2-40B4-BE49-F238E27FC236}">
                <a16:creationId xmlns:a16="http://schemas.microsoft.com/office/drawing/2014/main" id="{8F16FC0A-DDA4-46CC-8F3D-63853441C6F3}"/>
              </a:ext>
            </a:extLst>
          </p:cNvPr>
          <p:cNvSpPr/>
          <p:nvPr/>
        </p:nvSpPr>
        <p:spPr>
          <a:xfrm>
            <a:off x="8939919" y="3589129"/>
            <a:ext cx="453081" cy="453081"/>
          </a:xfrm>
          <a:prstGeom prst="ellipse">
            <a:avLst/>
          </a:prstGeom>
          <a:solidFill>
            <a:srgbClr val="253746"/>
          </a:solidFill>
          <a:ln>
            <a:solidFill>
              <a:srgbClr val="58C1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5</a:t>
            </a:r>
          </a:p>
        </p:txBody>
      </p:sp>
      <p:sp>
        <p:nvSpPr>
          <p:cNvPr id="32" name="Oval 31">
            <a:extLst>
              <a:ext uri="{FF2B5EF4-FFF2-40B4-BE49-F238E27FC236}">
                <a16:creationId xmlns:a16="http://schemas.microsoft.com/office/drawing/2014/main" id="{DFE11BAE-5892-4D65-AC5A-03C28FA85E61}"/>
              </a:ext>
            </a:extLst>
          </p:cNvPr>
          <p:cNvSpPr/>
          <p:nvPr/>
        </p:nvSpPr>
        <p:spPr>
          <a:xfrm>
            <a:off x="8952992" y="4937566"/>
            <a:ext cx="453081" cy="453081"/>
          </a:xfrm>
          <a:prstGeom prst="ellipse">
            <a:avLst/>
          </a:prstGeom>
          <a:solidFill>
            <a:srgbClr val="253746"/>
          </a:solidFill>
          <a:ln>
            <a:solidFill>
              <a:srgbClr val="2799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6</a:t>
            </a:r>
          </a:p>
        </p:txBody>
      </p:sp>
      <p:sp>
        <p:nvSpPr>
          <p:cNvPr id="33" name="TextBox 32">
            <a:extLst>
              <a:ext uri="{FF2B5EF4-FFF2-40B4-BE49-F238E27FC236}">
                <a16:creationId xmlns:a16="http://schemas.microsoft.com/office/drawing/2014/main" id="{54861623-A631-4332-8461-2DB6F4AF81B5}"/>
              </a:ext>
            </a:extLst>
          </p:cNvPr>
          <p:cNvSpPr txBox="1"/>
          <p:nvPr/>
        </p:nvSpPr>
        <p:spPr>
          <a:xfrm>
            <a:off x="963071" y="2344486"/>
            <a:ext cx="2186817" cy="253916"/>
          </a:xfrm>
          <a:prstGeom prst="rect">
            <a:avLst/>
          </a:prstGeom>
          <a:noFill/>
        </p:spPr>
        <p:txBody>
          <a:bodyPr wrap="none" rtlCol="0">
            <a:spAutoFit/>
          </a:bodyPr>
          <a:lstStyle/>
          <a:p>
            <a:r>
              <a:rPr lang="en-US" sz="1050" dirty="0"/>
              <a:t>Total Expense of a single product</a:t>
            </a:r>
          </a:p>
        </p:txBody>
      </p:sp>
      <p:sp>
        <p:nvSpPr>
          <p:cNvPr id="34" name="TextBox 33">
            <a:extLst>
              <a:ext uri="{FF2B5EF4-FFF2-40B4-BE49-F238E27FC236}">
                <a16:creationId xmlns:a16="http://schemas.microsoft.com/office/drawing/2014/main" id="{A3EB0843-8C6E-4CE7-A82A-0BD5746EF0AC}"/>
              </a:ext>
            </a:extLst>
          </p:cNvPr>
          <p:cNvSpPr txBox="1"/>
          <p:nvPr/>
        </p:nvSpPr>
        <p:spPr>
          <a:xfrm>
            <a:off x="956981" y="3615603"/>
            <a:ext cx="2186816" cy="415498"/>
          </a:xfrm>
          <a:prstGeom prst="rect">
            <a:avLst/>
          </a:prstGeom>
          <a:noFill/>
        </p:spPr>
        <p:txBody>
          <a:bodyPr wrap="square" rtlCol="0">
            <a:spAutoFit/>
          </a:bodyPr>
          <a:lstStyle/>
          <a:p>
            <a:r>
              <a:rPr lang="en-US" sz="1050" dirty="0"/>
              <a:t>Consumption set for the budget based on usage as of Jun 1 (e.g.)</a:t>
            </a:r>
          </a:p>
        </p:txBody>
      </p:sp>
      <p:sp>
        <p:nvSpPr>
          <p:cNvPr id="35" name="TextBox 34">
            <a:extLst>
              <a:ext uri="{FF2B5EF4-FFF2-40B4-BE49-F238E27FC236}">
                <a16:creationId xmlns:a16="http://schemas.microsoft.com/office/drawing/2014/main" id="{3400762D-2231-4E78-9EB7-63B483646898}"/>
              </a:ext>
            </a:extLst>
          </p:cNvPr>
          <p:cNvSpPr txBox="1"/>
          <p:nvPr/>
        </p:nvSpPr>
        <p:spPr>
          <a:xfrm>
            <a:off x="956981" y="4924253"/>
            <a:ext cx="2186816" cy="415498"/>
          </a:xfrm>
          <a:prstGeom prst="rect">
            <a:avLst/>
          </a:prstGeom>
          <a:noFill/>
        </p:spPr>
        <p:txBody>
          <a:bodyPr wrap="square" rtlCol="0">
            <a:spAutoFit/>
          </a:bodyPr>
          <a:lstStyle/>
          <a:p>
            <a:r>
              <a:rPr lang="en-US" sz="1050" dirty="0"/>
              <a:t>Usage based on actual monthly consumption</a:t>
            </a:r>
          </a:p>
        </p:txBody>
      </p:sp>
      <p:sp>
        <p:nvSpPr>
          <p:cNvPr id="36" name="TextBox 35">
            <a:extLst>
              <a:ext uri="{FF2B5EF4-FFF2-40B4-BE49-F238E27FC236}">
                <a16:creationId xmlns:a16="http://schemas.microsoft.com/office/drawing/2014/main" id="{44D51713-5FAF-4B58-A536-638007BFECD0}"/>
              </a:ext>
            </a:extLst>
          </p:cNvPr>
          <p:cNvSpPr txBox="1"/>
          <p:nvPr/>
        </p:nvSpPr>
        <p:spPr>
          <a:xfrm>
            <a:off x="9584725" y="2208415"/>
            <a:ext cx="2273642" cy="577081"/>
          </a:xfrm>
          <a:prstGeom prst="rect">
            <a:avLst/>
          </a:prstGeom>
          <a:noFill/>
        </p:spPr>
        <p:txBody>
          <a:bodyPr wrap="square" rtlCol="0">
            <a:spAutoFit/>
          </a:bodyPr>
          <a:lstStyle/>
          <a:p>
            <a:r>
              <a:rPr lang="en-US" sz="1050" dirty="0"/>
              <a:t>Variance from budgeted and actual consumption reporting monthly; includes consumption forecast</a:t>
            </a:r>
          </a:p>
        </p:txBody>
      </p:sp>
      <p:sp>
        <p:nvSpPr>
          <p:cNvPr id="37" name="TextBox 36">
            <a:extLst>
              <a:ext uri="{FF2B5EF4-FFF2-40B4-BE49-F238E27FC236}">
                <a16:creationId xmlns:a16="http://schemas.microsoft.com/office/drawing/2014/main" id="{6A83BD1A-63F8-4677-B4DD-3CC172C8659B}"/>
              </a:ext>
            </a:extLst>
          </p:cNvPr>
          <p:cNvSpPr txBox="1"/>
          <p:nvPr/>
        </p:nvSpPr>
        <p:spPr>
          <a:xfrm>
            <a:off x="9578634" y="3537618"/>
            <a:ext cx="2279733" cy="577081"/>
          </a:xfrm>
          <a:prstGeom prst="rect">
            <a:avLst/>
          </a:prstGeom>
          <a:noFill/>
        </p:spPr>
        <p:txBody>
          <a:bodyPr wrap="square" rtlCol="0">
            <a:spAutoFit/>
          </a:bodyPr>
          <a:lstStyle/>
          <a:p>
            <a:r>
              <a:rPr lang="en-US" sz="1050" dirty="0"/>
              <a:t>If variance analysis changes meet threshold, update allocation drivers (timing TBD) </a:t>
            </a:r>
          </a:p>
        </p:txBody>
      </p:sp>
      <p:sp>
        <p:nvSpPr>
          <p:cNvPr id="38" name="TextBox 37">
            <a:extLst>
              <a:ext uri="{FF2B5EF4-FFF2-40B4-BE49-F238E27FC236}">
                <a16:creationId xmlns:a16="http://schemas.microsoft.com/office/drawing/2014/main" id="{1205FDA0-9008-4C83-AA46-6C3607516526}"/>
              </a:ext>
            </a:extLst>
          </p:cNvPr>
          <p:cNvSpPr txBox="1"/>
          <p:nvPr/>
        </p:nvSpPr>
        <p:spPr>
          <a:xfrm>
            <a:off x="9578635" y="4919198"/>
            <a:ext cx="2349754" cy="415498"/>
          </a:xfrm>
          <a:prstGeom prst="rect">
            <a:avLst/>
          </a:prstGeom>
          <a:noFill/>
        </p:spPr>
        <p:txBody>
          <a:bodyPr wrap="square" rtlCol="0">
            <a:spAutoFit/>
          </a:bodyPr>
          <a:lstStyle/>
          <a:p>
            <a:r>
              <a:rPr lang="en-US" sz="1050" dirty="0"/>
              <a:t>Any cost remaining after updates is sent to stranded cost (process TBD)</a:t>
            </a:r>
          </a:p>
        </p:txBody>
      </p:sp>
      <p:cxnSp>
        <p:nvCxnSpPr>
          <p:cNvPr id="40" name="Straight Connector 39">
            <a:extLst>
              <a:ext uri="{FF2B5EF4-FFF2-40B4-BE49-F238E27FC236}">
                <a16:creationId xmlns:a16="http://schemas.microsoft.com/office/drawing/2014/main" id="{050FC2E9-D925-4AE1-8E1E-08826FA6F310}"/>
              </a:ext>
            </a:extLst>
          </p:cNvPr>
          <p:cNvCxnSpPr/>
          <p:nvPr/>
        </p:nvCxnSpPr>
        <p:spPr>
          <a:xfrm>
            <a:off x="1057805" y="2690921"/>
            <a:ext cx="1981200" cy="0"/>
          </a:xfrm>
          <a:prstGeom prst="line">
            <a:avLst/>
          </a:prstGeom>
          <a:ln w="38100">
            <a:solidFill>
              <a:srgbClr val="0072CF"/>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99E7425-B8C1-4681-8D44-5451B2430C04}"/>
              </a:ext>
            </a:extLst>
          </p:cNvPr>
          <p:cNvCxnSpPr/>
          <p:nvPr/>
        </p:nvCxnSpPr>
        <p:spPr>
          <a:xfrm>
            <a:off x="1057805" y="4128524"/>
            <a:ext cx="1981200" cy="0"/>
          </a:xfrm>
          <a:prstGeom prst="line">
            <a:avLst/>
          </a:prstGeom>
          <a:ln w="38100">
            <a:solidFill>
              <a:srgbClr val="5BC6E8"/>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64D3B6F-A92A-47F1-A8D0-E3FA0FE1BE45}"/>
              </a:ext>
            </a:extLst>
          </p:cNvPr>
          <p:cNvCxnSpPr/>
          <p:nvPr/>
        </p:nvCxnSpPr>
        <p:spPr>
          <a:xfrm>
            <a:off x="1086638" y="5450347"/>
            <a:ext cx="1981200" cy="0"/>
          </a:xfrm>
          <a:prstGeom prst="line">
            <a:avLst/>
          </a:prstGeom>
          <a:ln w="38100">
            <a:solidFill>
              <a:srgbClr val="30CDD7"/>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181B402-D58A-40E8-889B-358813CB918F}"/>
              </a:ext>
            </a:extLst>
          </p:cNvPr>
          <p:cNvCxnSpPr/>
          <p:nvPr/>
        </p:nvCxnSpPr>
        <p:spPr>
          <a:xfrm>
            <a:off x="9662984" y="2835873"/>
            <a:ext cx="1981200" cy="0"/>
          </a:xfrm>
          <a:prstGeom prst="line">
            <a:avLst/>
          </a:prstGeom>
          <a:ln w="38100">
            <a:solidFill>
              <a:srgbClr val="40DAC5"/>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D015231-1521-4D5F-ABD0-4DF689D3A0F1}"/>
              </a:ext>
            </a:extLst>
          </p:cNvPr>
          <p:cNvCxnSpPr/>
          <p:nvPr/>
        </p:nvCxnSpPr>
        <p:spPr>
          <a:xfrm>
            <a:off x="9662984" y="4191800"/>
            <a:ext cx="1981200" cy="0"/>
          </a:xfrm>
          <a:prstGeom prst="line">
            <a:avLst/>
          </a:prstGeom>
          <a:ln w="38100">
            <a:solidFill>
              <a:srgbClr val="58C14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4003C28-D942-4A08-8658-5DC649AB8B6B}"/>
              </a:ext>
            </a:extLst>
          </p:cNvPr>
          <p:cNvCxnSpPr/>
          <p:nvPr/>
        </p:nvCxnSpPr>
        <p:spPr>
          <a:xfrm>
            <a:off x="9691817" y="5466960"/>
            <a:ext cx="1981200" cy="0"/>
          </a:xfrm>
          <a:prstGeom prst="line">
            <a:avLst/>
          </a:prstGeom>
          <a:ln w="38100">
            <a:solidFill>
              <a:srgbClr val="279989"/>
            </a:solidFill>
          </a:ln>
        </p:spPr>
        <p:style>
          <a:lnRef idx="1">
            <a:schemeClr val="accent1"/>
          </a:lnRef>
          <a:fillRef idx="0">
            <a:schemeClr val="accent1"/>
          </a:fillRef>
          <a:effectRef idx="0">
            <a:schemeClr val="accent1"/>
          </a:effectRef>
          <a:fontRef idx="minor">
            <a:schemeClr val="tx1"/>
          </a:fontRef>
        </p:style>
      </p:cxnSp>
      <p:sp>
        <p:nvSpPr>
          <p:cNvPr id="51" name="Slide Number Placeholder 5">
            <a:extLst>
              <a:ext uri="{FF2B5EF4-FFF2-40B4-BE49-F238E27FC236}">
                <a16:creationId xmlns:a16="http://schemas.microsoft.com/office/drawing/2014/main" id="{0B206978-4698-4869-84D9-CFAAAEFA12BB}"/>
              </a:ext>
            </a:extLst>
          </p:cNvPr>
          <p:cNvSpPr>
            <a:spLocks noGrp="1"/>
          </p:cNvSpPr>
          <p:nvPr>
            <p:ph type="sldNum" sz="quarter" idx="12"/>
          </p:nvPr>
        </p:nvSpPr>
        <p:spPr>
          <a:xfrm>
            <a:off x="11112274" y="6541613"/>
            <a:ext cx="762000" cy="194297"/>
          </a:xfrm>
          <a:prstGeom prst="rect">
            <a:avLst/>
          </a:prstGeom>
        </p:spPr>
        <p:txBody>
          <a:bodyPr anchor="t" anchorCtr="0"/>
          <a:lstStyle>
            <a:lvl1pPr algn="r">
              <a:defRPr sz="1200" b="0">
                <a:solidFill>
                  <a:srgbClr val="747678"/>
                </a:solidFill>
                <a:latin typeface="Arial" pitchFamily="34" charset="0"/>
                <a:cs typeface="Arial" pitchFamily="34" charset="0"/>
              </a:defRPr>
            </a:lvl1pPr>
          </a:lstStyle>
          <a:p>
            <a:fld id="{23B99C07-6774-7B4C-A880-8CAF4048FB67}" type="slidenum">
              <a:rPr lang="en-US" smtClean="0"/>
              <a:pPr/>
              <a:t>34</a:t>
            </a:fld>
            <a:endParaRPr lang="en-US" dirty="0"/>
          </a:p>
        </p:txBody>
      </p:sp>
    </p:spTree>
    <p:extLst>
      <p:ext uri="{BB962C8B-B14F-4D97-AF65-F5344CB8AC3E}">
        <p14:creationId xmlns:p14="http://schemas.microsoft.com/office/powerpoint/2010/main" val="32090574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3E123F-BA93-4E5D-B3FE-8715402259EA}"/>
              </a:ext>
            </a:extLst>
          </p:cNvPr>
          <p:cNvSpPr>
            <a:spLocks noGrp="1"/>
          </p:cNvSpPr>
          <p:nvPr>
            <p:ph type="title"/>
          </p:nvPr>
        </p:nvSpPr>
        <p:spPr/>
        <p:txBody>
          <a:bodyPr lIns="91440" tIns="45720" rIns="91440" bIns="0" anchor="t" anchorCtr="0">
            <a:noAutofit/>
          </a:bodyPr>
          <a:lstStyle/>
          <a:p>
            <a:r>
              <a:rPr lang="en-US" dirty="0">
                <a:cs typeface="Arial"/>
              </a:rPr>
              <a:t>Organized Product Teamw</a:t>
            </a:r>
            <a:r>
              <a:rPr lang="en-US" b="1" dirty="0">
                <a:cs typeface="Arial"/>
              </a:rPr>
              <a:t>ork for Transparency &amp; Focus</a:t>
            </a:r>
          </a:p>
        </p:txBody>
      </p:sp>
      <p:sp>
        <p:nvSpPr>
          <p:cNvPr id="8" name="Content Placeholder 1">
            <a:extLst>
              <a:ext uri="{FF2B5EF4-FFF2-40B4-BE49-F238E27FC236}">
                <a16:creationId xmlns:a16="http://schemas.microsoft.com/office/drawing/2014/main" id="{4A7D4EDB-7CA0-4516-A51F-F28E4BAC5AE1}"/>
              </a:ext>
            </a:extLst>
          </p:cNvPr>
          <p:cNvSpPr>
            <a:spLocks noGrp="1"/>
          </p:cNvSpPr>
          <p:nvPr>
            <p:ph idx="1"/>
          </p:nvPr>
        </p:nvSpPr>
        <p:spPr/>
        <p:txBody>
          <a:bodyPr>
            <a:normAutofit/>
          </a:bodyPr>
          <a:lstStyle/>
          <a:p>
            <a:pPr marL="0" indent="0">
              <a:buNone/>
            </a:pPr>
            <a:r>
              <a:rPr lang="en-US" sz="1600" dirty="0"/>
              <a:t>Tracking Areas of Product Expense.</a:t>
            </a:r>
          </a:p>
        </p:txBody>
      </p:sp>
      <p:sp>
        <p:nvSpPr>
          <p:cNvPr id="9" name="Rectangle: Rounded Corners 8">
            <a:extLst>
              <a:ext uri="{FF2B5EF4-FFF2-40B4-BE49-F238E27FC236}">
                <a16:creationId xmlns:a16="http://schemas.microsoft.com/office/drawing/2014/main" id="{420E86D0-381C-4F2D-963D-8FFCC0C08C99}"/>
              </a:ext>
            </a:extLst>
          </p:cNvPr>
          <p:cNvSpPr/>
          <p:nvPr/>
        </p:nvSpPr>
        <p:spPr>
          <a:xfrm>
            <a:off x="225878" y="1567216"/>
            <a:ext cx="6368514" cy="257466"/>
          </a:xfrm>
          <a:prstGeom prst="roundRect">
            <a:avLst>
              <a:gd name="adj" fmla="val 18645"/>
            </a:avLst>
          </a:prstGeom>
          <a:solidFill>
            <a:srgbClr val="344D62"/>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r>
              <a:rPr lang="en-US" sz="1000" b="1" dirty="0">
                <a:latin typeface="Arial" panose="020B0604020202020204" pitchFamily="34" charset="0"/>
                <a:cs typeface="Arial" panose="020B0604020202020204" pitchFamily="34" charset="0"/>
              </a:rPr>
              <a:t>Business needs from Infrastructure teams</a:t>
            </a:r>
          </a:p>
        </p:txBody>
      </p:sp>
      <p:sp>
        <p:nvSpPr>
          <p:cNvPr id="10" name="Rectangle: Rounded Corners 9">
            <a:extLst>
              <a:ext uri="{FF2B5EF4-FFF2-40B4-BE49-F238E27FC236}">
                <a16:creationId xmlns:a16="http://schemas.microsoft.com/office/drawing/2014/main" id="{16553E8C-106F-4B46-BBB7-249539F78D41}"/>
              </a:ext>
            </a:extLst>
          </p:cNvPr>
          <p:cNvSpPr/>
          <p:nvPr/>
        </p:nvSpPr>
        <p:spPr>
          <a:xfrm>
            <a:off x="216001" y="1935919"/>
            <a:ext cx="6368514" cy="257466"/>
          </a:xfrm>
          <a:prstGeom prst="roundRect">
            <a:avLst>
              <a:gd name="adj" fmla="val 18645"/>
            </a:avLst>
          </a:prstGeom>
          <a:solidFill>
            <a:srgbClr val="344D62"/>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r>
              <a:rPr lang="en-US" sz="1000" b="1" dirty="0">
                <a:latin typeface="Arial" panose="020B0604020202020204" pitchFamily="34" charset="0"/>
                <a:cs typeface="Arial" panose="020B0604020202020204" pitchFamily="34" charset="0"/>
              </a:rPr>
              <a:t>Technology Team Needs</a:t>
            </a:r>
          </a:p>
        </p:txBody>
      </p:sp>
      <p:sp>
        <p:nvSpPr>
          <p:cNvPr id="11" name="Rectangle: Rounded Corners 10">
            <a:extLst>
              <a:ext uri="{FF2B5EF4-FFF2-40B4-BE49-F238E27FC236}">
                <a16:creationId xmlns:a16="http://schemas.microsoft.com/office/drawing/2014/main" id="{582EB2AB-1FF9-458A-AF9E-2A8FCA22A904}"/>
              </a:ext>
            </a:extLst>
          </p:cNvPr>
          <p:cNvSpPr/>
          <p:nvPr/>
        </p:nvSpPr>
        <p:spPr>
          <a:xfrm>
            <a:off x="225877" y="2355958"/>
            <a:ext cx="6368514" cy="257466"/>
          </a:xfrm>
          <a:prstGeom prst="roundRect">
            <a:avLst>
              <a:gd name="adj" fmla="val 18645"/>
            </a:avLst>
          </a:prstGeom>
          <a:solidFill>
            <a:srgbClr val="344D62"/>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r>
              <a:rPr lang="en-US" sz="1000" b="1" dirty="0">
                <a:latin typeface="Arial" panose="020B0604020202020204" pitchFamily="34" charset="0"/>
                <a:cs typeface="Arial" panose="020B0604020202020204" pitchFamily="34" charset="0"/>
              </a:rPr>
              <a:t>Security Office Requirements</a:t>
            </a:r>
          </a:p>
        </p:txBody>
      </p:sp>
      <p:sp>
        <p:nvSpPr>
          <p:cNvPr id="12" name="Rectangle: Rounded Corners 11">
            <a:extLst>
              <a:ext uri="{FF2B5EF4-FFF2-40B4-BE49-F238E27FC236}">
                <a16:creationId xmlns:a16="http://schemas.microsoft.com/office/drawing/2014/main" id="{25608FD7-696B-4621-82A0-27F0E3616617}"/>
              </a:ext>
            </a:extLst>
          </p:cNvPr>
          <p:cNvSpPr/>
          <p:nvPr/>
        </p:nvSpPr>
        <p:spPr>
          <a:xfrm>
            <a:off x="225876" y="3208510"/>
            <a:ext cx="6368514" cy="257466"/>
          </a:xfrm>
          <a:prstGeom prst="roundRect">
            <a:avLst>
              <a:gd name="adj" fmla="val 18645"/>
            </a:avLst>
          </a:prstGeom>
          <a:solidFill>
            <a:srgbClr val="344D62"/>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r>
              <a:rPr lang="en-US" sz="1000" b="1" dirty="0">
                <a:latin typeface="Arial" panose="020B0604020202020204" pitchFamily="34" charset="0"/>
                <a:cs typeface="Arial" panose="020B0604020202020204" pitchFamily="34" charset="0"/>
              </a:rPr>
              <a:t>Track Product Consulting Spend</a:t>
            </a:r>
          </a:p>
        </p:txBody>
      </p:sp>
      <p:sp>
        <p:nvSpPr>
          <p:cNvPr id="13" name="Rectangle: Rounded Corners 12">
            <a:extLst>
              <a:ext uri="{FF2B5EF4-FFF2-40B4-BE49-F238E27FC236}">
                <a16:creationId xmlns:a16="http://schemas.microsoft.com/office/drawing/2014/main" id="{5BD6CEAD-2807-45C2-B53D-E8D117FBDCEC}"/>
              </a:ext>
            </a:extLst>
          </p:cNvPr>
          <p:cNvSpPr/>
          <p:nvPr/>
        </p:nvSpPr>
        <p:spPr>
          <a:xfrm>
            <a:off x="225875" y="3942960"/>
            <a:ext cx="6368514" cy="257466"/>
          </a:xfrm>
          <a:prstGeom prst="roundRect">
            <a:avLst>
              <a:gd name="adj" fmla="val 18645"/>
            </a:avLst>
          </a:prstGeom>
          <a:solidFill>
            <a:srgbClr val="344D62"/>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r>
              <a:rPr lang="en-US" sz="1000" b="1">
                <a:latin typeface="Arial" panose="020B0604020202020204" pitchFamily="34" charset="0"/>
                <a:cs typeface="Arial" panose="020B0604020202020204" pitchFamily="34" charset="0"/>
              </a:rPr>
              <a:t>Track Product Consulting Spend</a:t>
            </a:r>
          </a:p>
        </p:txBody>
      </p:sp>
      <p:sp>
        <p:nvSpPr>
          <p:cNvPr id="14" name="Rectangle: Rounded Corners 13">
            <a:extLst>
              <a:ext uri="{FF2B5EF4-FFF2-40B4-BE49-F238E27FC236}">
                <a16:creationId xmlns:a16="http://schemas.microsoft.com/office/drawing/2014/main" id="{F6217C13-D164-4130-9498-A50CDAA5B00E}"/>
              </a:ext>
            </a:extLst>
          </p:cNvPr>
          <p:cNvSpPr/>
          <p:nvPr/>
        </p:nvSpPr>
        <p:spPr>
          <a:xfrm>
            <a:off x="225874" y="4337331"/>
            <a:ext cx="6368514" cy="257466"/>
          </a:xfrm>
          <a:prstGeom prst="roundRect">
            <a:avLst>
              <a:gd name="adj" fmla="val 18645"/>
            </a:avLst>
          </a:prstGeom>
          <a:solidFill>
            <a:srgbClr val="344D62"/>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r>
              <a:rPr lang="en-US" sz="1000" b="1" dirty="0">
                <a:latin typeface="Arial" panose="020B0604020202020204" pitchFamily="34" charset="0"/>
                <a:cs typeface="Arial" panose="020B0604020202020204" pitchFamily="34" charset="0"/>
              </a:rPr>
              <a:t>Product Investments (Project Breakdown)</a:t>
            </a:r>
          </a:p>
        </p:txBody>
      </p:sp>
      <p:sp>
        <p:nvSpPr>
          <p:cNvPr id="15" name="Rectangle: Rounded Corners 14">
            <a:extLst>
              <a:ext uri="{FF2B5EF4-FFF2-40B4-BE49-F238E27FC236}">
                <a16:creationId xmlns:a16="http://schemas.microsoft.com/office/drawing/2014/main" id="{A094C235-3A28-43A1-A615-772ED42008EA}"/>
              </a:ext>
            </a:extLst>
          </p:cNvPr>
          <p:cNvSpPr/>
          <p:nvPr/>
        </p:nvSpPr>
        <p:spPr>
          <a:xfrm>
            <a:off x="225873" y="5152160"/>
            <a:ext cx="6368514" cy="257466"/>
          </a:xfrm>
          <a:prstGeom prst="roundRect">
            <a:avLst>
              <a:gd name="adj" fmla="val 18645"/>
            </a:avLst>
          </a:prstGeom>
          <a:solidFill>
            <a:srgbClr val="344D62"/>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r>
              <a:rPr lang="en-US" sz="1000" b="1" dirty="0">
                <a:latin typeface="Arial" panose="020B0604020202020204" pitchFamily="34" charset="0"/>
                <a:cs typeface="Arial" panose="020B0604020202020204" pitchFamily="34" charset="0"/>
              </a:rPr>
              <a:t>Start with one bucket breakdown Later</a:t>
            </a:r>
          </a:p>
        </p:txBody>
      </p:sp>
      <p:sp>
        <p:nvSpPr>
          <p:cNvPr id="16" name="Rectangle: Rounded Corners 15">
            <a:extLst>
              <a:ext uri="{FF2B5EF4-FFF2-40B4-BE49-F238E27FC236}">
                <a16:creationId xmlns:a16="http://schemas.microsoft.com/office/drawing/2014/main" id="{41BABE09-34CE-4919-9895-C3D3125AA8FE}"/>
              </a:ext>
            </a:extLst>
          </p:cNvPr>
          <p:cNvSpPr/>
          <p:nvPr/>
        </p:nvSpPr>
        <p:spPr>
          <a:xfrm>
            <a:off x="4620764" y="1348069"/>
            <a:ext cx="1800631" cy="1283099"/>
          </a:xfrm>
          <a:prstGeom prst="roundRect">
            <a:avLst>
              <a:gd name="adj" fmla="val 5214"/>
            </a:avLst>
          </a:prstGeom>
          <a:solidFill>
            <a:srgbClr val="007D8A"/>
          </a:solidFill>
          <a:ln>
            <a:solidFill>
              <a:srgbClr val="007D8A"/>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a:r>
              <a:rPr lang="en-US" sz="1000" b="1">
                <a:latin typeface="Arial" panose="020B0604020202020204" pitchFamily="34" charset="0"/>
                <a:cs typeface="Arial" panose="020B0604020202020204" pitchFamily="34" charset="0"/>
              </a:rPr>
              <a:t>External Demand</a:t>
            </a:r>
          </a:p>
        </p:txBody>
      </p:sp>
      <p:sp>
        <p:nvSpPr>
          <p:cNvPr id="17" name="Rectangle: Rounded Corners 16">
            <a:extLst>
              <a:ext uri="{FF2B5EF4-FFF2-40B4-BE49-F238E27FC236}">
                <a16:creationId xmlns:a16="http://schemas.microsoft.com/office/drawing/2014/main" id="{754924E7-642F-4567-89C0-41885E50B896}"/>
              </a:ext>
            </a:extLst>
          </p:cNvPr>
          <p:cNvSpPr/>
          <p:nvPr/>
        </p:nvSpPr>
        <p:spPr>
          <a:xfrm>
            <a:off x="4583920" y="991198"/>
            <a:ext cx="1874319" cy="364376"/>
          </a:xfrm>
          <a:prstGeom prst="roundRect">
            <a:avLst>
              <a:gd name="adj" fmla="val 19909"/>
            </a:avLst>
          </a:prstGeom>
          <a:solidFill>
            <a:srgbClr val="253746"/>
          </a:solidFill>
          <a:ln w="12700">
            <a:solidFill>
              <a:srgbClr val="40DAC5"/>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a:r>
              <a:rPr lang="en-US" sz="1200" b="1">
                <a:latin typeface="Arial" panose="020B0604020202020204" pitchFamily="34" charset="0"/>
                <a:cs typeface="Arial" panose="020B0604020202020204" pitchFamily="34" charset="0"/>
              </a:rPr>
              <a:t>Product Team X</a:t>
            </a:r>
          </a:p>
        </p:txBody>
      </p:sp>
      <p:sp>
        <p:nvSpPr>
          <p:cNvPr id="18" name="Rectangle: Rounded Corners 17">
            <a:extLst>
              <a:ext uri="{FF2B5EF4-FFF2-40B4-BE49-F238E27FC236}">
                <a16:creationId xmlns:a16="http://schemas.microsoft.com/office/drawing/2014/main" id="{DDCEA9F0-7B89-4B18-B12F-70047611BE18}"/>
              </a:ext>
            </a:extLst>
          </p:cNvPr>
          <p:cNvSpPr/>
          <p:nvPr/>
        </p:nvSpPr>
        <p:spPr>
          <a:xfrm>
            <a:off x="4620764" y="2708847"/>
            <a:ext cx="1800631" cy="376627"/>
          </a:xfrm>
          <a:prstGeom prst="roundRect">
            <a:avLst>
              <a:gd name="adj" fmla="val 18368"/>
            </a:avLst>
          </a:prstGeom>
          <a:solidFill>
            <a:srgbClr val="279989"/>
          </a:solidFill>
          <a:ln>
            <a:solidFill>
              <a:srgbClr val="279989"/>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a:r>
              <a:rPr lang="en-US" sz="1000" b="1" dirty="0">
                <a:latin typeface="Arial" panose="020B0604020202020204" pitchFamily="34" charset="0"/>
                <a:cs typeface="Arial" panose="020B0604020202020204" pitchFamily="34" charset="0"/>
              </a:rPr>
              <a:t>New Product Start up </a:t>
            </a:r>
            <a:r>
              <a:rPr lang="en-US" sz="1000" dirty="0">
                <a:latin typeface="Arial" panose="020B0604020202020204" pitchFamily="34" charset="0"/>
                <a:cs typeface="Arial" panose="020B0604020202020204" pitchFamily="34" charset="0"/>
              </a:rPr>
              <a:t>(Kafka example)</a:t>
            </a:r>
          </a:p>
        </p:txBody>
      </p:sp>
      <p:sp>
        <p:nvSpPr>
          <p:cNvPr id="19" name="Rectangle: Rounded Corners 18">
            <a:extLst>
              <a:ext uri="{FF2B5EF4-FFF2-40B4-BE49-F238E27FC236}">
                <a16:creationId xmlns:a16="http://schemas.microsoft.com/office/drawing/2014/main" id="{C07D28A9-52C6-486E-B6B7-A443DB99D5DB}"/>
              </a:ext>
            </a:extLst>
          </p:cNvPr>
          <p:cNvSpPr/>
          <p:nvPr/>
        </p:nvSpPr>
        <p:spPr>
          <a:xfrm>
            <a:off x="4620764" y="3161084"/>
            <a:ext cx="1800631" cy="376627"/>
          </a:xfrm>
          <a:prstGeom prst="roundRect">
            <a:avLst>
              <a:gd name="adj" fmla="val 18368"/>
            </a:avLst>
          </a:prstGeom>
          <a:solidFill>
            <a:srgbClr val="3A913F"/>
          </a:solidFill>
          <a:ln>
            <a:solidFill>
              <a:srgbClr val="3A913F"/>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a:r>
              <a:rPr lang="en-US" sz="1000" b="1">
                <a:latin typeface="Arial" panose="020B0604020202020204" pitchFamily="34" charset="0"/>
                <a:cs typeface="Arial" panose="020B0604020202020204" pitchFamily="34" charset="0"/>
              </a:rPr>
              <a:t>Product Consulting*</a:t>
            </a:r>
          </a:p>
        </p:txBody>
      </p:sp>
      <p:sp>
        <p:nvSpPr>
          <p:cNvPr id="20" name="Rectangle: Rounded Corners 19">
            <a:extLst>
              <a:ext uri="{FF2B5EF4-FFF2-40B4-BE49-F238E27FC236}">
                <a16:creationId xmlns:a16="http://schemas.microsoft.com/office/drawing/2014/main" id="{91DFCFF7-9C8F-4113-9AFD-D2C476ACE8AF}"/>
              </a:ext>
            </a:extLst>
          </p:cNvPr>
          <p:cNvSpPr/>
          <p:nvPr/>
        </p:nvSpPr>
        <p:spPr>
          <a:xfrm>
            <a:off x="4620763" y="3614835"/>
            <a:ext cx="1800631" cy="1220421"/>
          </a:xfrm>
          <a:prstGeom prst="roundRect">
            <a:avLst>
              <a:gd name="adj" fmla="val 4531"/>
            </a:avLst>
          </a:prstGeom>
          <a:solidFill>
            <a:srgbClr val="326295"/>
          </a:solidFill>
          <a:ln>
            <a:solidFill>
              <a:srgbClr val="326295"/>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a:r>
              <a:rPr lang="en-US" sz="1000" b="1" dirty="0">
                <a:latin typeface="Arial" panose="020B0604020202020204" pitchFamily="34" charset="0"/>
                <a:cs typeface="Arial" panose="020B0604020202020204" pitchFamily="34" charset="0"/>
              </a:rPr>
              <a:t>Product Evolution</a:t>
            </a:r>
          </a:p>
          <a:p>
            <a:pPr algn="ctr"/>
            <a:r>
              <a:rPr lang="en-US" sz="1000" dirty="0">
                <a:latin typeface="Arial" panose="020B0604020202020204" pitchFamily="34" charset="0"/>
                <a:cs typeface="Arial" panose="020B0604020202020204" pitchFamily="34" charset="0"/>
              </a:rPr>
              <a:t>(funded by I&amp;O in</a:t>
            </a:r>
          </a:p>
          <a:p>
            <a:pPr algn="ctr"/>
            <a:r>
              <a:rPr lang="en-US" sz="1000" dirty="0">
                <a:latin typeface="Arial" panose="020B0604020202020204" pitchFamily="34" charset="0"/>
                <a:cs typeface="Arial" panose="020B0604020202020204" pitchFamily="34" charset="0"/>
              </a:rPr>
              <a:t>Unit Cost of Product)</a:t>
            </a:r>
          </a:p>
        </p:txBody>
      </p:sp>
      <p:sp>
        <p:nvSpPr>
          <p:cNvPr id="21" name="Rectangle: Rounded Corners 20">
            <a:extLst>
              <a:ext uri="{FF2B5EF4-FFF2-40B4-BE49-F238E27FC236}">
                <a16:creationId xmlns:a16="http://schemas.microsoft.com/office/drawing/2014/main" id="{6E003433-C01C-49E6-A8A6-9BA3C9A1BBE1}"/>
              </a:ext>
            </a:extLst>
          </p:cNvPr>
          <p:cNvSpPr/>
          <p:nvPr/>
        </p:nvSpPr>
        <p:spPr>
          <a:xfrm>
            <a:off x="4620762" y="4928681"/>
            <a:ext cx="1800631" cy="1220421"/>
          </a:xfrm>
          <a:prstGeom prst="roundRect">
            <a:avLst>
              <a:gd name="adj" fmla="val 4531"/>
            </a:avLst>
          </a:prstGeom>
          <a:solidFill>
            <a:srgbClr val="326295"/>
          </a:solidFill>
          <a:ln>
            <a:solidFill>
              <a:srgbClr val="326295"/>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r>
              <a:rPr lang="en-US" sz="1000" b="1">
                <a:latin typeface="Arial" panose="020B0604020202020204" pitchFamily="34" charset="0"/>
                <a:cs typeface="Arial" panose="020B0604020202020204" pitchFamily="34" charset="0"/>
              </a:rPr>
              <a:t>Product Operations</a:t>
            </a:r>
            <a:br>
              <a:rPr lang="en-US" sz="1000" b="1">
                <a:latin typeface="Arial" panose="020B0604020202020204" pitchFamily="34" charset="0"/>
                <a:cs typeface="Arial" panose="020B0604020202020204" pitchFamily="34" charset="0"/>
              </a:rPr>
            </a:br>
            <a:r>
              <a:rPr lang="en-US" sz="1000">
                <a:latin typeface="Arial" panose="020B0604020202020204" pitchFamily="34" charset="0"/>
                <a:cs typeface="Arial" panose="020B0604020202020204" pitchFamily="34" charset="0"/>
              </a:rPr>
              <a:t>(keep lights on)</a:t>
            </a:r>
          </a:p>
          <a:p>
            <a:pPr marL="171450" indent="-171450">
              <a:buFont typeface="Arial" panose="020B0604020202020204" pitchFamily="34" charset="0"/>
              <a:buChar char="•"/>
            </a:pPr>
            <a:r>
              <a:rPr lang="en-US" sz="800">
                <a:latin typeface="Arial" panose="020B0604020202020204" pitchFamily="34" charset="0"/>
                <a:cs typeface="Arial" panose="020B0604020202020204" pitchFamily="34" charset="0"/>
              </a:rPr>
              <a:t>Incident</a:t>
            </a:r>
          </a:p>
          <a:p>
            <a:pPr marL="171450" indent="-171450">
              <a:buFont typeface="Arial" panose="020B0604020202020204" pitchFamily="34" charset="0"/>
              <a:buChar char="•"/>
            </a:pPr>
            <a:r>
              <a:rPr lang="en-US" sz="800">
                <a:latin typeface="Arial" panose="020B0604020202020204" pitchFamily="34" charset="0"/>
                <a:cs typeface="Arial" panose="020B0604020202020204" pitchFamily="34" charset="0"/>
              </a:rPr>
              <a:t>Patching</a:t>
            </a:r>
          </a:p>
          <a:p>
            <a:pPr marL="171450" indent="-171450">
              <a:buFont typeface="Arial" panose="020B0604020202020204" pitchFamily="34" charset="0"/>
              <a:buChar char="•"/>
            </a:pPr>
            <a:r>
              <a:rPr lang="en-US" sz="800">
                <a:latin typeface="Arial" panose="020B0604020202020204" pitchFamily="34" charset="0"/>
                <a:cs typeface="Arial" panose="020B0604020202020204" pitchFamily="34" charset="0"/>
              </a:rPr>
              <a:t>Minor Upgrades</a:t>
            </a:r>
          </a:p>
          <a:p>
            <a:pPr marL="171450" indent="-171450">
              <a:buFont typeface="Arial" panose="020B0604020202020204" pitchFamily="34" charset="0"/>
              <a:buChar char="•"/>
            </a:pPr>
            <a:r>
              <a:rPr lang="en-US" sz="800">
                <a:latin typeface="Arial" panose="020B0604020202020204" pitchFamily="34" charset="0"/>
                <a:cs typeface="Arial" panose="020B0604020202020204" pitchFamily="34" charset="0"/>
              </a:rPr>
              <a:t>Consumption Mgmt</a:t>
            </a:r>
          </a:p>
          <a:p>
            <a:pPr marL="171450" indent="-171450">
              <a:buFont typeface="Arial" panose="020B0604020202020204" pitchFamily="34" charset="0"/>
              <a:buChar char="•"/>
            </a:pPr>
            <a:r>
              <a:rPr lang="en-US" sz="800">
                <a:latin typeface="Arial" panose="020B0604020202020204" pitchFamily="34" charset="0"/>
                <a:cs typeface="Arial" panose="020B0604020202020204" pitchFamily="34" charset="0"/>
              </a:rPr>
              <a:t>User Feedback</a:t>
            </a:r>
          </a:p>
          <a:p>
            <a:pPr marL="171450" indent="-171450">
              <a:buFont typeface="Arial" panose="020B0604020202020204" pitchFamily="34" charset="0"/>
              <a:buChar char="•"/>
            </a:pPr>
            <a:r>
              <a:rPr lang="en-US" sz="800">
                <a:latin typeface="Arial" panose="020B0604020202020204" pitchFamily="34" charset="0"/>
                <a:cs typeface="Arial" panose="020B0604020202020204" pitchFamily="34" charset="0"/>
              </a:rPr>
              <a:t>Metrics</a:t>
            </a:r>
            <a:endParaRPr lang="en-US" sz="1000">
              <a:latin typeface="Arial" panose="020B0604020202020204" pitchFamily="34" charset="0"/>
              <a:cs typeface="Arial" panose="020B0604020202020204" pitchFamily="34" charset="0"/>
            </a:endParaRPr>
          </a:p>
        </p:txBody>
      </p:sp>
      <p:sp>
        <p:nvSpPr>
          <p:cNvPr id="22" name="Right Bracket 21">
            <a:extLst>
              <a:ext uri="{FF2B5EF4-FFF2-40B4-BE49-F238E27FC236}">
                <a16:creationId xmlns:a16="http://schemas.microsoft.com/office/drawing/2014/main" id="{4769F1A6-56EB-4D8F-820B-75141398DD54}"/>
              </a:ext>
            </a:extLst>
          </p:cNvPr>
          <p:cNvSpPr/>
          <p:nvPr/>
        </p:nvSpPr>
        <p:spPr>
          <a:xfrm>
            <a:off x="6594387" y="3336950"/>
            <a:ext cx="490153" cy="1953833"/>
          </a:xfrm>
          <a:prstGeom prst="rightBracket">
            <a:avLst>
              <a:gd name="adj" fmla="val 0"/>
            </a:avLst>
          </a:prstGeom>
          <a:ln>
            <a:solidFill>
              <a:srgbClr val="0072C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Content Placeholder 1">
            <a:extLst>
              <a:ext uri="{FF2B5EF4-FFF2-40B4-BE49-F238E27FC236}">
                <a16:creationId xmlns:a16="http://schemas.microsoft.com/office/drawing/2014/main" id="{848B4500-24E3-4BB4-B113-21FDDAB9431B}"/>
              </a:ext>
            </a:extLst>
          </p:cNvPr>
          <p:cNvSpPr txBox="1">
            <a:spLocks/>
          </p:cNvSpPr>
          <p:nvPr/>
        </p:nvSpPr>
        <p:spPr>
          <a:xfrm>
            <a:off x="7528721" y="3955670"/>
            <a:ext cx="4374955" cy="763322"/>
          </a:xfrm>
          <a:prstGeom prst="rect">
            <a:avLst/>
          </a:prstGeom>
        </p:spPr>
        <p:txBody>
          <a:bodyPr anchor="ctr">
            <a:normAutofit/>
          </a:bodyPr>
          <a:lstStyle>
            <a:lvl1pPr marL="302676" indent="-302676" algn="l" defTabSz="1219170" rtl="0" eaLnBrk="1" latinLnBrk="0" hangingPunct="1">
              <a:spcBef>
                <a:spcPct val="20000"/>
              </a:spcBef>
              <a:buClr>
                <a:srgbClr val="40DAC5"/>
              </a:buClr>
              <a:buFont typeface="Wingdings" panose="05000000000000000000" pitchFamily="2" charset="2"/>
              <a:buChar char="§"/>
              <a:defRPr lang="en-US" sz="1800" kern="1200" baseline="0">
                <a:solidFill>
                  <a:schemeClr val="bg1">
                    <a:lumMod val="95000"/>
                  </a:schemeClr>
                </a:solidFill>
                <a:latin typeface="Arial" pitchFamily="34" charset="0"/>
                <a:ea typeface="+mn-ea"/>
                <a:cs typeface="Arial" pitchFamily="34" charset="0"/>
              </a:defRPr>
            </a:lvl1pPr>
            <a:lvl2pPr marL="759877" indent="-457200" algn="l" defTabSz="1219170" rtl="0" eaLnBrk="1" latinLnBrk="0" hangingPunct="1">
              <a:spcBef>
                <a:spcPct val="20000"/>
              </a:spcBef>
              <a:buClr>
                <a:srgbClr val="40DAC5"/>
              </a:buClr>
              <a:buFont typeface="Courier New" panose="02070309020205020404" pitchFamily="49" charset="0"/>
              <a:buChar char="o"/>
              <a:defRPr lang="en-US" sz="1800" kern="1200" baseline="0">
                <a:solidFill>
                  <a:schemeClr val="bg1">
                    <a:lumMod val="95000"/>
                  </a:schemeClr>
                </a:solidFill>
                <a:latin typeface="Arial" pitchFamily="34" charset="0"/>
                <a:ea typeface="+mn-ea"/>
                <a:cs typeface="Arial" pitchFamily="34" charset="0"/>
              </a:defRPr>
            </a:lvl2pPr>
            <a:lvl3pPr marL="1064657" indent="-306910" algn="l" defTabSz="1219170" rtl="0" eaLnBrk="1" latinLnBrk="0" hangingPunct="1">
              <a:spcBef>
                <a:spcPct val="20000"/>
              </a:spcBef>
              <a:buClr>
                <a:srgbClr val="40DAC5"/>
              </a:buClr>
              <a:buFont typeface="Arial" pitchFamily="34" charset="0"/>
              <a:buChar char="•"/>
              <a:defRPr lang="en-US" sz="1800" kern="1200" baseline="0">
                <a:solidFill>
                  <a:schemeClr val="bg1">
                    <a:lumMod val="95000"/>
                  </a:schemeClr>
                </a:solidFill>
                <a:latin typeface="Arial" pitchFamily="34" charset="0"/>
                <a:ea typeface="+mn-ea"/>
                <a:cs typeface="Arial" pitchFamily="34" charset="0"/>
              </a:defRPr>
            </a:lvl3pPr>
            <a:lvl4pPr marL="1373683" indent="-309026" algn="l" defTabSz="1219170" rtl="0" eaLnBrk="1" latinLnBrk="0" hangingPunct="1">
              <a:spcBef>
                <a:spcPct val="20000"/>
              </a:spcBef>
              <a:buFont typeface="Arial" pitchFamily="34" charset="0"/>
              <a:buChar char="–"/>
              <a:defRPr lang="en-US" sz="2667" kern="1200" baseline="0">
                <a:solidFill>
                  <a:schemeClr val="tx1"/>
                </a:solidFill>
                <a:latin typeface="Arial" pitchFamily="34" charset="0"/>
                <a:ea typeface="+mn-ea"/>
                <a:cs typeface="Arial" pitchFamily="34" charset="0"/>
              </a:defRPr>
            </a:lvl4pPr>
            <a:lvl5pPr marL="1680591" indent="-306910" algn="l" defTabSz="1219170" rtl="0" eaLnBrk="1" latinLnBrk="0" hangingPunct="1">
              <a:spcBef>
                <a:spcPct val="20000"/>
              </a:spcBef>
              <a:buClr>
                <a:srgbClr val="40DAC5"/>
              </a:buClr>
              <a:buFont typeface="Arial" pitchFamily="34" charset="0"/>
              <a:buChar char="»"/>
              <a:defRPr lang="en-US" sz="1600" kern="1200" baseline="0">
                <a:solidFill>
                  <a:schemeClr val="bg1">
                    <a:lumMod val="95000"/>
                  </a:schemeClr>
                </a:solidFill>
                <a:latin typeface="Arial" pitchFamily="34" charset="0"/>
                <a:ea typeface="+mn-ea"/>
                <a:cs typeface="Arial"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buFont typeface="Wingdings" panose="05000000000000000000" pitchFamily="2" charset="2"/>
              <a:buNone/>
            </a:pPr>
            <a:r>
              <a:rPr lang="en-US" sz="2400" b="1" dirty="0">
                <a:solidFill>
                  <a:schemeClr val="tx1"/>
                </a:solidFill>
              </a:rPr>
              <a:t>Drivers of Product Unit Cost</a:t>
            </a:r>
          </a:p>
        </p:txBody>
      </p:sp>
      <p:sp>
        <p:nvSpPr>
          <p:cNvPr id="24" name="Arrow: Chevron 23">
            <a:extLst>
              <a:ext uri="{FF2B5EF4-FFF2-40B4-BE49-F238E27FC236}">
                <a16:creationId xmlns:a16="http://schemas.microsoft.com/office/drawing/2014/main" id="{B8DB2631-C0BE-4CA3-A5FE-1233BD58DBB3}"/>
              </a:ext>
            </a:extLst>
          </p:cNvPr>
          <p:cNvSpPr/>
          <p:nvPr/>
        </p:nvSpPr>
        <p:spPr>
          <a:xfrm flipH="1">
            <a:off x="7090056" y="4145801"/>
            <a:ext cx="383060" cy="38306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5" name="Content Placeholder 1">
            <a:extLst>
              <a:ext uri="{FF2B5EF4-FFF2-40B4-BE49-F238E27FC236}">
                <a16:creationId xmlns:a16="http://schemas.microsoft.com/office/drawing/2014/main" id="{654D9D0B-2F10-4B6D-9AEE-990478E3C2EB}"/>
              </a:ext>
            </a:extLst>
          </p:cNvPr>
          <p:cNvSpPr txBox="1">
            <a:spLocks/>
          </p:cNvSpPr>
          <p:nvPr/>
        </p:nvSpPr>
        <p:spPr>
          <a:xfrm>
            <a:off x="216001" y="5634337"/>
            <a:ext cx="3717987" cy="288787"/>
          </a:xfrm>
          <a:prstGeom prst="rect">
            <a:avLst/>
          </a:prstGeom>
        </p:spPr>
        <p:txBody>
          <a:bodyPr>
            <a:normAutofit/>
          </a:bodyPr>
          <a:lstStyle>
            <a:lvl1pPr marL="302676" indent="-302676" algn="l" defTabSz="1219170" rtl="0" eaLnBrk="1" latinLnBrk="0" hangingPunct="1">
              <a:spcBef>
                <a:spcPct val="20000"/>
              </a:spcBef>
              <a:buClr>
                <a:srgbClr val="40DAC5"/>
              </a:buClr>
              <a:buFont typeface="Wingdings" panose="05000000000000000000" pitchFamily="2" charset="2"/>
              <a:buChar char="§"/>
              <a:defRPr lang="en-US" sz="1800" kern="1200" baseline="0">
                <a:solidFill>
                  <a:schemeClr val="bg1">
                    <a:lumMod val="95000"/>
                  </a:schemeClr>
                </a:solidFill>
                <a:latin typeface="Arial" pitchFamily="34" charset="0"/>
                <a:ea typeface="+mn-ea"/>
                <a:cs typeface="Arial" pitchFamily="34" charset="0"/>
              </a:defRPr>
            </a:lvl1pPr>
            <a:lvl2pPr marL="759877" indent="-457200" algn="l" defTabSz="1219170" rtl="0" eaLnBrk="1" latinLnBrk="0" hangingPunct="1">
              <a:spcBef>
                <a:spcPct val="20000"/>
              </a:spcBef>
              <a:buClr>
                <a:srgbClr val="40DAC5"/>
              </a:buClr>
              <a:buFont typeface="Courier New" panose="02070309020205020404" pitchFamily="49" charset="0"/>
              <a:buChar char="o"/>
              <a:defRPr lang="en-US" sz="1800" kern="1200" baseline="0">
                <a:solidFill>
                  <a:schemeClr val="bg1">
                    <a:lumMod val="95000"/>
                  </a:schemeClr>
                </a:solidFill>
                <a:latin typeface="Arial" pitchFamily="34" charset="0"/>
                <a:ea typeface="+mn-ea"/>
                <a:cs typeface="Arial" pitchFamily="34" charset="0"/>
              </a:defRPr>
            </a:lvl2pPr>
            <a:lvl3pPr marL="1064657" indent="-306910" algn="l" defTabSz="1219170" rtl="0" eaLnBrk="1" latinLnBrk="0" hangingPunct="1">
              <a:spcBef>
                <a:spcPct val="20000"/>
              </a:spcBef>
              <a:buClr>
                <a:srgbClr val="40DAC5"/>
              </a:buClr>
              <a:buFont typeface="Arial" pitchFamily="34" charset="0"/>
              <a:buChar char="•"/>
              <a:defRPr lang="en-US" sz="1800" kern="1200" baseline="0">
                <a:solidFill>
                  <a:schemeClr val="bg1">
                    <a:lumMod val="95000"/>
                  </a:schemeClr>
                </a:solidFill>
                <a:latin typeface="Arial" pitchFamily="34" charset="0"/>
                <a:ea typeface="+mn-ea"/>
                <a:cs typeface="Arial" pitchFamily="34" charset="0"/>
              </a:defRPr>
            </a:lvl3pPr>
            <a:lvl4pPr marL="1373683" indent="-309026" algn="l" defTabSz="1219170" rtl="0" eaLnBrk="1" latinLnBrk="0" hangingPunct="1">
              <a:spcBef>
                <a:spcPct val="20000"/>
              </a:spcBef>
              <a:buFont typeface="Arial" pitchFamily="34" charset="0"/>
              <a:buChar char="–"/>
              <a:defRPr lang="en-US" sz="2667" kern="1200" baseline="0">
                <a:solidFill>
                  <a:schemeClr val="tx1"/>
                </a:solidFill>
                <a:latin typeface="Arial" pitchFamily="34" charset="0"/>
                <a:ea typeface="+mn-ea"/>
                <a:cs typeface="Arial" pitchFamily="34" charset="0"/>
              </a:defRPr>
            </a:lvl4pPr>
            <a:lvl5pPr marL="1680591" indent="-306910" algn="l" defTabSz="1219170" rtl="0" eaLnBrk="1" latinLnBrk="0" hangingPunct="1">
              <a:spcBef>
                <a:spcPct val="20000"/>
              </a:spcBef>
              <a:buClr>
                <a:srgbClr val="40DAC5"/>
              </a:buClr>
              <a:buFont typeface="Arial" pitchFamily="34" charset="0"/>
              <a:buChar char="»"/>
              <a:defRPr lang="en-US" sz="1600" kern="1200" baseline="0">
                <a:solidFill>
                  <a:schemeClr val="bg1">
                    <a:lumMod val="95000"/>
                  </a:schemeClr>
                </a:solidFill>
                <a:latin typeface="Arial" pitchFamily="34" charset="0"/>
                <a:ea typeface="+mn-ea"/>
                <a:cs typeface="Arial"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buFont typeface="Wingdings" panose="05000000000000000000" pitchFamily="2" charset="2"/>
              <a:buNone/>
            </a:pPr>
            <a:r>
              <a:rPr lang="en-US" sz="1100" dirty="0">
                <a:solidFill>
                  <a:schemeClr val="tx1"/>
                </a:solidFill>
              </a:rPr>
              <a:t>*In future, do not embed Product Consulting in Unit Cost</a:t>
            </a:r>
          </a:p>
        </p:txBody>
      </p:sp>
      <p:pic>
        <p:nvPicPr>
          <p:cNvPr id="29" name="Graphic 28" descr="Lightbulb">
            <a:extLst>
              <a:ext uri="{FF2B5EF4-FFF2-40B4-BE49-F238E27FC236}">
                <a16:creationId xmlns:a16="http://schemas.microsoft.com/office/drawing/2014/main" id="{DA4C654E-DD57-4DF2-97A5-0002B9CFC9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69644" y="824594"/>
            <a:ext cx="2619632" cy="2619632"/>
          </a:xfrm>
          <a:prstGeom prst="rect">
            <a:avLst/>
          </a:prstGeom>
        </p:spPr>
      </p:pic>
      <p:pic>
        <p:nvPicPr>
          <p:cNvPr id="30" name="Picture 29">
            <a:extLst>
              <a:ext uri="{FF2B5EF4-FFF2-40B4-BE49-F238E27FC236}">
                <a16:creationId xmlns:a16="http://schemas.microsoft.com/office/drawing/2014/main" id="{E2779AC0-5975-4AED-86B6-548EB3CB418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98902" y="1294622"/>
            <a:ext cx="725933" cy="665746"/>
          </a:xfrm>
          <a:prstGeom prst="rect">
            <a:avLst/>
          </a:prstGeom>
        </p:spPr>
      </p:pic>
      <p:sp>
        <p:nvSpPr>
          <p:cNvPr id="34" name="Slide Number Placeholder 5">
            <a:extLst>
              <a:ext uri="{FF2B5EF4-FFF2-40B4-BE49-F238E27FC236}">
                <a16:creationId xmlns:a16="http://schemas.microsoft.com/office/drawing/2014/main" id="{CD9DD498-EDDD-4917-8C7C-15D80C2C8574}"/>
              </a:ext>
            </a:extLst>
          </p:cNvPr>
          <p:cNvSpPr>
            <a:spLocks noGrp="1"/>
          </p:cNvSpPr>
          <p:nvPr>
            <p:ph type="sldNum" sz="quarter" idx="12"/>
          </p:nvPr>
        </p:nvSpPr>
        <p:spPr>
          <a:xfrm>
            <a:off x="11112274" y="6541613"/>
            <a:ext cx="762000" cy="194297"/>
          </a:xfrm>
          <a:prstGeom prst="rect">
            <a:avLst/>
          </a:prstGeom>
        </p:spPr>
        <p:txBody>
          <a:bodyPr anchor="t" anchorCtr="0"/>
          <a:lstStyle>
            <a:lvl1pPr algn="r">
              <a:defRPr sz="1200" b="0">
                <a:solidFill>
                  <a:srgbClr val="747678"/>
                </a:solidFill>
                <a:latin typeface="Arial" pitchFamily="34" charset="0"/>
                <a:cs typeface="Arial" pitchFamily="34" charset="0"/>
              </a:defRPr>
            </a:lvl1pPr>
          </a:lstStyle>
          <a:p>
            <a:fld id="{23B99C07-6774-7B4C-A880-8CAF4048FB67}" type="slidenum">
              <a:rPr lang="en-US" smtClean="0"/>
              <a:pPr/>
              <a:t>35</a:t>
            </a:fld>
            <a:endParaRPr lang="en-US" dirty="0"/>
          </a:p>
        </p:txBody>
      </p:sp>
    </p:spTree>
    <p:extLst>
      <p:ext uri="{BB962C8B-B14F-4D97-AF65-F5344CB8AC3E}">
        <p14:creationId xmlns:p14="http://schemas.microsoft.com/office/powerpoint/2010/main" val="28711204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07E699-A5CD-4A9C-B021-9E86B31D28A4}"/>
              </a:ext>
            </a:extLst>
          </p:cNvPr>
          <p:cNvSpPr>
            <a:spLocks noGrp="1"/>
          </p:cNvSpPr>
          <p:nvPr>
            <p:ph type="title"/>
          </p:nvPr>
        </p:nvSpPr>
        <p:spPr/>
        <p:txBody>
          <a:bodyPr/>
          <a:lstStyle/>
          <a:p>
            <a:r>
              <a:rPr lang="en-US" dirty="0"/>
              <a:t>Transforming</a:t>
            </a:r>
            <a:r>
              <a:rPr lang="en-US" b="1" dirty="0"/>
              <a:t> How We Deliver</a:t>
            </a:r>
          </a:p>
        </p:txBody>
      </p:sp>
      <p:sp>
        <p:nvSpPr>
          <p:cNvPr id="2" name="Content Placeholder 1">
            <a:extLst>
              <a:ext uri="{FF2B5EF4-FFF2-40B4-BE49-F238E27FC236}">
                <a16:creationId xmlns:a16="http://schemas.microsoft.com/office/drawing/2014/main" id="{57D6AF11-369D-4EDA-AFA0-B4B4E1CB9CBE}"/>
              </a:ext>
            </a:extLst>
          </p:cNvPr>
          <p:cNvSpPr>
            <a:spLocks noGrp="1"/>
          </p:cNvSpPr>
          <p:nvPr>
            <p:ph idx="1"/>
          </p:nvPr>
        </p:nvSpPr>
        <p:spPr>
          <a:xfrm>
            <a:off x="454511" y="1023633"/>
            <a:ext cx="11182350" cy="496485"/>
          </a:xfrm>
        </p:spPr>
        <p:txBody>
          <a:bodyPr/>
          <a:lstStyle/>
          <a:p>
            <a:pPr marL="0" indent="0">
              <a:buNone/>
            </a:pPr>
            <a:r>
              <a:rPr lang="en-US" dirty="0"/>
              <a:t>Defining and Collecting </a:t>
            </a:r>
            <a:r>
              <a:rPr lang="en-US" b="1" dirty="0"/>
              <a:t>Best Practices to Guide Product Teams</a:t>
            </a:r>
          </a:p>
        </p:txBody>
      </p:sp>
      <p:sp>
        <p:nvSpPr>
          <p:cNvPr id="16" name="Rectangle 15">
            <a:extLst>
              <a:ext uri="{FF2B5EF4-FFF2-40B4-BE49-F238E27FC236}">
                <a16:creationId xmlns:a16="http://schemas.microsoft.com/office/drawing/2014/main" id="{2FCA83B4-81DE-44BC-888B-E865BAF96AFC}"/>
              </a:ext>
            </a:extLst>
          </p:cNvPr>
          <p:cNvSpPr/>
          <p:nvPr/>
        </p:nvSpPr>
        <p:spPr>
          <a:xfrm>
            <a:off x="4119080" y="3449489"/>
            <a:ext cx="1608004" cy="214026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br>
            <a:endParaRPr kumimoji="0" lang="en-US" sz="14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7" name="Rectangle 16">
            <a:extLst>
              <a:ext uri="{FF2B5EF4-FFF2-40B4-BE49-F238E27FC236}">
                <a16:creationId xmlns:a16="http://schemas.microsoft.com/office/drawing/2014/main" id="{ABE598B6-9384-4708-8422-4039A7221D36}"/>
              </a:ext>
            </a:extLst>
          </p:cNvPr>
          <p:cNvSpPr/>
          <p:nvPr/>
        </p:nvSpPr>
        <p:spPr>
          <a:xfrm>
            <a:off x="2543052" y="4010888"/>
            <a:ext cx="1463021" cy="1578862"/>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br>
            <a:endParaRPr kumimoji="0" lang="en-US" sz="14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8" name="Rectangle 17">
            <a:extLst>
              <a:ext uri="{FF2B5EF4-FFF2-40B4-BE49-F238E27FC236}">
                <a16:creationId xmlns:a16="http://schemas.microsoft.com/office/drawing/2014/main" id="{14C38101-2128-40B0-A1A6-E23733DFBB41}"/>
              </a:ext>
            </a:extLst>
          </p:cNvPr>
          <p:cNvSpPr/>
          <p:nvPr/>
        </p:nvSpPr>
        <p:spPr>
          <a:xfrm>
            <a:off x="187033" y="4559801"/>
            <a:ext cx="1076927" cy="58399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schemeClr val="tx1"/>
                </a:solidFill>
                <a:effectLst/>
                <a:uLnTx/>
                <a:uFillTx/>
                <a:cs typeface="Arial" panose="020B0604020202020204" pitchFamily="34" charset="0"/>
              </a:rPr>
              <a:t>Understanding our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schemeClr val="tx1"/>
                </a:solidFill>
                <a:effectLst/>
                <a:uLnTx/>
                <a:uFillTx/>
                <a:cs typeface="Arial" panose="020B0604020202020204" pitchFamily="34" charset="0"/>
              </a:rPr>
              <a:t>Product Values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schemeClr val="tx1"/>
                </a:solidFill>
                <a:effectLst/>
                <a:uLnTx/>
                <a:uFillTx/>
                <a:cs typeface="Arial" panose="020B0604020202020204" pitchFamily="34" charset="0"/>
              </a:rPr>
              <a:t>(The Why)</a:t>
            </a:r>
          </a:p>
        </p:txBody>
      </p:sp>
      <p:sp>
        <p:nvSpPr>
          <p:cNvPr id="19" name="Rectangle 18">
            <a:extLst>
              <a:ext uri="{FF2B5EF4-FFF2-40B4-BE49-F238E27FC236}">
                <a16:creationId xmlns:a16="http://schemas.microsoft.com/office/drawing/2014/main" id="{16A8204D-A06C-4823-AC05-7BF863B08AAF}"/>
              </a:ext>
            </a:extLst>
          </p:cNvPr>
          <p:cNvSpPr/>
          <p:nvPr/>
        </p:nvSpPr>
        <p:spPr>
          <a:xfrm>
            <a:off x="1364960" y="4157023"/>
            <a:ext cx="1048308" cy="58399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schemeClr val="tx1"/>
                </a:solidFill>
                <a:effectLst/>
                <a:uLnTx/>
                <a:uFillTx/>
                <a:cs typeface="Arial" panose="020B0604020202020204" pitchFamily="34" charset="0"/>
              </a:rPr>
              <a:t>Organizing for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schemeClr val="tx1"/>
                </a:solidFill>
                <a:effectLst/>
                <a:uLnTx/>
                <a:uFillTx/>
                <a:cs typeface="Arial" panose="020B0604020202020204" pitchFamily="34" charset="0"/>
              </a:rPr>
              <a:t>Product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schemeClr val="tx1"/>
                </a:solidFill>
                <a:effectLst/>
                <a:uLnTx/>
                <a:uFillTx/>
                <a:cs typeface="Arial" panose="020B0604020202020204" pitchFamily="34" charset="0"/>
              </a:rPr>
              <a:t>Implementation</a:t>
            </a:r>
          </a:p>
        </p:txBody>
      </p:sp>
      <p:sp>
        <p:nvSpPr>
          <p:cNvPr id="30" name="Rectangle 29">
            <a:extLst>
              <a:ext uri="{FF2B5EF4-FFF2-40B4-BE49-F238E27FC236}">
                <a16:creationId xmlns:a16="http://schemas.microsoft.com/office/drawing/2014/main" id="{F8B74420-6495-4BD0-BB26-B3EFA51E1B62}"/>
              </a:ext>
            </a:extLst>
          </p:cNvPr>
          <p:cNvSpPr/>
          <p:nvPr/>
        </p:nvSpPr>
        <p:spPr>
          <a:xfrm>
            <a:off x="2543052" y="3063899"/>
            <a:ext cx="1463021" cy="867098"/>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schemeClr val="tx1"/>
                </a:solidFill>
                <a:effectLst/>
                <a:uLnTx/>
                <a:uFillTx/>
                <a:ea typeface="+mn-ea"/>
                <a:cs typeface="Segoe UI Semibold"/>
              </a:rPr>
              <a:t>Building a Foundation</a:t>
            </a:r>
            <a:endParaRPr kumimoji="0" lang="en-US" sz="900" b="0" i="0" u="none" strike="noStrike" kern="1200" cap="none" spc="0" normalizeH="0" baseline="0" noProof="0" dirty="0">
              <a:ln>
                <a:noFill/>
              </a:ln>
              <a:solidFill>
                <a:schemeClr val="tx1"/>
              </a:solidFill>
              <a:effectLst/>
              <a:uLnTx/>
              <a:uFillTx/>
              <a:ea typeface="+mn-ea"/>
            </a:endParaRPr>
          </a:p>
        </p:txBody>
      </p:sp>
      <p:sp>
        <p:nvSpPr>
          <p:cNvPr id="31" name="Rectangle 30">
            <a:extLst>
              <a:ext uri="{FF2B5EF4-FFF2-40B4-BE49-F238E27FC236}">
                <a16:creationId xmlns:a16="http://schemas.microsoft.com/office/drawing/2014/main" id="{CC23E607-B033-4953-A44C-6EC03EAAD0B4}"/>
              </a:ext>
            </a:extLst>
          </p:cNvPr>
          <p:cNvSpPr/>
          <p:nvPr/>
        </p:nvSpPr>
        <p:spPr>
          <a:xfrm>
            <a:off x="4122367" y="2499583"/>
            <a:ext cx="1601431" cy="867098"/>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schemeClr val="tx1"/>
                </a:solidFill>
                <a:effectLst/>
                <a:uLnTx/>
                <a:uFillTx/>
                <a:cs typeface="Arial" panose="020B0604020202020204" pitchFamily="34" charset="0"/>
              </a:rPr>
              <a:t>Defining and Collecting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schemeClr val="tx1"/>
                </a:solidFill>
                <a:effectLst/>
                <a:uLnTx/>
                <a:uFillTx/>
                <a:cs typeface="Arial" panose="020B0604020202020204" pitchFamily="34" charset="0"/>
              </a:rPr>
              <a:t>Best Practices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schemeClr val="tx1"/>
                </a:solidFill>
                <a:effectLst/>
                <a:uLnTx/>
                <a:uFillTx/>
                <a:cs typeface="Arial" panose="020B0604020202020204" pitchFamily="34" charset="0"/>
              </a:rPr>
              <a:t>(The How Playbook</a:t>
            </a:r>
            <a:r>
              <a:rPr kumimoji="0" lang="en-US" sz="900" b="0" i="1" u="none" strike="noStrike" kern="1200" cap="none" spc="0" normalizeH="0" baseline="0" noProof="0" dirty="0">
                <a:ln>
                  <a:noFill/>
                </a:ln>
                <a:solidFill>
                  <a:prstClr val="white"/>
                </a:solidFill>
                <a:effectLst/>
                <a:uLnTx/>
                <a:uFillTx/>
                <a:cs typeface="Arial" panose="020B0604020202020204" pitchFamily="34" charset="0"/>
              </a:rPr>
              <a:t>)</a:t>
            </a:r>
          </a:p>
        </p:txBody>
      </p:sp>
      <p:sp>
        <p:nvSpPr>
          <p:cNvPr id="32" name="Rectangle 31">
            <a:extLst>
              <a:ext uri="{FF2B5EF4-FFF2-40B4-BE49-F238E27FC236}">
                <a16:creationId xmlns:a16="http://schemas.microsoft.com/office/drawing/2014/main" id="{11162633-8D6B-43C5-AEE8-1ECF5A531D06}"/>
              </a:ext>
            </a:extLst>
          </p:cNvPr>
          <p:cNvSpPr/>
          <p:nvPr/>
        </p:nvSpPr>
        <p:spPr>
          <a:xfrm>
            <a:off x="1363289" y="4847195"/>
            <a:ext cx="1048308" cy="74255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br>
            <a:endParaRPr kumimoji="0" lang="en-US" sz="14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3" name="Rectangle 32">
            <a:extLst>
              <a:ext uri="{FF2B5EF4-FFF2-40B4-BE49-F238E27FC236}">
                <a16:creationId xmlns:a16="http://schemas.microsoft.com/office/drawing/2014/main" id="{9AA29BF3-312B-4AD7-9295-873B2CF3F2C0}"/>
              </a:ext>
            </a:extLst>
          </p:cNvPr>
          <p:cNvSpPr/>
          <p:nvPr/>
        </p:nvSpPr>
        <p:spPr>
          <a:xfrm>
            <a:off x="187033" y="5219572"/>
            <a:ext cx="1086738" cy="37017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br>
            <a:endParaRPr kumimoji="0" lang="en-US" sz="14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4" name="Star: 5 Points 4">
            <a:extLst>
              <a:ext uri="{FF2B5EF4-FFF2-40B4-BE49-F238E27FC236}">
                <a16:creationId xmlns:a16="http://schemas.microsoft.com/office/drawing/2014/main" id="{91685B9D-4EB8-45E6-8F25-D14EF3C494B2}"/>
              </a:ext>
            </a:extLst>
          </p:cNvPr>
          <p:cNvSpPr/>
          <p:nvPr/>
        </p:nvSpPr>
        <p:spPr>
          <a:xfrm>
            <a:off x="3999298" y="2296105"/>
            <a:ext cx="396047" cy="406956"/>
          </a:xfrm>
          <a:prstGeom prst="star5">
            <a:avLst/>
          </a:prstGeom>
          <a:solidFill>
            <a:srgbClr val="FDBA2E"/>
          </a:solidFill>
          <a:ln>
            <a:solidFill>
              <a:srgbClr val="FDBA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3A77AD6A-8CF9-4A38-B23F-F25C5737B2EF}"/>
              </a:ext>
            </a:extLst>
          </p:cNvPr>
          <p:cNvSpPr/>
          <p:nvPr/>
        </p:nvSpPr>
        <p:spPr>
          <a:xfrm>
            <a:off x="6464918" y="1816939"/>
            <a:ext cx="5587985" cy="2340084"/>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en-US" sz="1200" b="0" i="0" u="none" strike="noStrike" kern="1200" cap="none" spc="0" normalizeH="0" baseline="0" noProof="0" dirty="0">
                <a:ln>
                  <a:noFill/>
                </a:ln>
                <a:solidFill>
                  <a:prstClr val="white"/>
                </a:solidFill>
                <a:effectLst/>
                <a:uLnTx/>
                <a:uFillTx/>
                <a:cs typeface="Arial" panose="020B0604020202020204" pitchFamily="34" charset="0"/>
              </a:rPr>
              <a:t>Playbook of Best Practices</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en-US" sz="1200" b="0" i="0" u="none" strike="noStrike" kern="1200" cap="none" spc="0" normalizeH="0" baseline="0" noProof="0" dirty="0">
                <a:ln>
                  <a:noFill/>
                </a:ln>
                <a:solidFill>
                  <a:prstClr val="white"/>
                </a:solidFill>
                <a:effectLst/>
                <a:uLnTx/>
                <a:uFillTx/>
                <a:cs typeface="Arial" panose="020B0604020202020204" pitchFamily="34" charset="0"/>
              </a:rPr>
              <a:t>IAM Pilot</a:t>
            </a:r>
          </a:p>
          <a:p>
            <a:pPr marL="285750" marR="0" lvl="0" indent="-285750" algn="l" defTabSz="914400" rtl="0" eaLnBrk="1" fontAlgn="auto" latinLnBrk="0" hangingPunct="1">
              <a:lnSpc>
                <a:spcPct val="150000"/>
              </a:lnSpc>
              <a:spcBef>
                <a:spcPts val="0"/>
              </a:spcBef>
              <a:spcAft>
                <a:spcPts val="0"/>
              </a:spcAft>
              <a:buClrTx/>
              <a:buSzTx/>
              <a:buFont typeface="Wingdings"/>
              <a:buChar char="q"/>
              <a:tabLst/>
              <a:defRPr/>
            </a:pPr>
            <a:r>
              <a:rPr kumimoji="0" lang="en-US" sz="1200" b="0" i="0" u="none" strike="noStrike" kern="1200" cap="none" spc="0" normalizeH="0" baseline="0" noProof="0" dirty="0">
                <a:ln>
                  <a:noFill/>
                </a:ln>
                <a:solidFill>
                  <a:prstClr val="white"/>
                </a:solidFill>
                <a:effectLst/>
                <a:uLnTx/>
                <a:uFillTx/>
                <a:cs typeface="Arial" panose="020B0604020202020204" pitchFamily="34" charset="0"/>
              </a:rPr>
              <a:t>Measures &amp; Metrics – MTRS/MTTR for speed</a:t>
            </a:r>
          </a:p>
          <a:p>
            <a:pPr marL="285750" lvl="0" indent="-285750">
              <a:lnSpc>
                <a:spcPct val="150000"/>
              </a:lnSpc>
              <a:buFont typeface="Wingdings"/>
              <a:buChar char="q"/>
              <a:defRPr/>
            </a:pPr>
            <a:r>
              <a:rPr kumimoji="0" lang="en-US" sz="1200" b="0" i="0" u="none" strike="noStrike" kern="1200" cap="none" spc="0" normalizeH="0" baseline="0" noProof="0" dirty="0">
                <a:ln>
                  <a:noFill/>
                </a:ln>
                <a:solidFill>
                  <a:prstClr val="white"/>
                </a:solidFill>
                <a:effectLst/>
                <a:uLnTx/>
                <a:uFillTx/>
                <a:cs typeface="Arial" panose="020B0604020202020204" pitchFamily="34" charset="0"/>
              </a:rPr>
              <a:t>Full Product Team </a:t>
            </a:r>
            <a:r>
              <a:rPr lang="en-US" sz="1200" dirty="0">
                <a:solidFill>
                  <a:prstClr val="white"/>
                </a:solidFill>
                <a:cs typeface="Arial" panose="020B0604020202020204" pitchFamily="34" charset="0"/>
              </a:rPr>
              <a:t>Rollout/ Adoption</a:t>
            </a:r>
          </a:p>
          <a:p>
            <a:pPr marL="285750" indent="-285750">
              <a:lnSpc>
                <a:spcPct val="150000"/>
              </a:lnSpc>
              <a:buFont typeface="Wingdings"/>
              <a:buChar char="q"/>
              <a:defRPr/>
            </a:pPr>
            <a:r>
              <a:rPr lang="en-US" sz="1200" dirty="0">
                <a:solidFill>
                  <a:prstClr val="white"/>
                </a:solidFill>
                <a:cs typeface="Arial" panose="020B0604020202020204" pitchFamily="34" charset="0"/>
              </a:rPr>
              <a:t>Build User Empathy and Design Feedback Loops</a:t>
            </a:r>
          </a:p>
          <a:p>
            <a:pPr marL="285750" lvl="0" indent="-285750">
              <a:lnSpc>
                <a:spcPct val="150000"/>
              </a:lnSpc>
              <a:buFont typeface="Wingdings"/>
              <a:buChar char="q"/>
              <a:defRPr/>
            </a:pPr>
            <a:endParaRPr kumimoji="0" lang="en-US" sz="900" b="0" i="0" u="none" strike="noStrike" kern="1200" cap="none" spc="0" normalizeH="0" baseline="0" noProof="0" dirty="0">
              <a:ln>
                <a:noFill/>
              </a:ln>
              <a:solidFill>
                <a:prstClr val="white"/>
              </a:solidFill>
              <a:effectLst/>
              <a:uLnTx/>
              <a:uFillTx/>
              <a:cs typeface="Arial" panose="020B0604020202020204" pitchFamily="34" charset="0"/>
            </a:endParaRPr>
          </a:p>
        </p:txBody>
      </p:sp>
      <p:sp>
        <p:nvSpPr>
          <p:cNvPr id="36" name="Arrow: Right 12">
            <a:extLst>
              <a:ext uri="{FF2B5EF4-FFF2-40B4-BE49-F238E27FC236}">
                <a16:creationId xmlns:a16="http://schemas.microsoft.com/office/drawing/2014/main" id="{AB76859F-5655-4162-8F84-4BBDABAACB5D}"/>
              </a:ext>
            </a:extLst>
          </p:cNvPr>
          <p:cNvSpPr/>
          <p:nvPr/>
        </p:nvSpPr>
        <p:spPr>
          <a:xfrm>
            <a:off x="5846867" y="2897160"/>
            <a:ext cx="568689" cy="166739"/>
          </a:xfrm>
          <a:prstGeom prst="rightArrow">
            <a:avLst/>
          </a:prstGeom>
          <a:solidFill>
            <a:schemeClr val="accent1">
              <a:lumMod val="60000"/>
              <a:lumOff val="4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85D580CB-393A-4D40-B2FF-9488553AD7B7}"/>
              </a:ext>
            </a:extLst>
          </p:cNvPr>
          <p:cNvSpPr/>
          <p:nvPr/>
        </p:nvSpPr>
        <p:spPr>
          <a:xfrm>
            <a:off x="6439974" y="1295472"/>
            <a:ext cx="5587985" cy="382865"/>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schemeClr val="tx1"/>
                </a:solidFill>
                <a:effectLst/>
                <a:uLnTx/>
                <a:uFillTx/>
                <a:cs typeface="Arial" panose="020B0604020202020204" pitchFamily="34" charset="0"/>
              </a:rPr>
              <a:t>Defining &amp; Collecting Best Practices (The How Playbook)</a:t>
            </a:r>
          </a:p>
        </p:txBody>
      </p:sp>
      <p:sp>
        <p:nvSpPr>
          <p:cNvPr id="24" name="Slide Number Placeholder 5">
            <a:extLst>
              <a:ext uri="{FF2B5EF4-FFF2-40B4-BE49-F238E27FC236}">
                <a16:creationId xmlns:a16="http://schemas.microsoft.com/office/drawing/2014/main" id="{3F85B313-DCD0-46A2-95C7-A4AF542D5D76}"/>
              </a:ext>
            </a:extLst>
          </p:cNvPr>
          <p:cNvSpPr>
            <a:spLocks noGrp="1"/>
          </p:cNvSpPr>
          <p:nvPr>
            <p:ph type="sldNum" sz="quarter" idx="12"/>
          </p:nvPr>
        </p:nvSpPr>
        <p:spPr>
          <a:xfrm>
            <a:off x="11112274" y="6541613"/>
            <a:ext cx="762000" cy="194297"/>
          </a:xfrm>
          <a:prstGeom prst="rect">
            <a:avLst/>
          </a:prstGeom>
        </p:spPr>
        <p:txBody>
          <a:bodyPr anchor="t" anchorCtr="0"/>
          <a:lstStyle>
            <a:lvl1pPr algn="r">
              <a:defRPr sz="1200" b="0">
                <a:solidFill>
                  <a:srgbClr val="747678"/>
                </a:solidFill>
                <a:latin typeface="Arial" pitchFamily="34" charset="0"/>
                <a:cs typeface="Arial" pitchFamily="34" charset="0"/>
              </a:defRPr>
            </a:lvl1pPr>
          </a:lstStyle>
          <a:p>
            <a:fld id="{23B99C07-6774-7B4C-A880-8CAF4048FB67}" type="slidenum">
              <a:rPr lang="en-US" smtClean="0"/>
              <a:pPr/>
              <a:t>36</a:t>
            </a:fld>
            <a:endParaRPr lang="en-US" dirty="0"/>
          </a:p>
        </p:txBody>
      </p:sp>
    </p:spTree>
    <p:extLst>
      <p:ext uri="{BB962C8B-B14F-4D97-AF65-F5344CB8AC3E}">
        <p14:creationId xmlns:p14="http://schemas.microsoft.com/office/powerpoint/2010/main" val="1138224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07E699-A5CD-4A9C-B021-9E86B31D28A4}"/>
              </a:ext>
            </a:extLst>
          </p:cNvPr>
          <p:cNvSpPr>
            <a:spLocks noGrp="1"/>
          </p:cNvSpPr>
          <p:nvPr>
            <p:ph type="title"/>
          </p:nvPr>
        </p:nvSpPr>
        <p:spPr/>
        <p:txBody>
          <a:bodyPr/>
          <a:lstStyle/>
          <a:p>
            <a:r>
              <a:rPr lang="en-US" dirty="0"/>
              <a:t>Playbook of Best Practices for </a:t>
            </a:r>
            <a:r>
              <a:rPr lang="en-US" b="1" dirty="0" err="1"/>
              <a:t>Lean+Agile+DevOps</a:t>
            </a:r>
            <a:r>
              <a:rPr lang="en-US" b="1" dirty="0"/>
              <a:t> Adoption</a:t>
            </a:r>
          </a:p>
        </p:txBody>
      </p:sp>
      <p:grpSp>
        <p:nvGrpSpPr>
          <p:cNvPr id="20" name="Group 19">
            <a:extLst>
              <a:ext uri="{FF2B5EF4-FFF2-40B4-BE49-F238E27FC236}">
                <a16:creationId xmlns:a16="http://schemas.microsoft.com/office/drawing/2014/main" id="{02067A86-BDBD-407C-96EC-18C6814532B4}"/>
              </a:ext>
            </a:extLst>
          </p:cNvPr>
          <p:cNvGrpSpPr/>
          <p:nvPr/>
        </p:nvGrpSpPr>
        <p:grpSpPr>
          <a:xfrm>
            <a:off x="2501782" y="1335834"/>
            <a:ext cx="3194812" cy="3929456"/>
            <a:chOff x="1866071" y="1607394"/>
            <a:chExt cx="3194812" cy="3929456"/>
          </a:xfrm>
        </p:grpSpPr>
        <p:sp>
          <p:nvSpPr>
            <p:cNvPr id="21" name="Rectangle 20">
              <a:extLst>
                <a:ext uri="{FF2B5EF4-FFF2-40B4-BE49-F238E27FC236}">
                  <a16:creationId xmlns:a16="http://schemas.microsoft.com/office/drawing/2014/main" id="{8402DC8C-3FFB-4110-93F4-F053314AE4B7}"/>
                </a:ext>
              </a:extLst>
            </p:cNvPr>
            <p:cNvSpPr/>
            <p:nvPr/>
          </p:nvSpPr>
          <p:spPr>
            <a:xfrm>
              <a:off x="1888360" y="1607394"/>
              <a:ext cx="1338828" cy="307777"/>
            </a:xfrm>
            <a:prstGeom prst="rect">
              <a:avLst/>
            </a:prstGeom>
          </p:spPr>
          <p:txBody>
            <a:bodyPr wrap="none" lIns="91440" tIns="45720" rIns="91440" bIns="45720" anchor="t">
              <a:spAutoFit/>
            </a:bodyPr>
            <a:lstStyle/>
            <a:p>
              <a:pPr>
                <a:defRPr/>
              </a:pPr>
              <a:r>
                <a:rPr kumimoji="0" lang="en-US" sz="1400" b="0" i="0" u="none" strike="noStrike" kern="1200" cap="none" spc="0" normalizeH="0" baseline="0" noProof="0" dirty="0">
                  <a:ln>
                    <a:noFill/>
                  </a:ln>
                  <a:effectLst/>
                  <a:uLnTx/>
                  <a:uFillTx/>
                  <a:latin typeface="Arial"/>
                  <a:cs typeface="Arial"/>
                </a:rPr>
                <a:t>Product </a:t>
              </a:r>
              <a:r>
                <a:rPr lang="en-US" sz="1400" dirty="0">
                  <a:latin typeface="Arial"/>
                  <a:cs typeface="Arial"/>
                </a:rPr>
                <a:t>Focus</a:t>
              </a:r>
              <a:endParaRPr kumimoji="0" lang="en-US" sz="1400" b="0"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2F8B9995-CE14-411C-B8D9-0110977FD628}"/>
                </a:ext>
              </a:extLst>
            </p:cNvPr>
            <p:cNvSpPr/>
            <p:nvPr/>
          </p:nvSpPr>
          <p:spPr>
            <a:xfrm>
              <a:off x="1866071" y="2426191"/>
              <a:ext cx="2221762"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Do All the Things Iterative</a:t>
              </a:r>
            </a:p>
          </p:txBody>
        </p:sp>
        <p:sp>
          <p:nvSpPr>
            <p:cNvPr id="23" name="Rectangle 22">
              <a:extLst>
                <a:ext uri="{FF2B5EF4-FFF2-40B4-BE49-F238E27FC236}">
                  <a16:creationId xmlns:a16="http://schemas.microsoft.com/office/drawing/2014/main" id="{839DC9E3-FCF7-4CC3-A086-D0FAE3FDF984}"/>
                </a:ext>
              </a:extLst>
            </p:cNvPr>
            <p:cNvSpPr/>
            <p:nvPr/>
          </p:nvSpPr>
          <p:spPr>
            <a:xfrm>
              <a:off x="1878592" y="3053134"/>
              <a:ext cx="3010761" cy="523220"/>
            </a:xfrm>
            <a:prstGeom prst="rect">
              <a:avLst/>
            </a:prstGeom>
          </p:spPr>
          <p:txBody>
            <a:bodyPr wrap="none" lIns="91440" tIns="45720" rIns="91440" bIns="45720" anchor="t">
              <a:spAutoFit/>
            </a:bodyPr>
            <a:lstStyle/>
            <a:p>
              <a:pPr>
                <a:defRPr/>
              </a:pPr>
              <a:r>
                <a:rPr lang="en-US" sz="1400" dirty="0">
                  <a:latin typeface="Arial"/>
                  <a:cs typeface="Arial"/>
                </a:rPr>
                <a:t>Customer Collaboration in all we do</a:t>
              </a:r>
              <a:endParaRPr lang="en-US" sz="1400" dirty="0">
                <a:latin typeface="Arial" panose="020B0604020202020204" pitchFamily="34" charset="0"/>
                <a:cs typeface="Arial" panose="020B0604020202020204" pitchFamily="34" charset="0"/>
              </a:endParaRPr>
            </a:p>
            <a:p>
              <a:pPr>
                <a:defRPr/>
              </a:pPr>
              <a:r>
                <a:rPr lang="en-US" sz="1400" dirty="0">
                  <a:latin typeface="Arial"/>
                  <a:cs typeface="Arial"/>
                </a:rPr>
                <a:t>Ex. Feedback Loops</a:t>
              </a:r>
              <a:endParaRPr lang="en-US" sz="1400" b="0"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EDCFCD50-3EA5-4D6F-87B4-B0B25C43CE5F}"/>
                </a:ext>
              </a:extLst>
            </p:cNvPr>
            <p:cNvSpPr/>
            <p:nvPr/>
          </p:nvSpPr>
          <p:spPr>
            <a:xfrm>
              <a:off x="1950736" y="3780146"/>
              <a:ext cx="1518364"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Continuous Flow</a:t>
              </a:r>
            </a:p>
          </p:txBody>
        </p:sp>
        <p:sp>
          <p:nvSpPr>
            <p:cNvPr id="25" name="Rectangle 24">
              <a:extLst>
                <a:ext uri="{FF2B5EF4-FFF2-40B4-BE49-F238E27FC236}">
                  <a16:creationId xmlns:a16="http://schemas.microsoft.com/office/drawing/2014/main" id="{2474A455-845B-4516-93DD-908AAD05E26C}"/>
                </a:ext>
              </a:extLst>
            </p:cNvPr>
            <p:cNvSpPr/>
            <p:nvPr/>
          </p:nvSpPr>
          <p:spPr>
            <a:xfrm>
              <a:off x="1950736" y="4478677"/>
              <a:ext cx="3110147"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Adoption &amp; Continuous Improvement</a:t>
              </a:r>
            </a:p>
          </p:txBody>
        </p:sp>
        <p:sp>
          <p:nvSpPr>
            <p:cNvPr id="26" name="Rectangle 25">
              <a:extLst>
                <a:ext uri="{FF2B5EF4-FFF2-40B4-BE49-F238E27FC236}">
                  <a16:creationId xmlns:a16="http://schemas.microsoft.com/office/drawing/2014/main" id="{27141EF5-AECB-4779-8227-8CF16C760697}"/>
                </a:ext>
              </a:extLst>
            </p:cNvPr>
            <p:cNvSpPr/>
            <p:nvPr/>
          </p:nvSpPr>
          <p:spPr>
            <a:xfrm>
              <a:off x="1951407" y="5229073"/>
              <a:ext cx="1785745" cy="307777"/>
            </a:xfrm>
            <a:prstGeom prst="rect">
              <a:avLst/>
            </a:prstGeom>
          </p:spPr>
          <p:txBody>
            <a:bodyPr wrap="none" lIns="91440" tIns="45720" rIns="91440" bIns="45720" anchor="t">
              <a:spAutoFit/>
            </a:bodyPr>
            <a:lstStyle/>
            <a:p>
              <a:pPr defTabSz="914400">
                <a:defRPr/>
              </a:pPr>
              <a:r>
                <a:rPr lang="en-US" sz="1400" dirty="0">
                  <a:latin typeface="Arial"/>
                  <a:cs typeface="Arial"/>
                </a:rPr>
                <a:t>Automate All We Do</a:t>
              </a:r>
              <a:endParaRPr lang="en-US" dirty="0"/>
            </a:p>
          </p:txBody>
        </p:sp>
      </p:grpSp>
      <p:grpSp>
        <p:nvGrpSpPr>
          <p:cNvPr id="27" name="Group 26">
            <a:extLst>
              <a:ext uri="{FF2B5EF4-FFF2-40B4-BE49-F238E27FC236}">
                <a16:creationId xmlns:a16="http://schemas.microsoft.com/office/drawing/2014/main" id="{5C240330-1B59-4302-9A24-6BD8C325D622}"/>
              </a:ext>
            </a:extLst>
          </p:cNvPr>
          <p:cNvGrpSpPr/>
          <p:nvPr/>
        </p:nvGrpSpPr>
        <p:grpSpPr>
          <a:xfrm>
            <a:off x="2566334" y="1914321"/>
            <a:ext cx="9675715" cy="4075033"/>
            <a:chOff x="3230536" y="2276785"/>
            <a:chExt cx="9675715" cy="4075033"/>
          </a:xfrm>
        </p:grpSpPr>
        <p:sp>
          <p:nvSpPr>
            <p:cNvPr id="28" name="Rectangle 27">
              <a:extLst>
                <a:ext uri="{FF2B5EF4-FFF2-40B4-BE49-F238E27FC236}">
                  <a16:creationId xmlns:a16="http://schemas.microsoft.com/office/drawing/2014/main" id="{707E1461-046E-448B-A83D-5FC8817F52E7}"/>
                </a:ext>
              </a:extLst>
            </p:cNvPr>
            <p:cNvSpPr/>
            <p:nvPr/>
          </p:nvSpPr>
          <p:spPr>
            <a:xfrm>
              <a:off x="3230536" y="6044041"/>
              <a:ext cx="1677062" cy="307777"/>
            </a:xfrm>
            <a:prstGeom prst="rect">
              <a:avLst/>
            </a:prstGeom>
          </p:spPr>
          <p:txBody>
            <a:bodyPr wrap="none" lIns="91440" tIns="45720" rIns="91440" bIns="45720" anchor="t">
              <a:spAutoFit/>
            </a:bodyPr>
            <a:lstStyle/>
            <a:p>
              <a:pPr>
                <a:defRPr/>
              </a:pPr>
              <a:r>
                <a:rPr lang="en-US" sz="1400" dirty="0">
                  <a:latin typeface="Arial"/>
                  <a:cs typeface="Arial"/>
                </a:rPr>
                <a:t>Measure &amp; Metrics</a:t>
              </a:r>
              <a:endParaRPr lang="en-US" sz="1400" b="0"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BEB79CE6-D901-468D-BA56-98A98AEEBC3F}"/>
                </a:ext>
              </a:extLst>
            </p:cNvPr>
            <p:cNvSpPr/>
            <p:nvPr/>
          </p:nvSpPr>
          <p:spPr>
            <a:xfrm>
              <a:off x="8914414" y="2276785"/>
              <a:ext cx="1726114" cy="307777"/>
            </a:xfrm>
            <a:prstGeom prst="rect">
              <a:avLst/>
            </a:prstGeom>
          </p:spPr>
          <p:txBody>
            <a:bodyPr wrap="none" lIns="91440" tIns="45720" rIns="91440" bIns="45720" anchor="t">
              <a:spAutoFit/>
            </a:bodyPr>
            <a:lstStyle/>
            <a:p>
              <a:pPr defTabSz="914400">
                <a:defRPr/>
              </a:pPr>
              <a:r>
                <a:rPr lang="en-US" sz="1400" dirty="0">
                  <a:latin typeface="Arial"/>
                  <a:cs typeface="Arial"/>
                </a:rPr>
                <a:t>Team Collaboration</a:t>
              </a:r>
              <a:endParaRPr lang="en-US" sz="1400" b="0" i="0" u="none" strike="noStrike" kern="1200" cap="none" spc="0" normalizeH="0" baseline="0" noProof="0" dirty="0">
                <a:ln>
                  <a:noFill/>
                </a:ln>
                <a:effectLst/>
                <a:uLnTx/>
                <a:uFillTx/>
                <a:latin typeface="Arial"/>
                <a:cs typeface="Arial"/>
              </a:endParaRPr>
            </a:p>
          </p:txBody>
        </p:sp>
        <p:sp>
          <p:nvSpPr>
            <p:cNvPr id="38" name="Rectangle 37">
              <a:extLst>
                <a:ext uri="{FF2B5EF4-FFF2-40B4-BE49-F238E27FC236}">
                  <a16:creationId xmlns:a16="http://schemas.microsoft.com/office/drawing/2014/main" id="{9C62E2BE-27DF-4211-B8DD-FDD55AD8B596}"/>
                </a:ext>
              </a:extLst>
            </p:cNvPr>
            <p:cNvSpPr/>
            <p:nvPr/>
          </p:nvSpPr>
          <p:spPr>
            <a:xfrm>
              <a:off x="8899974" y="2998197"/>
              <a:ext cx="3739438" cy="307777"/>
            </a:xfrm>
            <a:prstGeom prst="rect">
              <a:avLst/>
            </a:prstGeom>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Arial"/>
                  <a:cs typeface="Arial"/>
                </a:rPr>
                <a:t>Version Control Everything</a:t>
              </a:r>
              <a:endParaRPr lang="en-US" sz="1400" b="0" i="0" u="none" strike="noStrike" kern="1200" cap="none" spc="0" normalizeH="0" baseline="0" noProof="0" dirty="0">
                <a:ln>
                  <a:noFill/>
                </a:ln>
                <a:effectLst/>
                <a:uLnTx/>
                <a:uFillTx/>
                <a:latin typeface="Arial"/>
                <a:cs typeface="Arial"/>
              </a:endParaRPr>
            </a:p>
          </p:txBody>
        </p:sp>
        <p:sp>
          <p:nvSpPr>
            <p:cNvPr id="39" name="Rectangle 38">
              <a:extLst>
                <a:ext uri="{FF2B5EF4-FFF2-40B4-BE49-F238E27FC236}">
                  <a16:creationId xmlns:a16="http://schemas.microsoft.com/office/drawing/2014/main" id="{AF46F91F-3E81-4436-A222-A3D61EE9BF0D}"/>
                </a:ext>
              </a:extLst>
            </p:cNvPr>
            <p:cNvSpPr/>
            <p:nvPr/>
          </p:nvSpPr>
          <p:spPr>
            <a:xfrm>
              <a:off x="8879521" y="3783720"/>
              <a:ext cx="402673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Product Monitoring</a:t>
              </a:r>
            </a:p>
          </p:txBody>
        </p:sp>
        <p:sp>
          <p:nvSpPr>
            <p:cNvPr id="40" name="Rectangle 39">
              <a:extLst>
                <a:ext uri="{FF2B5EF4-FFF2-40B4-BE49-F238E27FC236}">
                  <a16:creationId xmlns:a16="http://schemas.microsoft.com/office/drawing/2014/main" id="{180E1809-8569-4573-8903-161991886740}"/>
                </a:ext>
              </a:extLst>
            </p:cNvPr>
            <p:cNvSpPr/>
            <p:nvPr/>
          </p:nvSpPr>
          <p:spPr>
            <a:xfrm>
              <a:off x="8832335" y="5187003"/>
              <a:ext cx="250260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DevSecOps for Infrastructure</a:t>
              </a:r>
            </a:p>
          </p:txBody>
        </p:sp>
        <p:sp>
          <p:nvSpPr>
            <p:cNvPr id="41" name="Rectangle 40">
              <a:extLst>
                <a:ext uri="{FF2B5EF4-FFF2-40B4-BE49-F238E27FC236}">
                  <a16:creationId xmlns:a16="http://schemas.microsoft.com/office/drawing/2014/main" id="{340DE52D-A12B-445B-ACB3-7F98AAD8E8AB}"/>
                </a:ext>
              </a:extLst>
            </p:cNvPr>
            <p:cNvSpPr/>
            <p:nvPr/>
          </p:nvSpPr>
          <p:spPr>
            <a:xfrm>
              <a:off x="8819071" y="5936679"/>
              <a:ext cx="3990584" cy="307777"/>
            </a:xfrm>
            <a:prstGeom prst="rect">
              <a:avLst/>
            </a:prstGeom>
          </p:spPr>
          <p:txBody>
            <a:bodyPr wrap="square" anchor="t">
              <a:spAutoFit/>
            </a:bodyPr>
            <a:lstStyle/>
            <a:p>
              <a:pPr>
                <a:defRPr/>
              </a:pPr>
              <a:r>
                <a:rPr lang="en-US" sz="1400" dirty="0">
                  <a:latin typeface="Arial"/>
                  <a:cs typeface="Arial"/>
                </a:rPr>
                <a:t>Quality Management</a:t>
              </a:r>
              <a:endParaRPr kumimoji="0" lang="en-US" sz="1400" b="0"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grpSp>
      <p:grpSp>
        <p:nvGrpSpPr>
          <p:cNvPr id="42" name="Group 41">
            <a:extLst>
              <a:ext uri="{FF2B5EF4-FFF2-40B4-BE49-F238E27FC236}">
                <a16:creationId xmlns:a16="http://schemas.microsoft.com/office/drawing/2014/main" id="{733E1FCC-4F9D-4B35-A8DE-B122DD6FE906}"/>
              </a:ext>
            </a:extLst>
          </p:cNvPr>
          <p:cNvGrpSpPr/>
          <p:nvPr/>
        </p:nvGrpSpPr>
        <p:grpSpPr>
          <a:xfrm>
            <a:off x="1578247" y="1199332"/>
            <a:ext cx="531420" cy="531420"/>
            <a:chOff x="4721047" y="2024935"/>
            <a:chExt cx="358762" cy="358762"/>
          </a:xfrm>
        </p:grpSpPr>
        <p:sp>
          <p:nvSpPr>
            <p:cNvPr id="43" name="Oval 42">
              <a:extLst>
                <a:ext uri="{FF2B5EF4-FFF2-40B4-BE49-F238E27FC236}">
                  <a16:creationId xmlns:a16="http://schemas.microsoft.com/office/drawing/2014/main" id="{6DEBAB9A-6843-462E-AE03-F756419599D7}"/>
                </a:ext>
              </a:extLst>
            </p:cNvPr>
            <p:cNvSpPr/>
            <p:nvPr/>
          </p:nvSpPr>
          <p:spPr>
            <a:xfrm>
              <a:off x="4721047" y="2024935"/>
              <a:ext cx="358762" cy="358762"/>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Graphic 43" descr="Lightbulb">
              <a:extLst>
                <a:ext uri="{FF2B5EF4-FFF2-40B4-BE49-F238E27FC236}">
                  <a16:creationId xmlns:a16="http://schemas.microsoft.com/office/drawing/2014/main" id="{088DCF26-6CDA-4C3A-B350-B73EEFB6DBB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91575" y="2064853"/>
              <a:ext cx="158815" cy="158815"/>
            </a:xfrm>
            <a:prstGeom prst="rect">
              <a:avLst/>
            </a:prstGeom>
          </p:spPr>
        </p:pic>
        <p:pic>
          <p:nvPicPr>
            <p:cNvPr id="45" name="Graphic 44" descr="Head with gears">
              <a:extLst>
                <a:ext uri="{FF2B5EF4-FFF2-40B4-BE49-F238E27FC236}">
                  <a16:creationId xmlns:a16="http://schemas.microsoft.com/office/drawing/2014/main" id="{FCF9833D-F213-4A6C-A667-CBC17825E49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42820" y="2124177"/>
              <a:ext cx="230210" cy="230210"/>
            </a:xfrm>
            <a:prstGeom prst="rect">
              <a:avLst/>
            </a:prstGeom>
          </p:spPr>
        </p:pic>
      </p:grpSp>
      <p:grpSp>
        <p:nvGrpSpPr>
          <p:cNvPr id="46" name="Group 45">
            <a:extLst>
              <a:ext uri="{FF2B5EF4-FFF2-40B4-BE49-F238E27FC236}">
                <a16:creationId xmlns:a16="http://schemas.microsoft.com/office/drawing/2014/main" id="{3446DB9A-0FE6-4746-A7E1-A73536583E3E}"/>
              </a:ext>
            </a:extLst>
          </p:cNvPr>
          <p:cNvGrpSpPr/>
          <p:nvPr/>
        </p:nvGrpSpPr>
        <p:grpSpPr>
          <a:xfrm>
            <a:off x="1545153" y="4143527"/>
            <a:ext cx="531420" cy="531420"/>
            <a:chOff x="1582512" y="3621916"/>
            <a:chExt cx="358762" cy="358762"/>
          </a:xfrm>
        </p:grpSpPr>
        <p:sp>
          <p:nvSpPr>
            <p:cNvPr id="47" name="Oval 46">
              <a:extLst>
                <a:ext uri="{FF2B5EF4-FFF2-40B4-BE49-F238E27FC236}">
                  <a16:creationId xmlns:a16="http://schemas.microsoft.com/office/drawing/2014/main" id="{EF86FE65-FCDB-456F-BB33-033098C50ED7}"/>
                </a:ext>
              </a:extLst>
            </p:cNvPr>
            <p:cNvSpPr/>
            <p:nvPr/>
          </p:nvSpPr>
          <p:spPr>
            <a:xfrm>
              <a:off x="1582512" y="3621916"/>
              <a:ext cx="358762" cy="358762"/>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8" name="Graphic 47" descr="Connections">
              <a:extLst>
                <a:ext uri="{FF2B5EF4-FFF2-40B4-BE49-F238E27FC236}">
                  <a16:creationId xmlns:a16="http://schemas.microsoft.com/office/drawing/2014/main" id="{B806688A-F9CB-4516-B030-7089F4EB576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04854" y="3641761"/>
              <a:ext cx="208244" cy="208244"/>
            </a:xfrm>
            <a:prstGeom prst="rect">
              <a:avLst/>
            </a:prstGeom>
          </p:spPr>
        </p:pic>
        <p:pic>
          <p:nvPicPr>
            <p:cNvPr id="49" name="Graphic 48" descr="Transfer">
              <a:extLst>
                <a:ext uri="{FF2B5EF4-FFF2-40B4-BE49-F238E27FC236}">
                  <a16:creationId xmlns:a16="http://schemas.microsoft.com/office/drawing/2014/main" id="{41DC2450-A5C7-4628-9B21-5933BA259B7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31976" y="3762748"/>
              <a:ext cx="169058" cy="169058"/>
            </a:xfrm>
            <a:prstGeom prst="rect">
              <a:avLst/>
            </a:prstGeom>
          </p:spPr>
        </p:pic>
      </p:grpSp>
      <p:grpSp>
        <p:nvGrpSpPr>
          <p:cNvPr id="50" name="Group 49">
            <a:extLst>
              <a:ext uri="{FF2B5EF4-FFF2-40B4-BE49-F238E27FC236}">
                <a16:creationId xmlns:a16="http://schemas.microsoft.com/office/drawing/2014/main" id="{9E105AD0-5391-445F-B25C-C215BED1A0BE}"/>
              </a:ext>
            </a:extLst>
          </p:cNvPr>
          <p:cNvGrpSpPr/>
          <p:nvPr/>
        </p:nvGrpSpPr>
        <p:grpSpPr>
          <a:xfrm>
            <a:off x="7106853" y="1834336"/>
            <a:ext cx="528172" cy="528172"/>
            <a:chOff x="1431331" y="3445537"/>
            <a:chExt cx="358762" cy="358762"/>
          </a:xfrm>
        </p:grpSpPr>
        <p:sp>
          <p:nvSpPr>
            <p:cNvPr id="51" name="Oval 50">
              <a:extLst>
                <a:ext uri="{FF2B5EF4-FFF2-40B4-BE49-F238E27FC236}">
                  <a16:creationId xmlns:a16="http://schemas.microsoft.com/office/drawing/2014/main" id="{A4D06EB9-9E4E-4802-8CBA-45BB81D26837}"/>
                </a:ext>
              </a:extLst>
            </p:cNvPr>
            <p:cNvSpPr/>
            <p:nvPr/>
          </p:nvSpPr>
          <p:spPr>
            <a:xfrm>
              <a:off x="1431331" y="3445537"/>
              <a:ext cx="358762" cy="358762"/>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2" name="Group 51">
              <a:extLst>
                <a:ext uri="{FF2B5EF4-FFF2-40B4-BE49-F238E27FC236}">
                  <a16:creationId xmlns:a16="http://schemas.microsoft.com/office/drawing/2014/main" id="{70D18118-4E1D-4102-AE95-9C8FE575E041}"/>
                </a:ext>
              </a:extLst>
            </p:cNvPr>
            <p:cNvGrpSpPr/>
            <p:nvPr/>
          </p:nvGrpSpPr>
          <p:grpSpPr>
            <a:xfrm>
              <a:off x="1492475" y="3509477"/>
              <a:ext cx="240719" cy="200137"/>
              <a:chOff x="1533698" y="1769281"/>
              <a:chExt cx="1895302" cy="1385399"/>
            </a:xfrm>
          </p:grpSpPr>
          <p:sp>
            <p:nvSpPr>
              <p:cNvPr id="53" name="Isosceles Triangle 52">
                <a:extLst>
                  <a:ext uri="{FF2B5EF4-FFF2-40B4-BE49-F238E27FC236}">
                    <a16:creationId xmlns:a16="http://schemas.microsoft.com/office/drawing/2014/main" id="{916B3651-17A3-4D91-86FF-9A1F252838E9}"/>
                  </a:ext>
                </a:extLst>
              </p:cNvPr>
              <p:cNvSpPr/>
              <p:nvPr/>
            </p:nvSpPr>
            <p:spPr>
              <a:xfrm>
                <a:off x="1533698" y="1769281"/>
                <a:ext cx="1895302" cy="1385399"/>
              </a:xfrm>
              <a:prstGeom prst="triangle">
                <a:avLst/>
              </a:prstGeom>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Isosceles Triangle 53">
                <a:extLst>
                  <a:ext uri="{FF2B5EF4-FFF2-40B4-BE49-F238E27FC236}">
                    <a16:creationId xmlns:a16="http://schemas.microsoft.com/office/drawing/2014/main" id="{D6428377-C140-48CF-B7B2-8EB566A259F6}"/>
                  </a:ext>
                </a:extLst>
              </p:cNvPr>
              <p:cNvSpPr/>
              <p:nvPr/>
            </p:nvSpPr>
            <p:spPr>
              <a:xfrm>
                <a:off x="1533698" y="2556163"/>
                <a:ext cx="818804" cy="598517"/>
              </a:xfrm>
              <a:prstGeom prst="triangle">
                <a:avLst/>
              </a:prstGeom>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5" name="Straight Connector 54">
                <a:extLst>
                  <a:ext uri="{FF2B5EF4-FFF2-40B4-BE49-F238E27FC236}">
                    <a16:creationId xmlns:a16="http://schemas.microsoft.com/office/drawing/2014/main" id="{BF238EE7-38A4-483A-80C9-517FEB562C0B}"/>
                  </a:ext>
                </a:extLst>
              </p:cNvPr>
              <p:cNvCxnSpPr>
                <a:cxnSpLocks/>
              </p:cNvCxnSpPr>
              <p:nvPr/>
            </p:nvCxnSpPr>
            <p:spPr>
              <a:xfrm>
                <a:off x="2225732" y="2161309"/>
                <a:ext cx="672929" cy="993371"/>
              </a:xfrm>
              <a:prstGeom prst="line">
                <a:avLst/>
              </a:prstGeom>
              <a:ln/>
            </p:spPr>
            <p:style>
              <a:lnRef idx="3">
                <a:schemeClr val="lt1"/>
              </a:lnRef>
              <a:fillRef idx="1">
                <a:schemeClr val="accent1"/>
              </a:fillRef>
              <a:effectRef idx="1">
                <a:schemeClr val="accent1"/>
              </a:effectRef>
              <a:fontRef idx="minor">
                <a:schemeClr val="lt1"/>
              </a:fontRef>
            </p:style>
          </p:cxnSp>
        </p:grpSp>
      </p:grpSp>
      <p:grpSp>
        <p:nvGrpSpPr>
          <p:cNvPr id="56" name="Group 55">
            <a:extLst>
              <a:ext uri="{FF2B5EF4-FFF2-40B4-BE49-F238E27FC236}">
                <a16:creationId xmlns:a16="http://schemas.microsoft.com/office/drawing/2014/main" id="{0B852900-1813-43DC-9D12-E23CDC371D93}"/>
              </a:ext>
            </a:extLst>
          </p:cNvPr>
          <p:cNvGrpSpPr/>
          <p:nvPr/>
        </p:nvGrpSpPr>
        <p:grpSpPr>
          <a:xfrm>
            <a:off x="7137651" y="3331811"/>
            <a:ext cx="528172" cy="528172"/>
            <a:chOff x="5548745" y="1446415"/>
            <a:chExt cx="1429789" cy="1429789"/>
          </a:xfrm>
        </p:grpSpPr>
        <p:sp>
          <p:nvSpPr>
            <p:cNvPr id="57" name="Oval 56">
              <a:extLst>
                <a:ext uri="{FF2B5EF4-FFF2-40B4-BE49-F238E27FC236}">
                  <a16:creationId xmlns:a16="http://schemas.microsoft.com/office/drawing/2014/main" id="{1899F9EF-783B-4124-9835-9EA25AE7CCBB}"/>
                </a:ext>
              </a:extLst>
            </p:cNvPr>
            <p:cNvSpPr/>
            <p:nvPr/>
          </p:nvSpPr>
          <p:spPr>
            <a:xfrm>
              <a:off x="5548745" y="1446415"/>
              <a:ext cx="1429789" cy="1429789"/>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8" name="Graphic 57">
              <a:extLst>
                <a:ext uri="{FF2B5EF4-FFF2-40B4-BE49-F238E27FC236}">
                  <a16:creationId xmlns:a16="http://schemas.microsoft.com/office/drawing/2014/main" id="{25EF2CCD-D30E-4AAA-8C58-FF488EA1BFBB}"/>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79150" y="1881780"/>
              <a:ext cx="791814" cy="791814"/>
            </a:xfrm>
            <a:prstGeom prst="rect">
              <a:avLst/>
            </a:prstGeom>
          </p:spPr>
        </p:pic>
        <p:pic>
          <p:nvPicPr>
            <p:cNvPr id="59" name="Graphic 58" descr="Lightbulb">
              <a:extLst>
                <a:ext uri="{FF2B5EF4-FFF2-40B4-BE49-F238E27FC236}">
                  <a16:creationId xmlns:a16="http://schemas.microsoft.com/office/drawing/2014/main" id="{1A845CFC-4AB9-4D05-822C-8DE169834F13}"/>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938418" y="1611746"/>
              <a:ext cx="315163" cy="315163"/>
            </a:xfrm>
            <a:prstGeom prst="rect">
              <a:avLst/>
            </a:prstGeom>
          </p:spPr>
        </p:pic>
      </p:grpSp>
      <p:grpSp>
        <p:nvGrpSpPr>
          <p:cNvPr id="60" name="Group 59">
            <a:extLst>
              <a:ext uri="{FF2B5EF4-FFF2-40B4-BE49-F238E27FC236}">
                <a16:creationId xmlns:a16="http://schemas.microsoft.com/office/drawing/2014/main" id="{E5190BDA-27E9-44B3-ABD5-FF114F4C2C69}"/>
              </a:ext>
            </a:extLst>
          </p:cNvPr>
          <p:cNvGrpSpPr/>
          <p:nvPr/>
        </p:nvGrpSpPr>
        <p:grpSpPr>
          <a:xfrm>
            <a:off x="1556750" y="4858011"/>
            <a:ext cx="531420" cy="531420"/>
            <a:chOff x="614897" y="4750400"/>
            <a:chExt cx="531420" cy="531420"/>
          </a:xfrm>
        </p:grpSpPr>
        <p:sp>
          <p:nvSpPr>
            <p:cNvPr id="61" name="Oval 60">
              <a:extLst>
                <a:ext uri="{FF2B5EF4-FFF2-40B4-BE49-F238E27FC236}">
                  <a16:creationId xmlns:a16="http://schemas.microsoft.com/office/drawing/2014/main" id="{8B1DDA0D-39D7-4B80-B440-F636918B3C60}"/>
                </a:ext>
              </a:extLst>
            </p:cNvPr>
            <p:cNvSpPr/>
            <p:nvPr/>
          </p:nvSpPr>
          <p:spPr>
            <a:xfrm>
              <a:off x="614897" y="4750400"/>
              <a:ext cx="531420" cy="5314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2" name="Graphic 61" descr="Lightbulb and gear">
              <a:extLst>
                <a:ext uri="{FF2B5EF4-FFF2-40B4-BE49-F238E27FC236}">
                  <a16:creationId xmlns:a16="http://schemas.microsoft.com/office/drawing/2014/main" id="{32FB359A-8191-412E-973B-5FD19034C70D}"/>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36184" y="4762354"/>
              <a:ext cx="289048" cy="289049"/>
            </a:xfrm>
            <a:prstGeom prst="rect">
              <a:avLst/>
            </a:prstGeom>
          </p:spPr>
        </p:pic>
        <p:sp>
          <p:nvSpPr>
            <p:cNvPr id="63" name="Oval 62">
              <a:extLst>
                <a:ext uri="{FF2B5EF4-FFF2-40B4-BE49-F238E27FC236}">
                  <a16:creationId xmlns:a16="http://schemas.microsoft.com/office/drawing/2014/main" id="{3C0F92FF-82E5-498F-9E7F-33EEBC1A4FC0}"/>
                </a:ext>
              </a:extLst>
            </p:cNvPr>
            <p:cNvSpPr/>
            <p:nvPr/>
          </p:nvSpPr>
          <p:spPr>
            <a:xfrm>
              <a:off x="796769" y="5067764"/>
              <a:ext cx="167675" cy="167675"/>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4" name="Group 63">
              <a:extLst>
                <a:ext uri="{FF2B5EF4-FFF2-40B4-BE49-F238E27FC236}">
                  <a16:creationId xmlns:a16="http://schemas.microsoft.com/office/drawing/2014/main" id="{A1CAB391-8894-411F-90B1-27BAB3E2CFE7}"/>
                </a:ext>
              </a:extLst>
            </p:cNvPr>
            <p:cNvGrpSpPr/>
            <p:nvPr/>
          </p:nvGrpSpPr>
          <p:grpSpPr>
            <a:xfrm>
              <a:off x="809785" y="5080068"/>
              <a:ext cx="146694" cy="145727"/>
              <a:chOff x="-3411298" y="-422712"/>
              <a:chExt cx="3144343" cy="3123594"/>
            </a:xfrm>
            <a:solidFill>
              <a:srgbClr val="279989"/>
            </a:solidFill>
          </p:grpSpPr>
          <p:sp>
            <p:nvSpPr>
              <p:cNvPr id="65" name="Arrow: Circular 64">
                <a:extLst>
                  <a:ext uri="{FF2B5EF4-FFF2-40B4-BE49-F238E27FC236}">
                    <a16:creationId xmlns:a16="http://schemas.microsoft.com/office/drawing/2014/main" id="{8A975536-6BB7-4255-9D36-49264E9B5364}"/>
                  </a:ext>
                </a:extLst>
              </p:cNvPr>
              <p:cNvSpPr/>
              <p:nvPr/>
            </p:nvSpPr>
            <p:spPr>
              <a:xfrm rot="18185874">
                <a:off x="-3411298" y="-422709"/>
                <a:ext cx="3123591" cy="3123591"/>
              </a:xfrm>
              <a:prstGeom prst="circularArrow">
                <a:avLst>
                  <a:gd name="adj1" fmla="val 3733"/>
                  <a:gd name="adj2" fmla="val 1176386"/>
                  <a:gd name="adj3" fmla="val 20602244"/>
                  <a:gd name="adj4" fmla="val 18302138"/>
                  <a:gd name="adj5" fmla="val 6193"/>
                </a:avLst>
              </a:prstGeom>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Arrow: Circular 65">
                <a:extLst>
                  <a:ext uri="{FF2B5EF4-FFF2-40B4-BE49-F238E27FC236}">
                    <a16:creationId xmlns:a16="http://schemas.microsoft.com/office/drawing/2014/main" id="{2919D820-6B1B-4FCA-9C98-A8214B0A5B1A}"/>
                  </a:ext>
                </a:extLst>
              </p:cNvPr>
              <p:cNvSpPr/>
              <p:nvPr/>
            </p:nvSpPr>
            <p:spPr>
              <a:xfrm rot="900000">
                <a:off x="-3411298" y="-422712"/>
                <a:ext cx="3123596" cy="3123594"/>
              </a:xfrm>
              <a:prstGeom prst="circularArrow">
                <a:avLst>
                  <a:gd name="adj1" fmla="val 3733"/>
                  <a:gd name="adj2" fmla="val 1176386"/>
                  <a:gd name="adj3" fmla="val 20602244"/>
                  <a:gd name="adj4" fmla="val 18302138"/>
                  <a:gd name="adj5" fmla="val 6193"/>
                </a:avLst>
              </a:prstGeom>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Arrow: Circular 66">
                <a:extLst>
                  <a:ext uri="{FF2B5EF4-FFF2-40B4-BE49-F238E27FC236}">
                    <a16:creationId xmlns:a16="http://schemas.microsoft.com/office/drawing/2014/main" id="{75B5489A-A443-49FE-9D9F-679DB0D2397A}"/>
                  </a:ext>
                </a:extLst>
              </p:cNvPr>
              <p:cNvSpPr/>
              <p:nvPr/>
            </p:nvSpPr>
            <p:spPr>
              <a:xfrm rot="900000">
                <a:off x="-3390546" y="-422711"/>
                <a:ext cx="3123591" cy="3123591"/>
              </a:xfrm>
              <a:prstGeom prst="circularArrow">
                <a:avLst>
                  <a:gd name="adj1" fmla="val 3733"/>
                  <a:gd name="adj2" fmla="val 1176386"/>
                  <a:gd name="adj3" fmla="val 20602244"/>
                  <a:gd name="adj4" fmla="val 18302138"/>
                  <a:gd name="adj5" fmla="val 6193"/>
                </a:avLst>
              </a:prstGeom>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Arrow: Circular 67">
                <a:extLst>
                  <a:ext uri="{FF2B5EF4-FFF2-40B4-BE49-F238E27FC236}">
                    <a16:creationId xmlns:a16="http://schemas.microsoft.com/office/drawing/2014/main" id="{5B723CCD-6D9E-44C6-9687-01FF991EA952}"/>
                  </a:ext>
                </a:extLst>
              </p:cNvPr>
              <p:cNvSpPr/>
              <p:nvPr/>
            </p:nvSpPr>
            <p:spPr>
              <a:xfrm rot="5197544">
                <a:off x="-3411298" y="-422709"/>
                <a:ext cx="3123591" cy="3123591"/>
              </a:xfrm>
              <a:prstGeom prst="circularArrow">
                <a:avLst>
                  <a:gd name="adj1" fmla="val 3733"/>
                  <a:gd name="adj2" fmla="val 1176386"/>
                  <a:gd name="adj3" fmla="val 20602244"/>
                  <a:gd name="adj4" fmla="val 18302138"/>
                  <a:gd name="adj5" fmla="val 6193"/>
                </a:avLst>
              </a:prstGeom>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Arrow: Circular 68">
                <a:extLst>
                  <a:ext uri="{FF2B5EF4-FFF2-40B4-BE49-F238E27FC236}">
                    <a16:creationId xmlns:a16="http://schemas.microsoft.com/office/drawing/2014/main" id="{0DAC9C64-4079-4090-B6F0-CAA568327523}"/>
                  </a:ext>
                </a:extLst>
              </p:cNvPr>
              <p:cNvSpPr/>
              <p:nvPr/>
            </p:nvSpPr>
            <p:spPr>
              <a:xfrm rot="9894998">
                <a:off x="-3390546" y="-422711"/>
                <a:ext cx="3123591" cy="3123591"/>
              </a:xfrm>
              <a:prstGeom prst="circularArrow">
                <a:avLst>
                  <a:gd name="adj1" fmla="val 3733"/>
                  <a:gd name="adj2" fmla="val 1176386"/>
                  <a:gd name="adj3" fmla="val 20602244"/>
                  <a:gd name="adj4" fmla="val 18302138"/>
                  <a:gd name="adj5" fmla="val 6193"/>
                </a:avLst>
              </a:prstGeom>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Arrow: Circular 69">
                <a:extLst>
                  <a:ext uri="{FF2B5EF4-FFF2-40B4-BE49-F238E27FC236}">
                    <a16:creationId xmlns:a16="http://schemas.microsoft.com/office/drawing/2014/main" id="{53C2E8C0-3834-4976-8CA0-3B1EBE397AA6}"/>
                  </a:ext>
                </a:extLst>
              </p:cNvPr>
              <p:cNvSpPr/>
              <p:nvPr/>
            </p:nvSpPr>
            <p:spPr>
              <a:xfrm rot="14007661">
                <a:off x="-3391347" y="-422712"/>
                <a:ext cx="3123591" cy="3123591"/>
              </a:xfrm>
              <a:prstGeom prst="circularArrow">
                <a:avLst>
                  <a:gd name="adj1" fmla="val 3733"/>
                  <a:gd name="adj2" fmla="val 1176386"/>
                  <a:gd name="adj3" fmla="val 20602244"/>
                  <a:gd name="adj4" fmla="val 18302138"/>
                  <a:gd name="adj5" fmla="val 6193"/>
                </a:avLst>
              </a:prstGeom>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71" name="Group 70">
            <a:extLst>
              <a:ext uri="{FF2B5EF4-FFF2-40B4-BE49-F238E27FC236}">
                <a16:creationId xmlns:a16="http://schemas.microsoft.com/office/drawing/2014/main" id="{D088D4DE-EECA-4647-BF11-D8D368A2C0C3}"/>
              </a:ext>
            </a:extLst>
          </p:cNvPr>
          <p:cNvGrpSpPr/>
          <p:nvPr/>
        </p:nvGrpSpPr>
        <p:grpSpPr>
          <a:xfrm>
            <a:off x="7122647" y="1101593"/>
            <a:ext cx="531420" cy="567154"/>
            <a:chOff x="620961" y="5564107"/>
            <a:chExt cx="531420" cy="567154"/>
          </a:xfrm>
        </p:grpSpPr>
        <p:sp>
          <p:nvSpPr>
            <p:cNvPr id="72" name="Oval 71">
              <a:extLst>
                <a:ext uri="{FF2B5EF4-FFF2-40B4-BE49-F238E27FC236}">
                  <a16:creationId xmlns:a16="http://schemas.microsoft.com/office/drawing/2014/main" id="{B693DCD3-117B-4865-8823-2812371DCE36}"/>
                </a:ext>
              </a:extLst>
            </p:cNvPr>
            <p:cNvSpPr/>
            <p:nvPr/>
          </p:nvSpPr>
          <p:spPr>
            <a:xfrm>
              <a:off x="620961" y="5564107"/>
              <a:ext cx="531420" cy="5314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3" name="Graphic 72" descr="Handshake">
              <a:extLst>
                <a:ext uri="{FF2B5EF4-FFF2-40B4-BE49-F238E27FC236}">
                  <a16:creationId xmlns:a16="http://schemas.microsoft.com/office/drawing/2014/main" id="{CAAE4E7A-D531-4A1B-BE88-F6895CB50042}"/>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19029" y="5790989"/>
              <a:ext cx="340272" cy="340272"/>
            </a:xfrm>
            <a:prstGeom prst="rect">
              <a:avLst/>
            </a:prstGeom>
          </p:spPr>
        </p:pic>
        <p:pic>
          <p:nvPicPr>
            <p:cNvPr id="74" name="Graphic 73" descr="Network">
              <a:extLst>
                <a:ext uri="{FF2B5EF4-FFF2-40B4-BE49-F238E27FC236}">
                  <a16:creationId xmlns:a16="http://schemas.microsoft.com/office/drawing/2014/main" id="{E6DE0E2E-4866-493E-A2B7-D47E53BFD9C1}"/>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39338" y="5579500"/>
              <a:ext cx="299653" cy="299653"/>
            </a:xfrm>
            <a:prstGeom prst="rect">
              <a:avLst/>
            </a:prstGeom>
          </p:spPr>
        </p:pic>
      </p:grpSp>
      <p:grpSp>
        <p:nvGrpSpPr>
          <p:cNvPr id="75" name="Group 74">
            <a:extLst>
              <a:ext uri="{FF2B5EF4-FFF2-40B4-BE49-F238E27FC236}">
                <a16:creationId xmlns:a16="http://schemas.microsoft.com/office/drawing/2014/main" id="{B5B4443A-5F41-4C2B-B40C-E845450D3D98}"/>
              </a:ext>
            </a:extLst>
          </p:cNvPr>
          <p:cNvGrpSpPr/>
          <p:nvPr/>
        </p:nvGrpSpPr>
        <p:grpSpPr>
          <a:xfrm>
            <a:off x="2191248" y="1466279"/>
            <a:ext cx="341357" cy="3645657"/>
            <a:chOff x="1270930" y="1761283"/>
            <a:chExt cx="341357" cy="3645657"/>
          </a:xfrm>
        </p:grpSpPr>
        <p:cxnSp>
          <p:nvCxnSpPr>
            <p:cNvPr id="76" name="Straight Connector 75">
              <a:extLst>
                <a:ext uri="{FF2B5EF4-FFF2-40B4-BE49-F238E27FC236}">
                  <a16:creationId xmlns:a16="http://schemas.microsoft.com/office/drawing/2014/main" id="{CECFA166-5645-46A5-9A09-667860752DFD}"/>
                </a:ext>
              </a:extLst>
            </p:cNvPr>
            <p:cNvCxnSpPr>
              <a:cxnSpLocks/>
            </p:cNvCxnSpPr>
            <p:nvPr/>
          </p:nvCxnSpPr>
          <p:spPr>
            <a:xfrm>
              <a:off x="1293962" y="1761283"/>
              <a:ext cx="3183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9267CBE-BD93-41CD-919C-52DC95340E79}"/>
                </a:ext>
              </a:extLst>
            </p:cNvPr>
            <p:cNvCxnSpPr>
              <a:cxnSpLocks/>
            </p:cNvCxnSpPr>
            <p:nvPr/>
          </p:nvCxnSpPr>
          <p:spPr>
            <a:xfrm>
              <a:off x="1270930" y="2525319"/>
              <a:ext cx="310534" cy="53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7402D8C-0EFC-43BA-B835-4F2B7149DDE4}"/>
                </a:ext>
              </a:extLst>
            </p:cNvPr>
            <p:cNvCxnSpPr>
              <a:cxnSpLocks/>
            </p:cNvCxnSpPr>
            <p:nvPr/>
          </p:nvCxnSpPr>
          <p:spPr>
            <a:xfrm>
              <a:off x="1293962" y="3231673"/>
              <a:ext cx="3183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31EE2AF-19ED-445E-A831-AE28D0CDBE8E}"/>
                </a:ext>
              </a:extLst>
            </p:cNvPr>
            <p:cNvCxnSpPr>
              <a:cxnSpLocks/>
            </p:cNvCxnSpPr>
            <p:nvPr/>
          </p:nvCxnSpPr>
          <p:spPr>
            <a:xfrm>
              <a:off x="1301753" y="3933045"/>
              <a:ext cx="310534" cy="53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31E7023-CAB3-41F0-A6E1-ACC3219C737C}"/>
                </a:ext>
              </a:extLst>
            </p:cNvPr>
            <p:cNvCxnSpPr>
              <a:cxnSpLocks/>
            </p:cNvCxnSpPr>
            <p:nvPr/>
          </p:nvCxnSpPr>
          <p:spPr>
            <a:xfrm>
              <a:off x="1293962" y="4658698"/>
              <a:ext cx="3183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CB28AAE-39B1-4A8D-B54C-C9A0DD74378B}"/>
                </a:ext>
              </a:extLst>
            </p:cNvPr>
            <p:cNvCxnSpPr>
              <a:cxnSpLocks/>
            </p:cNvCxnSpPr>
            <p:nvPr/>
          </p:nvCxnSpPr>
          <p:spPr>
            <a:xfrm>
              <a:off x="1291851" y="5406405"/>
              <a:ext cx="310534" cy="53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928FA210-E2DB-47BC-8084-F90F1A276100}"/>
              </a:ext>
            </a:extLst>
          </p:cNvPr>
          <p:cNvGrpSpPr/>
          <p:nvPr/>
        </p:nvGrpSpPr>
        <p:grpSpPr>
          <a:xfrm>
            <a:off x="7752551" y="1335834"/>
            <a:ext cx="395512" cy="4385484"/>
            <a:chOff x="1293297" y="2049867"/>
            <a:chExt cx="342415" cy="3814825"/>
          </a:xfrm>
        </p:grpSpPr>
        <p:cxnSp>
          <p:nvCxnSpPr>
            <p:cNvPr id="83" name="Straight Connector 82">
              <a:extLst>
                <a:ext uri="{FF2B5EF4-FFF2-40B4-BE49-F238E27FC236}">
                  <a16:creationId xmlns:a16="http://schemas.microsoft.com/office/drawing/2014/main" id="{FE853003-2FC9-4D3E-82F4-DE5CC7C1C1F3}"/>
                </a:ext>
              </a:extLst>
            </p:cNvPr>
            <p:cNvCxnSpPr>
              <a:cxnSpLocks/>
            </p:cNvCxnSpPr>
            <p:nvPr/>
          </p:nvCxnSpPr>
          <p:spPr>
            <a:xfrm>
              <a:off x="1293962" y="2049867"/>
              <a:ext cx="3183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62B9B26-E62E-4AB1-B850-AB46B37AB896}"/>
                </a:ext>
              </a:extLst>
            </p:cNvPr>
            <p:cNvCxnSpPr>
              <a:cxnSpLocks/>
            </p:cNvCxnSpPr>
            <p:nvPr/>
          </p:nvCxnSpPr>
          <p:spPr>
            <a:xfrm>
              <a:off x="1325178" y="3313803"/>
              <a:ext cx="310534" cy="53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76AC25A-C29A-4976-98F8-F619DD0B3736}"/>
                </a:ext>
              </a:extLst>
            </p:cNvPr>
            <p:cNvCxnSpPr>
              <a:cxnSpLocks/>
            </p:cNvCxnSpPr>
            <p:nvPr/>
          </p:nvCxnSpPr>
          <p:spPr>
            <a:xfrm flipV="1">
              <a:off x="1325178" y="3982276"/>
              <a:ext cx="31053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5ACB477-24B7-4593-B7B4-3BFE0C5C68F6}"/>
                </a:ext>
              </a:extLst>
            </p:cNvPr>
            <p:cNvCxnSpPr>
              <a:cxnSpLocks/>
            </p:cNvCxnSpPr>
            <p:nvPr/>
          </p:nvCxnSpPr>
          <p:spPr>
            <a:xfrm>
              <a:off x="1293297" y="4606455"/>
              <a:ext cx="310534" cy="53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5ED9724A-F73C-41F4-845C-7926D0C1AE9C}"/>
                </a:ext>
              </a:extLst>
            </p:cNvPr>
            <p:cNvCxnSpPr>
              <a:cxnSpLocks/>
            </p:cNvCxnSpPr>
            <p:nvPr/>
          </p:nvCxnSpPr>
          <p:spPr>
            <a:xfrm>
              <a:off x="1317387" y="5219199"/>
              <a:ext cx="3183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CF7A565-4D89-46C2-8063-D2549EBFCD24}"/>
                </a:ext>
              </a:extLst>
            </p:cNvPr>
            <p:cNvCxnSpPr>
              <a:cxnSpLocks/>
            </p:cNvCxnSpPr>
            <p:nvPr/>
          </p:nvCxnSpPr>
          <p:spPr>
            <a:xfrm>
              <a:off x="1293297" y="5864157"/>
              <a:ext cx="310534" cy="53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64A95CCF-8572-46FD-A40B-5B68ED56D09E}"/>
              </a:ext>
            </a:extLst>
          </p:cNvPr>
          <p:cNvGrpSpPr/>
          <p:nvPr/>
        </p:nvGrpSpPr>
        <p:grpSpPr>
          <a:xfrm>
            <a:off x="1538245" y="5572494"/>
            <a:ext cx="531420" cy="531420"/>
            <a:chOff x="6752254" y="1472129"/>
            <a:chExt cx="531420" cy="531420"/>
          </a:xfrm>
        </p:grpSpPr>
        <p:sp>
          <p:nvSpPr>
            <p:cNvPr id="90" name="Oval 89">
              <a:extLst>
                <a:ext uri="{FF2B5EF4-FFF2-40B4-BE49-F238E27FC236}">
                  <a16:creationId xmlns:a16="http://schemas.microsoft.com/office/drawing/2014/main" id="{067F0706-D222-440A-8CF7-E638D3D2F2C2}"/>
                </a:ext>
              </a:extLst>
            </p:cNvPr>
            <p:cNvSpPr/>
            <p:nvPr/>
          </p:nvSpPr>
          <p:spPr>
            <a:xfrm>
              <a:off x="6752254" y="1472129"/>
              <a:ext cx="531420" cy="5314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1" name="Graphic 90" descr="Statistics">
              <a:extLst>
                <a:ext uri="{FF2B5EF4-FFF2-40B4-BE49-F238E27FC236}">
                  <a16:creationId xmlns:a16="http://schemas.microsoft.com/office/drawing/2014/main" id="{07CD8682-CED0-4E4F-8E89-CCC3B1591F16}"/>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rot="18900000" flipH="1">
              <a:off x="6843164" y="1564476"/>
              <a:ext cx="349601" cy="349601"/>
            </a:xfrm>
            <a:prstGeom prst="rect">
              <a:avLst/>
            </a:prstGeom>
          </p:spPr>
        </p:pic>
      </p:grpSp>
      <p:grpSp>
        <p:nvGrpSpPr>
          <p:cNvPr id="92" name="Group 91">
            <a:extLst>
              <a:ext uri="{FF2B5EF4-FFF2-40B4-BE49-F238E27FC236}">
                <a16:creationId xmlns:a16="http://schemas.microsoft.com/office/drawing/2014/main" id="{67590106-DD1D-4F40-83D5-15E7EF93B082}"/>
              </a:ext>
            </a:extLst>
          </p:cNvPr>
          <p:cNvGrpSpPr/>
          <p:nvPr/>
        </p:nvGrpSpPr>
        <p:grpSpPr>
          <a:xfrm>
            <a:off x="7177500" y="4747675"/>
            <a:ext cx="531420" cy="531420"/>
            <a:chOff x="6752254" y="2293890"/>
            <a:chExt cx="531420" cy="531420"/>
          </a:xfrm>
        </p:grpSpPr>
        <p:sp>
          <p:nvSpPr>
            <p:cNvPr id="93" name="Oval 92">
              <a:extLst>
                <a:ext uri="{FF2B5EF4-FFF2-40B4-BE49-F238E27FC236}">
                  <a16:creationId xmlns:a16="http://schemas.microsoft.com/office/drawing/2014/main" id="{3DF9EEF2-1364-46AD-9F87-EF231C705559}"/>
                </a:ext>
              </a:extLst>
            </p:cNvPr>
            <p:cNvSpPr/>
            <p:nvPr/>
          </p:nvSpPr>
          <p:spPr>
            <a:xfrm>
              <a:off x="6752254" y="2293890"/>
              <a:ext cx="531420" cy="5314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4" name="Graphic 93" descr="Research">
              <a:extLst>
                <a:ext uri="{FF2B5EF4-FFF2-40B4-BE49-F238E27FC236}">
                  <a16:creationId xmlns:a16="http://schemas.microsoft.com/office/drawing/2014/main" id="{D9E83E4E-3FDB-4CD0-9FAD-A7AC847115D7}"/>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777755" y="2386852"/>
              <a:ext cx="394854" cy="394854"/>
            </a:xfrm>
            <a:prstGeom prst="rect">
              <a:avLst/>
            </a:prstGeom>
          </p:spPr>
        </p:pic>
        <p:pic>
          <p:nvPicPr>
            <p:cNvPr id="95" name="Graphic 94" descr="Chevron arrows">
              <a:extLst>
                <a:ext uri="{FF2B5EF4-FFF2-40B4-BE49-F238E27FC236}">
                  <a16:creationId xmlns:a16="http://schemas.microsoft.com/office/drawing/2014/main" id="{64A64955-1B3C-4786-9554-BCFD9B3C5746}"/>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056444" y="2423253"/>
              <a:ext cx="204455" cy="204455"/>
            </a:xfrm>
            <a:prstGeom prst="rect">
              <a:avLst/>
            </a:prstGeom>
          </p:spPr>
        </p:pic>
      </p:grpSp>
      <p:grpSp>
        <p:nvGrpSpPr>
          <p:cNvPr id="96" name="Group 95">
            <a:extLst>
              <a:ext uri="{FF2B5EF4-FFF2-40B4-BE49-F238E27FC236}">
                <a16:creationId xmlns:a16="http://schemas.microsoft.com/office/drawing/2014/main" id="{A7BD7353-CDCC-4233-915B-F818482AAA7E}"/>
              </a:ext>
            </a:extLst>
          </p:cNvPr>
          <p:cNvGrpSpPr/>
          <p:nvPr/>
        </p:nvGrpSpPr>
        <p:grpSpPr>
          <a:xfrm>
            <a:off x="1546228" y="1913816"/>
            <a:ext cx="575999" cy="575999"/>
            <a:chOff x="6729964" y="3082507"/>
            <a:chExt cx="575999" cy="575999"/>
          </a:xfrm>
        </p:grpSpPr>
        <p:sp>
          <p:nvSpPr>
            <p:cNvPr id="97" name="Oval 96">
              <a:extLst>
                <a:ext uri="{FF2B5EF4-FFF2-40B4-BE49-F238E27FC236}">
                  <a16:creationId xmlns:a16="http://schemas.microsoft.com/office/drawing/2014/main" id="{38C73520-8ECA-4AAB-8287-4DD0751EB42F}"/>
                </a:ext>
              </a:extLst>
            </p:cNvPr>
            <p:cNvSpPr/>
            <p:nvPr/>
          </p:nvSpPr>
          <p:spPr>
            <a:xfrm>
              <a:off x="6752254" y="3127086"/>
              <a:ext cx="531420" cy="5314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8" name="Graphic 97" descr="Network">
              <a:extLst>
                <a:ext uri="{FF2B5EF4-FFF2-40B4-BE49-F238E27FC236}">
                  <a16:creationId xmlns:a16="http://schemas.microsoft.com/office/drawing/2014/main" id="{C50492DF-0D50-4677-9786-05CA716BD94F}"/>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6729964" y="3082507"/>
              <a:ext cx="575999" cy="575999"/>
            </a:xfrm>
            <a:prstGeom prst="rect">
              <a:avLst/>
            </a:prstGeom>
          </p:spPr>
        </p:pic>
        <p:sp>
          <p:nvSpPr>
            <p:cNvPr id="99" name="Oval 98">
              <a:extLst>
                <a:ext uri="{FF2B5EF4-FFF2-40B4-BE49-F238E27FC236}">
                  <a16:creationId xmlns:a16="http://schemas.microsoft.com/office/drawing/2014/main" id="{549683A0-4127-49BE-99C7-EF6F4E8756DD}"/>
                </a:ext>
              </a:extLst>
            </p:cNvPr>
            <p:cNvSpPr/>
            <p:nvPr/>
          </p:nvSpPr>
          <p:spPr>
            <a:xfrm>
              <a:off x="6929278" y="3309743"/>
              <a:ext cx="177370" cy="17737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0" name="Graphic 99" descr="Dollar">
              <a:extLst>
                <a:ext uri="{FF2B5EF4-FFF2-40B4-BE49-F238E27FC236}">
                  <a16:creationId xmlns:a16="http://schemas.microsoft.com/office/drawing/2014/main" id="{1AAB981A-2271-4874-A4FC-0CD2437D6B87}"/>
                </a:ext>
              </a:extLst>
            </p:cNvPr>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6939180" y="3319645"/>
              <a:ext cx="157566" cy="157566"/>
            </a:xfrm>
            <a:prstGeom prst="rect">
              <a:avLst/>
            </a:prstGeom>
          </p:spPr>
        </p:pic>
      </p:grpSp>
      <p:grpSp>
        <p:nvGrpSpPr>
          <p:cNvPr id="101" name="Group 100">
            <a:extLst>
              <a:ext uri="{FF2B5EF4-FFF2-40B4-BE49-F238E27FC236}">
                <a16:creationId xmlns:a16="http://schemas.microsoft.com/office/drawing/2014/main" id="{ED9C4D03-507C-40DF-A0DA-D277CC87BB45}"/>
              </a:ext>
            </a:extLst>
          </p:cNvPr>
          <p:cNvGrpSpPr/>
          <p:nvPr/>
        </p:nvGrpSpPr>
        <p:grpSpPr>
          <a:xfrm>
            <a:off x="7081842" y="2540644"/>
            <a:ext cx="613031" cy="613031"/>
            <a:chOff x="6711447" y="3937307"/>
            <a:chExt cx="613031" cy="613031"/>
          </a:xfrm>
        </p:grpSpPr>
        <p:sp>
          <p:nvSpPr>
            <p:cNvPr id="102" name="Oval 101">
              <a:extLst>
                <a:ext uri="{FF2B5EF4-FFF2-40B4-BE49-F238E27FC236}">
                  <a16:creationId xmlns:a16="http://schemas.microsoft.com/office/drawing/2014/main" id="{452F68FF-7D4B-42CE-96B4-356F66328005}"/>
                </a:ext>
              </a:extLst>
            </p:cNvPr>
            <p:cNvSpPr/>
            <p:nvPr/>
          </p:nvSpPr>
          <p:spPr>
            <a:xfrm>
              <a:off x="6752254" y="3965914"/>
              <a:ext cx="531420" cy="5314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3" name="Group 102">
              <a:extLst>
                <a:ext uri="{FF2B5EF4-FFF2-40B4-BE49-F238E27FC236}">
                  <a16:creationId xmlns:a16="http://schemas.microsoft.com/office/drawing/2014/main" id="{AC52F136-6328-4B77-812D-8B8BB3A6E89B}"/>
                </a:ext>
              </a:extLst>
            </p:cNvPr>
            <p:cNvGrpSpPr/>
            <p:nvPr/>
          </p:nvGrpSpPr>
          <p:grpSpPr>
            <a:xfrm>
              <a:off x="6711447" y="3937307"/>
              <a:ext cx="613031" cy="613031"/>
              <a:chOff x="5493119" y="2693223"/>
              <a:chExt cx="1008525" cy="1008525"/>
            </a:xfrm>
          </p:grpSpPr>
          <p:pic>
            <p:nvPicPr>
              <p:cNvPr id="104" name="Graphic 103" descr="Tools">
                <a:extLst>
                  <a:ext uri="{FF2B5EF4-FFF2-40B4-BE49-F238E27FC236}">
                    <a16:creationId xmlns:a16="http://schemas.microsoft.com/office/drawing/2014/main" id="{54CBE59B-ADFD-41B4-B161-DF8EFF94DCA8}"/>
                  </a:ext>
                </a:extLst>
              </p:cNvPr>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5840955" y="3029040"/>
                <a:ext cx="336894" cy="336894"/>
              </a:xfrm>
              <a:prstGeom prst="rect">
                <a:avLst/>
              </a:prstGeom>
            </p:spPr>
          </p:pic>
          <p:pic>
            <p:nvPicPr>
              <p:cNvPr id="105" name="Graphic 104" descr="Arrow circle">
                <a:extLst>
                  <a:ext uri="{FF2B5EF4-FFF2-40B4-BE49-F238E27FC236}">
                    <a16:creationId xmlns:a16="http://schemas.microsoft.com/office/drawing/2014/main" id="{1C55DBD7-464F-4465-8E6D-C33868C46AFB}"/>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5493119" y="2693223"/>
                <a:ext cx="1008525" cy="1008525"/>
              </a:xfrm>
              <a:prstGeom prst="rect">
                <a:avLst/>
              </a:prstGeom>
            </p:spPr>
          </p:pic>
        </p:grpSp>
      </p:grpSp>
      <p:grpSp>
        <p:nvGrpSpPr>
          <p:cNvPr id="106" name="Group 105">
            <a:extLst>
              <a:ext uri="{FF2B5EF4-FFF2-40B4-BE49-F238E27FC236}">
                <a16:creationId xmlns:a16="http://schemas.microsoft.com/office/drawing/2014/main" id="{D9919FC2-96E5-4DAE-B8BB-F44C70CC7784}"/>
              </a:ext>
            </a:extLst>
          </p:cNvPr>
          <p:cNvGrpSpPr/>
          <p:nvPr/>
        </p:nvGrpSpPr>
        <p:grpSpPr>
          <a:xfrm>
            <a:off x="1556750" y="2672879"/>
            <a:ext cx="531420" cy="537366"/>
            <a:chOff x="6752254" y="4798796"/>
            <a:chExt cx="531420" cy="537366"/>
          </a:xfrm>
        </p:grpSpPr>
        <p:sp>
          <p:nvSpPr>
            <p:cNvPr id="107" name="Oval 106">
              <a:extLst>
                <a:ext uri="{FF2B5EF4-FFF2-40B4-BE49-F238E27FC236}">
                  <a16:creationId xmlns:a16="http://schemas.microsoft.com/office/drawing/2014/main" id="{48FAB1C4-A517-4020-8516-7772CC53B650}"/>
                </a:ext>
              </a:extLst>
            </p:cNvPr>
            <p:cNvSpPr/>
            <p:nvPr/>
          </p:nvSpPr>
          <p:spPr>
            <a:xfrm>
              <a:off x="6752254" y="4804742"/>
              <a:ext cx="531420" cy="5314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8" name="Group 107">
              <a:extLst>
                <a:ext uri="{FF2B5EF4-FFF2-40B4-BE49-F238E27FC236}">
                  <a16:creationId xmlns:a16="http://schemas.microsoft.com/office/drawing/2014/main" id="{1634DBBB-B36F-469F-BE6E-E068CEA238A8}"/>
                </a:ext>
              </a:extLst>
            </p:cNvPr>
            <p:cNvGrpSpPr/>
            <p:nvPr/>
          </p:nvGrpSpPr>
          <p:grpSpPr>
            <a:xfrm>
              <a:off x="6807783" y="4798796"/>
              <a:ext cx="420358" cy="507509"/>
              <a:chOff x="6807783" y="4798796"/>
              <a:chExt cx="420358" cy="507509"/>
            </a:xfrm>
          </p:grpSpPr>
          <p:pic>
            <p:nvPicPr>
              <p:cNvPr id="109" name="Graphic 108" descr="Group brainstorm">
                <a:extLst>
                  <a:ext uri="{FF2B5EF4-FFF2-40B4-BE49-F238E27FC236}">
                    <a16:creationId xmlns:a16="http://schemas.microsoft.com/office/drawing/2014/main" id="{04EE3EBA-2285-4750-979D-4A31C1EB31F7}"/>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6807783" y="4798796"/>
                <a:ext cx="420358" cy="420358"/>
              </a:xfrm>
              <a:prstGeom prst="rect">
                <a:avLst/>
              </a:prstGeom>
            </p:spPr>
          </p:pic>
          <p:sp>
            <p:nvSpPr>
              <p:cNvPr id="110" name="Arrow: Chevron 109">
                <a:extLst>
                  <a:ext uri="{FF2B5EF4-FFF2-40B4-BE49-F238E27FC236}">
                    <a16:creationId xmlns:a16="http://schemas.microsoft.com/office/drawing/2014/main" id="{112F6EFB-F043-4618-B5D8-0D7D3FBD21E2}"/>
                  </a:ext>
                </a:extLst>
              </p:cNvPr>
              <p:cNvSpPr/>
              <p:nvPr/>
            </p:nvSpPr>
            <p:spPr>
              <a:xfrm rot="5400000">
                <a:off x="6950744" y="5171869"/>
                <a:ext cx="134436" cy="134436"/>
              </a:xfrm>
              <a:prstGeom prst="chevron">
                <a:avLst/>
              </a:prstGeom>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 name="Parallelogram 110">
                <a:extLst>
                  <a:ext uri="{FF2B5EF4-FFF2-40B4-BE49-F238E27FC236}">
                    <a16:creationId xmlns:a16="http://schemas.microsoft.com/office/drawing/2014/main" id="{BBE4C591-130E-4310-AC12-45099AD7541D}"/>
                  </a:ext>
                </a:extLst>
              </p:cNvPr>
              <p:cNvSpPr/>
              <p:nvPr/>
            </p:nvSpPr>
            <p:spPr>
              <a:xfrm>
                <a:off x="7085180" y="5155459"/>
                <a:ext cx="93553" cy="58328"/>
              </a:xfrm>
              <a:prstGeom prst="parallelogram">
                <a:avLst>
                  <a:gd name="adj" fmla="val 96991"/>
                </a:avLst>
              </a:prstGeom>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Parallelogram 111">
                <a:extLst>
                  <a:ext uri="{FF2B5EF4-FFF2-40B4-BE49-F238E27FC236}">
                    <a16:creationId xmlns:a16="http://schemas.microsoft.com/office/drawing/2014/main" id="{F09AC4C4-5C53-4356-A999-1DF69AC7EB76}"/>
                  </a:ext>
                </a:extLst>
              </p:cNvPr>
              <p:cNvSpPr/>
              <p:nvPr/>
            </p:nvSpPr>
            <p:spPr>
              <a:xfrm flipH="1">
                <a:off x="6859665" y="5155459"/>
                <a:ext cx="93553" cy="58328"/>
              </a:xfrm>
              <a:prstGeom prst="parallelogram">
                <a:avLst>
                  <a:gd name="adj" fmla="val 96991"/>
                </a:avLst>
              </a:prstGeom>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13" name="Group 112">
            <a:extLst>
              <a:ext uri="{FF2B5EF4-FFF2-40B4-BE49-F238E27FC236}">
                <a16:creationId xmlns:a16="http://schemas.microsoft.com/office/drawing/2014/main" id="{56317C5F-CC9B-45DF-BDA1-D6539F0D172B}"/>
              </a:ext>
            </a:extLst>
          </p:cNvPr>
          <p:cNvGrpSpPr/>
          <p:nvPr/>
        </p:nvGrpSpPr>
        <p:grpSpPr>
          <a:xfrm>
            <a:off x="7144088" y="4038119"/>
            <a:ext cx="531420" cy="531420"/>
            <a:chOff x="6752254" y="5643570"/>
            <a:chExt cx="531420" cy="531420"/>
          </a:xfrm>
        </p:grpSpPr>
        <p:sp>
          <p:nvSpPr>
            <p:cNvPr id="114" name="Oval 113">
              <a:extLst>
                <a:ext uri="{FF2B5EF4-FFF2-40B4-BE49-F238E27FC236}">
                  <a16:creationId xmlns:a16="http://schemas.microsoft.com/office/drawing/2014/main" id="{617E84F7-97B5-4623-9730-4777B070940A}"/>
                </a:ext>
              </a:extLst>
            </p:cNvPr>
            <p:cNvSpPr/>
            <p:nvPr/>
          </p:nvSpPr>
          <p:spPr>
            <a:xfrm>
              <a:off x="6752254" y="5643570"/>
              <a:ext cx="531420" cy="531420"/>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15" name="Teardrop 114">
              <a:extLst>
                <a:ext uri="{FF2B5EF4-FFF2-40B4-BE49-F238E27FC236}">
                  <a16:creationId xmlns:a16="http://schemas.microsoft.com/office/drawing/2014/main" id="{706E6CE9-8EB7-4FE4-8EB0-278DFB75802D}"/>
                </a:ext>
              </a:extLst>
            </p:cNvPr>
            <p:cNvSpPr/>
            <p:nvPr/>
          </p:nvSpPr>
          <p:spPr>
            <a:xfrm rot="8100000">
              <a:off x="6806449" y="5694007"/>
              <a:ext cx="423025" cy="423025"/>
            </a:xfrm>
            <a:prstGeom prst="teardrop">
              <a:avLst>
                <a:gd name="adj" fmla="val 0"/>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16" name="Teardrop 115">
              <a:extLst>
                <a:ext uri="{FF2B5EF4-FFF2-40B4-BE49-F238E27FC236}">
                  <a16:creationId xmlns:a16="http://schemas.microsoft.com/office/drawing/2014/main" id="{426C8CD8-620A-4DF2-B959-76F60AE86E03}"/>
                </a:ext>
              </a:extLst>
            </p:cNvPr>
            <p:cNvSpPr/>
            <p:nvPr/>
          </p:nvSpPr>
          <p:spPr>
            <a:xfrm rot="8100000">
              <a:off x="6899455" y="5788324"/>
              <a:ext cx="234391" cy="234391"/>
            </a:xfrm>
            <a:prstGeom prst="teardrop">
              <a:avLst>
                <a:gd name="adj" fmla="val 0"/>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pic>
          <p:nvPicPr>
            <p:cNvPr id="117" name="Graphic 116" descr="Robot">
              <a:extLst>
                <a:ext uri="{FF2B5EF4-FFF2-40B4-BE49-F238E27FC236}">
                  <a16:creationId xmlns:a16="http://schemas.microsoft.com/office/drawing/2014/main" id="{44F45702-B96D-4C0A-9835-95C5BC3BBFEE}"/>
                </a:ext>
              </a:extLst>
            </p:cNvPr>
            <p:cNvPicPr>
              <a:picLocks noChangeAspect="1"/>
            </p:cNvPicPr>
            <p:nvPr/>
          </p:nvPicPr>
          <p:blipFill>
            <a:blip r:embed="rId36" cstate="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6887114" y="5792409"/>
              <a:ext cx="259071" cy="259071"/>
            </a:xfrm>
            <a:prstGeom prst="rect">
              <a:avLst/>
            </a:prstGeom>
          </p:spPr>
        </p:pic>
      </p:grpSp>
      <p:sp>
        <p:nvSpPr>
          <p:cNvPr id="118" name="Rectangle 117">
            <a:extLst>
              <a:ext uri="{FF2B5EF4-FFF2-40B4-BE49-F238E27FC236}">
                <a16:creationId xmlns:a16="http://schemas.microsoft.com/office/drawing/2014/main" id="{4460F1EA-6B57-4B1B-80D6-FEF34D34DDE3}"/>
              </a:ext>
            </a:extLst>
          </p:cNvPr>
          <p:cNvSpPr/>
          <p:nvPr/>
        </p:nvSpPr>
        <p:spPr>
          <a:xfrm>
            <a:off x="8111238" y="1197293"/>
            <a:ext cx="3198722"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Continuous Integration &amp;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Arial" panose="020B0604020202020204" pitchFamily="34" charset="0"/>
                <a:cs typeface="Arial" panose="020B0604020202020204" pitchFamily="34" charset="0"/>
              </a:rPr>
              <a:t>Continuous Delivery for Infrastructure</a:t>
            </a:r>
            <a:endParaRPr kumimoji="0" lang="en-US" sz="1400" b="0"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cxnSp>
        <p:nvCxnSpPr>
          <p:cNvPr id="119" name="Straight Connector 118">
            <a:extLst>
              <a:ext uri="{FF2B5EF4-FFF2-40B4-BE49-F238E27FC236}">
                <a16:creationId xmlns:a16="http://schemas.microsoft.com/office/drawing/2014/main" id="{75F6E42F-81FE-4876-A448-BE1711CCE034}"/>
              </a:ext>
            </a:extLst>
          </p:cNvPr>
          <p:cNvCxnSpPr>
            <a:cxnSpLocks/>
          </p:cNvCxnSpPr>
          <p:nvPr/>
        </p:nvCxnSpPr>
        <p:spPr>
          <a:xfrm>
            <a:off x="7789376" y="2049246"/>
            <a:ext cx="3676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8E631EC3-B2A7-4791-B2A8-D1F81ED8C8DE}"/>
              </a:ext>
            </a:extLst>
          </p:cNvPr>
          <p:cNvCxnSpPr>
            <a:cxnSpLocks/>
          </p:cNvCxnSpPr>
          <p:nvPr/>
        </p:nvCxnSpPr>
        <p:spPr>
          <a:xfrm>
            <a:off x="2212169" y="5835466"/>
            <a:ext cx="310534" cy="53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id="{C596AF17-9F39-4E4B-86B2-8AC4B8742CD8}"/>
              </a:ext>
            </a:extLst>
          </p:cNvPr>
          <p:cNvGrpSpPr/>
          <p:nvPr/>
        </p:nvGrpSpPr>
        <p:grpSpPr>
          <a:xfrm>
            <a:off x="1552615" y="3383312"/>
            <a:ext cx="528172" cy="528172"/>
            <a:chOff x="640831" y="3654872"/>
            <a:chExt cx="528172" cy="528172"/>
          </a:xfrm>
        </p:grpSpPr>
        <p:sp>
          <p:nvSpPr>
            <p:cNvPr id="122" name="Oval 121">
              <a:extLst>
                <a:ext uri="{FF2B5EF4-FFF2-40B4-BE49-F238E27FC236}">
                  <a16:creationId xmlns:a16="http://schemas.microsoft.com/office/drawing/2014/main" id="{51370795-A82F-4842-809A-C84501578433}"/>
                </a:ext>
              </a:extLst>
            </p:cNvPr>
            <p:cNvSpPr/>
            <p:nvPr/>
          </p:nvSpPr>
          <p:spPr>
            <a:xfrm>
              <a:off x="640831" y="3654872"/>
              <a:ext cx="528172" cy="528172"/>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3" name="Graphic 122" descr="Customer review RTL">
              <a:extLst>
                <a:ext uri="{FF2B5EF4-FFF2-40B4-BE49-F238E27FC236}">
                  <a16:creationId xmlns:a16="http://schemas.microsoft.com/office/drawing/2014/main" id="{57D7CC28-DA37-4F55-ACC9-A9F34BD156A9}"/>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707557" y="3740603"/>
              <a:ext cx="413296" cy="413296"/>
            </a:xfrm>
            <a:prstGeom prst="rect">
              <a:avLst/>
            </a:prstGeom>
          </p:spPr>
        </p:pic>
      </p:grpSp>
      <p:grpSp>
        <p:nvGrpSpPr>
          <p:cNvPr id="124" name="Group 123">
            <a:extLst>
              <a:ext uri="{FF2B5EF4-FFF2-40B4-BE49-F238E27FC236}">
                <a16:creationId xmlns:a16="http://schemas.microsoft.com/office/drawing/2014/main" id="{77C8ECFD-B46E-4AAE-9163-76C889F130DE}"/>
              </a:ext>
            </a:extLst>
          </p:cNvPr>
          <p:cNvGrpSpPr/>
          <p:nvPr/>
        </p:nvGrpSpPr>
        <p:grpSpPr>
          <a:xfrm>
            <a:off x="7166701" y="5457232"/>
            <a:ext cx="528172" cy="528172"/>
            <a:chOff x="6853292" y="5830500"/>
            <a:chExt cx="528172" cy="528172"/>
          </a:xfrm>
        </p:grpSpPr>
        <p:sp>
          <p:nvSpPr>
            <p:cNvPr id="125" name="Oval 124">
              <a:extLst>
                <a:ext uri="{FF2B5EF4-FFF2-40B4-BE49-F238E27FC236}">
                  <a16:creationId xmlns:a16="http://schemas.microsoft.com/office/drawing/2014/main" id="{05E3F0D8-30BE-46B8-BB1D-2552166FF56E}"/>
                </a:ext>
              </a:extLst>
            </p:cNvPr>
            <p:cNvSpPr/>
            <p:nvPr/>
          </p:nvSpPr>
          <p:spPr>
            <a:xfrm>
              <a:off x="6853292" y="5830500"/>
              <a:ext cx="528172" cy="528172"/>
            </a:xfrm>
            <a:prstGeom prst="ellipse">
              <a:avLst/>
            </a:prstGeom>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6" name="Graphic 125" descr="Business Growth">
              <a:extLst>
                <a:ext uri="{FF2B5EF4-FFF2-40B4-BE49-F238E27FC236}">
                  <a16:creationId xmlns:a16="http://schemas.microsoft.com/office/drawing/2014/main" id="{9D1EDB46-A9E5-4671-B6C7-CB7C67E3BFF4}"/>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6910991" y="5863996"/>
              <a:ext cx="470473" cy="470473"/>
            </a:xfrm>
            <a:prstGeom prst="rect">
              <a:avLst/>
            </a:prstGeom>
          </p:spPr>
        </p:pic>
      </p:grpSp>
      <p:sp>
        <p:nvSpPr>
          <p:cNvPr id="127" name="Rectangle 126">
            <a:extLst>
              <a:ext uri="{FF2B5EF4-FFF2-40B4-BE49-F238E27FC236}">
                <a16:creationId xmlns:a16="http://schemas.microsoft.com/office/drawing/2014/main" id="{E135E17F-730C-4DE6-A23B-F92AA90DAB3D}"/>
              </a:ext>
            </a:extLst>
          </p:cNvPr>
          <p:cNvSpPr/>
          <p:nvPr/>
        </p:nvSpPr>
        <p:spPr>
          <a:xfrm>
            <a:off x="8154869" y="4085107"/>
            <a:ext cx="2653290" cy="307777"/>
          </a:xfrm>
          <a:prstGeom prst="rect">
            <a:avLst/>
          </a:prstGeom>
        </p:spPr>
        <p:txBody>
          <a:bodyPr wrap="none" lIns="91440" tIns="45720" rIns="91440" bIns="45720" anchor="t">
            <a:spAutoFit/>
          </a:bodyPr>
          <a:lstStyle/>
          <a:p>
            <a:pPr defTabSz="914400">
              <a:defRPr/>
            </a:pPr>
            <a:r>
              <a:rPr lang="en-US" sz="1400" dirty="0">
                <a:latin typeface="Arial"/>
                <a:cs typeface="Arial"/>
              </a:rPr>
              <a:t>Release Frequency </a:t>
            </a:r>
            <a:r>
              <a:rPr kumimoji="0" lang="en-US" sz="1400" b="0" i="0" u="none" strike="noStrike" kern="1200" cap="none" spc="0" normalizeH="0" baseline="0" noProof="0" dirty="0">
                <a:ln>
                  <a:noFill/>
                </a:ln>
                <a:effectLst/>
                <a:uLnTx/>
                <a:uFillTx/>
                <a:latin typeface="Arial"/>
                <a:cs typeface="Arial"/>
              </a:rPr>
              <a:t>&amp; </a:t>
            </a:r>
            <a:r>
              <a:rPr lang="en-US" sz="1400" dirty="0">
                <a:latin typeface="Arial"/>
                <a:cs typeface="Arial"/>
              </a:rPr>
              <a:t>Planning</a:t>
            </a:r>
            <a:endParaRPr lang="en-US" dirty="0"/>
          </a:p>
        </p:txBody>
      </p:sp>
      <p:sp>
        <p:nvSpPr>
          <p:cNvPr id="128" name="Rectangle: Rounded Corners 127">
            <a:extLst>
              <a:ext uri="{FF2B5EF4-FFF2-40B4-BE49-F238E27FC236}">
                <a16:creationId xmlns:a16="http://schemas.microsoft.com/office/drawing/2014/main" id="{766D6BA8-5BEF-461D-949C-7FDB2FA6AC7A}"/>
              </a:ext>
            </a:extLst>
          </p:cNvPr>
          <p:cNvSpPr/>
          <p:nvPr/>
        </p:nvSpPr>
        <p:spPr>
          <a:xfrm rot="10800000">
            <a:off x="860953" y="1173629"/>
            <a:ext cx="459645" cy="3452592"/>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800" b="1" dirty="0">
                <a:solidFill>
                  <a:schemeClr val="bg1"/>
                </a:solidFill>
                <a:latin typeface="Arial" panose="020B0604020202020204" pitchFamily="34" charset="0"/>
                <a:cs typeface="Arial" panose="020B0604020202020204" pitchFamily="34" charset="0"/>
              </a:rPr>
              <a:t>Foundational - 2020</a:t>
            </a:r>
          </a:p>
        </p:txBody>
      </p:sp>
      <p:sp>
        <p:nvSpPr>
          <p:cNvPr id="129" name="Rectangle: Rounded Corners 128">
            <a:extLst>
              <a:ext uri="{FF2B5EF4-FFF2-40B4-BE49-F238E27FC236}">
                <a16:creationId xmlns:a16="http://schemas.microsoft.com/office/drawing/2014/main" id="{19D50CC0-C2A2-44AA-8DF7-25CD51F6AB91}"/>
              </a:ext>
            </a:extLst>
          </p:cNvPr>
          <p:cNvSpPr/>
          <p:nvPr/>
        </p:nvSpPr>
        <p:spPr>
          <a:xfrm rot="10800000">
            <a:off x="860953" y="4803005"/>
            <a:ext cx="459645" cy="1283842"/>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800" b="1" dirty="0">
                <a:latin typeface="Arial" panose="020B0604020202020204" pitchFamily="34" charset="0"/>
                <a:cs typeface="Arial" panose="020B0604020202020204" pitchFamily="34" charset="0"/>
              </a:rPr>
              <a:t>2021</a:t>
            </a:r>
          </a:p>
        </p:txBody>
      </p:sp>
      <p:sp>
        <p:nvSpPr>
          <p:cNvPr id="133" name="Rectangle: Rounded Corners 132">
            <a:extLst>
              <a:ext uri="{FF2B5EF4-FFF2-40B4-BE49-F238E27FC236}">
                <a16:creationId xmlns:a16="http://schemas.microsoft.com/office/drawing/2014/main" id="{D46705F6-F70A-4645-BE9C-9B2BD96C2085}"/>
              </a:ext>
            </a:extLst>
          </p:cNvPr>
          <p:cNvSpPr/>
          <p:nvPr/>
        </p:nvSpPr>
        <p:spPr>
          <a:xfrm rot="10800000">
            <a:off x="6550638" y="1151949"/>
            <a:ext cx="421455" cy="482546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a:latin typeface="Arial" panose="020B0604020202020204" pitchFamily="34" charset="0"/>
                <a:cs typeface="Arial" panose="020B0604020202020204" pitchFamily="34" charset="0"/>
              </a:rPr>
              <a:t>2021</a:t>
            </a:r>
          </a:p>
        </p:txBody>
      </p:sp>
      <p:sp>
        <p:nvSpPr>
          <p:cNvPr id="135" name="Slide Number Placeholder 5">
            <a:extLst>
              <a:ext uri="{FF2B5EF4-FFF2-40B4-BE49-F238E27FC236}">
                <a16:creationId xmlns:a16="http://schemas.microsoft.com/office/drawing/2014/main" id="{11E387C0-EC99-4F33-B7D8-D16611D49622}"/>
              </a:ext>
            </a:extLst>
          </p:cNvPr>
          <p:cNvSpPr>
            <a:spLocks noGrp="1"/>
          </p:cNvSpPr>
          <p:nvPr>
            <p:ph type="sldNum" sz="quarter" idx="12"/>
          </p:nvPr>
        </p:nvSpPr>
        <p:spPr>
          <a:xfrm>
            <a:off x="11112274" y="6541613"/>
            <a:ext cx="762000" cy="194297"/>
          </a:xfrm>
          <a:prstGeom prst="rect">
            <a:avLst/>
          </a:prstGeom>
        </p:spPr>
        <p:txBody>
          <a:bodyPr anchor="t" anchorCtr="0"/>
          <a:lstStyle>
            <a:lvl1pPr algn="r">
              <a:defRPr sz="1200" b="0">
                <a:solidFill>
                  <a:srgbClr val="747678"/>
                </a:solidFill>
                <a:latin typeface="Arial" pitchFamily="34" charset="0"/>
                <a:cs typeface="Arial" pitchFamily="34" charset="0"/>
              </a:defRPr>
            </a:lvl1pPr>
          </a:lstStyle>
          <a:p>
            <a:fld id="{23B99C07-6774-7B4C-A880-8CAF4048FB67}" type="slidenum">
              <a:rPr lang="en-US" smtClean="0"/>
              <a:pPr/>
              <a:t>37</a:t>
            </a:fld>
            <a:endParaRPr lang="en-US" dirty="0"/>
          </a:p>
        </p:txBody>
      </p:sp>
    </p:spTree>
    <p:extLst>
      <p:ext uri="{BB962C8B-B14F-4D97-AF65-F5344CB8AC3E}">
        <p14:creationId xmlns:p14="http://schemas.microsoft.com/office/powerpoint/2010/main" val="30023878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FCDB59-03C7-4DDC-A2B9-735F69B083B6}"/>
              </a:ext>
            </a:extLst>
          </p:cNvPr>
          <p:cNvSpPr>
            <a:spLocks noGrp="1"/>
          </p:cNvSpPr>
          <p:nvPr>
            <p:ph type="title"/>
          </p:nvPr>
        </p:nvSpPr>
        <p:spPr/>
        <p:txBody>
          <a:bodyPr/>
          <a:lstStyle/>
          <a:p>
            <a:r>
              <a:rPr lang="en-US" dirty="0"/>
              <a:t>Pilot </a:t>
            </a:r>
            <a:r>
              <a:rPr lang="en-US" b="1" dirty="0"/>
              <a:t>Successes</a:t>
            </a:r>
            <a:endParaRPr lang="en-US" dirty="0"/>
          </a:p>
        </p:txBody>
      </p:sp>
      <p:sp>
        <p:nvSpPr>
          <p:cNvPr id="2" name="Content Placeholder 1">
            <a:extLst>
              <a:ext uri="{FF2B5EF4-FFF2-40B4-BE49-F238E27FC236}">
                <a16:creationId xmlns:a16="http://schemas.microsoft.com/office/drawing/2014/main" id="{5AECCC24-2EDE-43B8-AFC5-D6D923978162}"/>
              </a:ext>
            </a:extLst>
          </p:cNvPr>
          <p:cNvSpPr>
            <a:spLocks noGrp="1"/>
          </p:cNvSpPr>
          <p:nvPr>
            <p:ph idx="1"/>
          </p:nvPr>
        </p:nvSpPr>
        <p:spPr>
          <a:xfrm>
            <a:off x="475163" y="998339"/>
            <a:ext cx="11182350" cy="449532"/>
          </a:xfrm>
        </p:spPr>
        <p:txBody>
          <a:bodyPr>
            <a:normAutofit/>
          </a:bodyPr>
          <a:lstStyle/>
          <a:p>
            <a:pPr marL="0" indent="0">
              <a:buNone/>
            </a:pPr>
            <a:r>
              <a:rPr lang="en-US" sz="1600" b="1" dirty="0"/>
              <a:t>The I&amp;O Product Model Pilot </a:t>
            </a:r>
            <a:r>
              <a:rPr lang="en-US" sz="1600" dirty="0"/>
              <a:t>was initiated in Q1 2020 with the IAM product team with a focus on the following OKR’s:</a:t>
            </a:r>
          </a:p>
          <a:p>
            <a:pPr marL="0" indent="0">
              <a:buNone/>
            </a:pPr>
            <a:endParaRPr lang="en-US" sz="1600" b="1" dirty="0"/>
          </a:p>
        </p:txBody>
      </p:sp>
      <p:sp>
        <p:nvSpPr>
          <p:cNvPr id="6" name="Content Placeholder 2">
            <a:extLst>
              <a:ext uri="{FF2B5EF4-FFF2-40B4-BE49-F238E27FC236}">
                <a16:creationId xmlns:a16="http://schemas.microsoft.com/office/drawing/2014/main" id="{7A5164FA-4731-4265-9C7A-4E9E36AF5476}"/>
              </a:ext>
            </a:extLst>
          </p:cNvPr>
          <p:cNvSpPr txBox="1">
            <a:spLocks/>
          </p:cNvSpPr>
          <p:nvPr/>
        </p:nvSpPr>
        <p:spPr bwMode="auto">
          <a:xfrm>
            <a:off x="4175434" y="2194592"/>
            <a:ext cx="3243072" cy="658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400" b="0" i="0" kern="1200">
                <a:solidFill>
                  <a:srgbClr val="004851"/>
                </a:solidFill>
                <a:latin typeface="Arial Regular"/>
                <a:ea typeface="Gotham Book" pitchFamily="2" charset="0"/>
                <a:cs typeface="Gotham Book" pitchFamily="2"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100" b="0" i="0" kern="1200">
                <a:solidFill>
                  <a:srgbClr val="333333"/>
                </a:solidFill>
                <a:latin typeface="Arial Regular"/>
                <a:ea typeface="Gotham Book" pitchFamily="2" charset="0"/>
                <a:cs typeface="Gotham Book" pitchFamily="2"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b="0" i="0" kern="1200">
                <a:solidFill>
                  <a:srgbClr val="007D8A"/>
                </a:solidFill>
                <a:latin typeface="Arial Regular"/>
                <a:ea typeface="Gotham Book" pitchFamily="2" charset="0"/>
                <a:cs typeface="Gotham Book" pitchFamily="2"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b="0" i="0" kern="1200">
                <a:solidFill>
                  <a:srgbClr val="0072CF"/>
                </a:solidFill>
                <a:latin typeface="Arial Regular"/>
                <a:ea typeface="Gotham Book" pitchFamily="2" charset="0"/>
                <a:cs typeface="Gotham Book" pitchFamily="2"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b="0" i="0" kern="1200">
                <a:solidFill>
                  <a:srgbClr val="333333"/>
                </a:solidFill>
                <a:latin typeface="Arial Regular"/>
                <a:ea typeface="Gotham Book" pitchFamily="2" charset="0"/>
                <a:cs typeface="Gotham Book"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050">
                <a:solidFill>
                  <a:schemeClr val="tx1"/>
                </a:solidFill>
                <a:latin typeface="+mn-lt"/>
                <a:cs typeface="Segoe UI" panose="020B0502040204020203" pitchFamily="34" charset="0"/>
              </a:rPr>
              <a:t>Establish a common vocabulary and inject use of enterprise tools – JIRA, Planview, Whoville to manage and make visible all work execution – “Learn by Doing”.  Categorize workflow by Product Category</a:t>
            </a:r>
          </a:p>
        </p:txBody>
      </p:sp>
      <p:sp>
        <p:nvSpPr>
          <p:cNvPr id="7" name="Content Placeholder 2">
            <a:extLst>
              <a:ext uri="{FF2B5EF4-FFF2-40B4-BE49-F238E27FC236}">
                <a16:creationId xmlns:a16="http://schemas.microsoft.com/office/drawing/2014/main" id="{DF98F7FF-0FE0-43BE-AEE9-B64AD8D94124}"/>
              </a:ext>
            </a:extLst>
          </p:cNvPr>
          <p:cNvSpPr txBox="1">
            <a:spLocks/>
          </p:cNvSpPr>
          <p:nvPr/>
        </p:nvSpPr>
        <p:spPr bwMode="auto">
          <a:xfrm>
            <a:off x="4175434" y="3188778"/>
            <a:ext cx="3243072" cy="658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400" b="0" i="0" kern="1200">
                <a:solidFill>
                  <a:srgbClr val="004851"/>
                </a:solidFill>
                <a:latin typeface="Arial Regular"/>
                <a:ea typeface="Gotham Book" pitchFamily="2" charset="0"/>
                <a:cs typeface="Gotham Book" pitchFamily="2"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100" b="0" i="0" kern="1200">
                <a:solidFill>
                  <a:srgbClr val="333333"/>
                </a:solidFill>
                <a:latin typeface="Arial Regular"/>
                <a:ea typeface="Gotham Book" pitchFamily="2" charset="0"/>
                <a:cs typeface="Gotham Book" pitchFamily="2"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b="0" i="0" kern="1200">
                <a:solidFill>
                  <a:srgbClr val="007D8A"/>
                </a:solidFill>
                <a:latin typeface="Arial Regular"/>
                <a:ea typeface="Gotham Book" pitchFamily="2" charset="0"/>
                <a:cs typeface="Gotham Book" pitchFamily="2"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b="0" i="0" kern="1200">
                <a:solidFill>
                  <a:srgbClr val="0072CF"/>
                </a:solidFill>
                <a:latin typeface="Arial Regular"/>
                <a:ea typeface="Gotham Book" pitchFamily="2" charset="0"/>
                <a:cs typeface="Gotham Book" pitchFamily="2"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b="0" i="0" kern="1200">
                <a:solidFill>
                  <a:srgbClr val="333333"/>
                </a:solidFill>
                <a:latin typeface="Arial Regular"/>
                <a:ea typeface="Gotham Book" pitchFamily="2" charset="0"/>
                <a:cs typeface="Gotham Book"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050" dirty="0">
                <a:solidFill>
                  <a:schemeClr val="tx1"/>
                </a:solidFill>
                <a:latin typeface="+mn-lt"/>
                <a:cs typeface="Segoe UI" panose="020B0502040204020203" pitchFamily="34" charset="0"/>
              </a:rPr>
              <a:t>Ensure all work is entered into enterprise tools and consistently prioritized for delivery</a:t>
            </a:r>
          </a:p>
        </p:txBody>
      </p:sp>
      <p:sp>
        <p:nvSpPr>
          <p:cNvPr id="8" name="Content Placeholder 2">
            <a:extLst>
              <a:ext uri="{FF2B5EF4-FFF2-40B4-BE49-F238E27FC236}">
                <a16:creationId xmlns:a16="http://schemas.microsoft.com/office/drawing/2014/main" id="{BAAEBF07-7C6B-4BF5-ADCE-F086E417E4CE}"/>
              </a:ext>
            </a:extLst>
          </p:cNvPr>
          <p:cNvSpPr txBox="1">
            <a:spLocks/>
          </p:cNvSpPr>
          <p:nvPr/>
        </p:nvSpPr>
        <p:spPr bwMode="auto">
          <a:xfrm>
            <a:off x="4175434" y="3980065"/>
            <a:ext cx="3243072" cy="658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400" b="0" i="0" kern="1200">
                <a:solidFill>
                  <a:srgbClr val="004851"/>
                </a:solidFill>
                <a:latin typeface="Arial Regular"/>
                <a:ea typeface="Gotham Book" pitchFamily="2" charset="0"/>
                <a:cs typeface="Gotham Book" pitchFamily="2"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100" b="0" i="0" kern="1200">
                <a:solidFill>
                  <a:srgbClr val="333333"/>
                </a:solidFill>
                <a:latin typeface="Arial Regular"/>
                <a:ea typeface="Gotham Book" pitchFamily="2" charset="0"/>
                <a:cs typeface="Gotham Book" pitchFamily="2"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b="0" i="0" kern="1200">
                <a:solidFill>
                  <a:srgbClr val="007D8A"/>
                </a:solidFill>
                <a:latin typeface="Arial Regular"/>
                <a:ea typeface="Gotham Book" pitchFamily="2" charset="0"/>
                <a:cs typeface="Gotham Book" pitchFamily="2"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b="0" i="0" kern="1200">
                <a:solidFill>
                  <a:srgbClr val="0072CF"/>
                </a:solidFill>
                <a:latin typeface="Arial Regular"/>
                <a:ea typeface="Gotham Book" pitchFamily="2" charset="0"/>
                <a:cs typeface="Gotham Book" pitchFamily="2"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b="0" i="0" kern="1200">
                <a:solidFill>
                  <a:srgbClr val="333333"/>
                </a:solidFill>
                <a:latin typeface="Arial Regular"/>
                <a:ea typeface="Gotham Book" pitchFamily="2" charset="0"/>
                <a:cs typeface="Gotham Book"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050">
                <a:solidFill>
                  <a:schemeClr val="tx1"/>
                </a:solidFill>
                <a:latin typeface="+mn-lt"/>
                <a:cs typeface="Segoe UI" panose="020B0502040204020203" pitchFamily="34" charset="0"/>
              </a:rPr>
              <a:t>Define a multi year roadmap and utilize Big Room Planning to efficiently and effectively plan 30/60/90 release commitments and alignment</a:t>
            </a:r>
          </a:p>
        </p:txBody>
      </p:sp>
      <p:sp>
        <p:nvSpPr>
          <p:cNvPr id="9" name="Content Placeholder 2">
            <a:extLst>
              <a:ext uri="{FF2B5EF4-FFF2-40B4-BE49-F238E27FC236}">
                <a16:creationId xmlns:a16="http://schemas.microsoft.com/office/drawing/2014/main" id="{63A930C6-8E6A-42A1-ABDD-F08A8FD1C4C5}"/>
              </a:ext>
            </a:extLst>
          </p:cNvPr>
          <p:cNvSpPr txBox="1">
            <a:spLocks/>
          </p:cNvSpPr>
          <p:nvPr/>
        </p:nvSpPr>
        <p:spPr bwMode="auto">
          <a:xfrm>
            <a:off x="4175434" y="5012010"/>
            <a:ext cx="3243072" cy="658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400" b="0" i="0" kern="1200">
                <a:solidFill>
                  <a:srgbClr val="004851"/>
                </a:solidFill>
                <a:latin typeface="Arial Regular"/>
                <a:ea typeface="Gotham Book" pitchFamily="2" charset="0"/>
                <a:cs typeface="Gotham Book" pitchFamily="2"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100" b="0" i="0" kern="1200">
                <a:solidFill>
                  <a:srgbClr val="333333"/>
                </a:solidFill>
                <a:latin typeface="Arial Regular"/>
                <a:ea typeface="Gotham Book" pitchFamily="2" charset="0"/>
                <a:cs typeface="Gotham Book" pitchFamily="2"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b="0" i="0" kern="1200">
                <a:solidFill>
                  <a:srgbClr val="007D8A"/>
                </a:solidFill>
                <a:latin typeface="Arial Regular"/>
                <a:ea typeface="Gotham Book" pitchFamily="2" charset="0"/>
                <a:cs typeface="Gotham Book" pitchFamily="2"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b="0" i="0" kern="1200">
                <a:solidFill>
                  <a:srgbClr val="0072CF"/>
                </a:solidFill>
                <a:latin typeface="Arial Regular"/>
                <a:ea typeface="Gotham Book" pitchFamily="2" charset="0"/>
                <a:cs typeface="Gotham Book" pitchFamily="2"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b="0" i="0" kern="1200">
                <a:solidFill>
                  <a:srgbClr val="333333"/>
                </a:solidFill>
                <a:latin typeface="Arial Regular"/>
                <a:ea typeface="Gotham Book" pitchFamily="2" charset="0"/>
                <a:cs typeface="Gotham Book"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050">
                <a:solidFill>
                  <a:schemeClr val="tx1"/>
                </a:solidFill>
                <a:latin typeface="+mn-lt"/>
                <a:cs typeface="Segoe UI" panose="020B0502040204020203" pitchFamily="34" charset="0"/>
              </a:rPr>
              <a:t>Develop, track and report standardized FLOW metrics for release, demand, cycle time and workforce planning</a:t>
            </a:r>
          </a:p>
        </p:txBody>
      </p:sp>
      <p:sp>
        <p:nvSpPr>
          <p:cNvPr id="16" name="Content Placeholder 2">
            <a:extLst>
              <a:ext uri="{FF2B5EF4-FFF2-40B4-BE49-F238E27FC236}">
                <a16:creationId xmlns:a16="http://schemas.microsoft.com/office/drawing/2014/main" id="{1486CC7F-38F7-4E66-96FD-DC0E2C98E250}"/>
              </a:ext>
            </a:extLst>
          </p:cNvPr>
          <p:cNvSpPr txBox="1">
            <a:spLocks/>
          </p:cNvSpPr>
          <p:nvPr/>
        </p:nvSpPr>
        <p:spPr bwMode="auto">
          <a:xfrm>
            <a:off x="8564554" y="2153956"/>
            <a:ext cx="3401568" cy="658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400" b="0" i="0" kern="1200">
                <a:solidFill>
                  <a:srgbClr val="004851"/>
                </a:solidFill>
                <a:latin typeface="Arial Regular"/>
                <a:ea typeface="Gotham Book" pitchFamily="2" charset="0"/>
                <a:cs typeface="Gotham Book" pitchFamily="2"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100" b="0" i="0" kern="1200">
                <a:solidFill>
                  <a:srgbClr val="333333"/>
                </a:solidFill>
                <a:latin typeface="Arial Regular"/>
                <a:ea typeface="Gotham Book" pitchFamily="2" charset="0"/>
                <a:cs typeface="Gotham Book" pitchFamily="2"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b="0" i="0" kern="1200">
                <a:solidFill>
                  <a:srgbClr val="007D8A"/>
                </a:solidFill>
                <a:latin typeface="Arial Regular"/>
                <a:ea typeface="Gotham Book" pitchFamily="2" charset="0"/>
                <a:cs typeface="Gotham Book" pitchFamily="2"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b="0" i="0" kern="1200">
                <a:solidFill>
                  <a:srgbClr val="0072CF"/>
                </a:solidFill>
                <a:latin typeface="Arial Regular"/>
                <a:ea typeface="Gotham Book" pitchFamily="2" charset="0"/>
                <a:cs typeface="Gotham Book" pitchFamily="2"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b="0" i="0" kern="1200">
                <a:solidFill>
                  <a:srgbClr val="333333"/>
                </a:solidFill>
                <a:latin typeface="Arial Regular"/>
                <a:ea typeface="Gotham Book" pitchFamily="2" charset="0"/>
                <a:cs typeface="Gotham Book"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50">
                <a:solidFill>
                  <a:schemeClr val="tx1"/>
                </a:solidFill>
                <a:latin typeface="+mn-lt"/>
                <a:cs typeface="Segoe UI" panose="020B0502040204020203" pitchFamily="34" charset="0"/>
              </a:rPr>
              <a:t>Enterprise tool adoption with JIRA (product boards), Planview and Whoville with FLOW concepts injected end to end</a:t>
            </a:r>
          </a:p>
          <a:p>
            <a:pPr marL="0" indent="0">
              <a:buNone/>
            </a:pPr>
            <a:r>
              <a:rPr lang="en-US" sz="1050">
                <a:solidFill>
                  <a:schemeClr val="tx1"/>
                </a:solidFill>
                <a:latin typeface="+mn-lt"/>
                <a:cs typeface="Segoe UI" panose="020B0502040204020203" pitchFamily="34" charset="0"/>
              </a:rPr>
              <a:t>Product vocabulary established and codified in online reference</a:t>
            </a:r>
          </a:p>
          <a:p>
            <a:pPr marL="0" indent="0">
              <a:buNone/>
            </a:pPr>
            <a:r>
              <a:rPr lang="en-US" sz="1050">
                <a:solidFill>
                  <a:schemeClr val="tx1"/>
                </a:solidFill>
                <a:latin typeface="+mn-lt"/>
                <a:cs typeface="Segoe UI" panose="020B0502040204020203" pitchFamily="34" charset="0"/>
              </a:rPr>
              <a:t>4 Quadrant Product Model implemented for workflow categorization</a:t>
            </a:r>
          </a:p>
          <a:p>
            <a:pPr marL="0" indent="0">
              <a:buNone/>
            </a:pPr>
            <a:r>
              <a:rPr lang="en-US" sz="1050">
                <a:solidFill>
                  <a:schemeClr val="tx1"/>
                </a:solidFill>
                <a:latin typeface="+mn-lt"/>
                <a:cs typeface="Segoe UI" panose="020B0502040204020203" pitchFamily="34" charset="0"/>
              </a:rPr>
              <a:t>All allocation exists in Planview with a defined mechanism for external demand recovery</a:t>
            </a:r>
          </a:p>
          <a:p>
            <a:pPr marL="0" indent="0">
              <a:buNone/>
            </a:pPr>
            <a:r>
              <a:rPr lang="en-US" sz="1050">
                <a:solidFill>
                  <a:schemeClr val="tx1"/>
                </a:solidFill>
                <a:latin typeface="+mn-lt"/>
                <a:cs typeface="Segoe UI" panose="020B0502040204020203" pitchFamily="34" charset="0"/>
              </a:rPr>
              <a:t>Product Owners\prioritization defined and bi-weekly backlog grooming sessions utilize Kanban pull system to move work to delivery</a:t>
            </a:r>
          </a:p>
          <a:p>
            <a:pPr marL="0" indent="0">
              <a:buNone/>
            </a:pPr>
            <a:r>
              <a:rPr lang="en-US" sz="1050">
                <a:solidFill>
                  <a:schemeClr val="tx1"/>
                </a:solidFill>
                <a:latin typeface="+mn-lt"/>
                <a:cs typeface="Segoe UI" panose="020B0502040204020203" pitchFamily="34" charset="0"/>
              </a:rPr>
              <a:t>Three Big Room Planning sessions were completed – Retros driving CI</a:t>
            </a:r>
          </a:p>
          <a:p>
            <a:pPr marL="0" indent="0">
              <a:buNone/>
            </a:pPr>
            <a:r>
              <a:rPr lang="en-US" sz="1050">
                <a:solidFill>
                  <a:schemeClr val="tx1"/>
                </a:solidFill>
                <a:latin typeface="+mn-lt"/>
                <a:cs typeface="Segoe UI" panose="020B0502040204020203" pitchFamily="34" charset="0"/>
              </a:rPr>
              <a:t>Enterprise IAM Multi Year roadmap in process </a:t>
            </a:r>
          </a:p>
          <a:p>
            <a:pPr marL="0" indent="0">
              <a:buNone/>
            </a:pPr>
            <a:r>
              <a:rPr lang="en-US" sz="1050">
                <a:solidFill>
                  <a:schemeClr val="tx1"/>
                </a:solidFill>
                <a:latin typeface="+mn-lt"/>
                <a:cs typeface="Segoe UI" panose="020B0502040204020203" pitchFamily="34" charset="0"/>
              </a:rPr>
              <a:t>Velocity and backlog metrics are now reported and continuously improved</a:t>
            </a:r>
          </a:p>
          <a:p>
            <a:pPr marL="0" indent="0">
              <a:buNone/>
            </a:pPr>
            <a:r>
              <a:rPr lang="en-US" sz="1050">
                <a:solidFill>
                  <a:schemeClr val="tx1"/>
                </a:solidFill>
                <a:latin typeface="+mn-lt"/>
                <a:cs typeface="Segoe UI" panose="020B0502040204020203" pitchFamily="34" charset="0"/>
              </a:rPr>
              <a:t>Metrics have been used for workforce decisions and FLOW priority decisions</a:t>
            </a:r>
          </a:p>
          <a:p>
            <a:pPr marL="0" indent="0">
              <a:buNone/>
            </a:pPr>
            <a:endParaRPr lang="en-US" sz="1050">
              <a:solidFill>
                <a:schemeClr val="tx1"/>
              </a:solidFill>
              <a:latin typeface="+mn-lt"/>
              <a:cs typeface="Segoe UI" panose="020B0502040204020203" pitchFamily="34" charset="0"/>
            </a:endParaRPr>
          </a:p>
          <a:p>
            <a:pPr marL="0" indent="0">
              <a:buFont typeface="Arial" panose="020B0604020202020204" pitchFamily="34" charset="0"/>
              <a:buNone/>
            </a:pPr>
            <a:endParaRPr lang="en-US" sz="1050">
              <a:solidFill>
                <a:schemeClr val="tx1"/>
              </a:solidFill>
              <a:latin typeface="+mn-lt"/>
              <a:cs typeface="Segoe UI" panose="020B0502040204020203" pitchFamily="34" charset="0"/>
            </a:endParaRPr>
          </a:p>
        </p:txBody>
      </p:sp>
      <p:pic>
        <p:nvPicPr>
          <p:cNvPr id="17" name="Graphic 16" descr="Arrow circle">
            <a:extLst>
              <a:ext uri="{FF2B5EF4-FFF2-40B4-BE49-F238E27FC236}">
                <a16:creationId xmlns:a16="http://schemas.microsoft.com/office/drawing/2014/main" id="{21AA8053-5D76-4E82-BFC4-69006996B63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59803" y="2267872"/>
            <a:ext cx="262617" cy="262617"/>
          </a:xfrm>
          <a:prstGeom prst="rect">
            <a:avLst/>
          </a:prstGeom>
        </p:spPr>
      </p:pic>
      <p:pic>
        <p:nvPicPr>
          <p:cNvPr id="18" name="Graphic 17" descr="Arrow circle">
            <a:extLst>
              <a:ext uri="{FF2B5EF4-FFF2-40B4-BE49-F238E27FC236}">
                <a16:creationId xmlns:a16="http://schemas.microsoft.com/office/drawing/2014/main" id="{244BF38B-E6E9-463E-A6F0-BFA03F61675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68892" y="2736571"/>
            <a:ext cx="262617" cy="262617"/>
          </a:xfrm>
          <a:prstGeom prst="rect">
            <a:avLst/>
          </a:prstGeom>
        </p:spPr>
      </p:pic>
      <p:pic>
        <p:nvPicPr>
          <p:cNvPr id="19" name="Graphic 18" descr="Arrow circle">
            <a:extLst>
              <a:ext uri="{FF2B5EF4-FFF2-40B4-BE49-F238E27FC236}">
                <a16:creationId xmlns:a16="http://schemas.microsoft.com/office/drawing/2014/main" id="{634887A5-0217-4408-B1D7-497F6108FC2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54236" y="3151077"/>
            <a:ext cx="262617" cy="262617"/>
          </a:xfrm>
          <a:prstGeom prst="rect">
            <a:avLst/>
          </a:prstGeom>
        </p:spPr>
      </p:pic>
      <p:pic>
        <p:nvPicPr>
          <p:cNvPr id="20" name="Graphic 19" descr="List">
            <a:extLst>
              <a:ext uri="{FF2B5EF4-FFF2-40B4-BE49-F238E27FC236}">
                <a16:creationId xmlns:a16="http://schemas.microsoft.com/office/drawing/2014/main" id="{18B2109A-633A-4113-9D5E-55435B95A51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29755" y="4533142"/>
            <a:ext cx="279756" cy="279756"/>
          </a:xfrm>
          <a:prstGeom prst="rect">
            <a:avLst/>
          </a:prstGeom>
        </p:spPr>
      </p:pic>
      <p:pic>
        <p:nvPicPr>
          <p:cNvPr id="21" name="Graphic 20" descr="List">
            <a:extLst>
              <a:ext uri="{FF2B5EF4-FFF2-40B4-BE49-F238E27FC236}">
                <a16:creationId xmlns:a16="http://schemas.microsoft.com/office/drawing/2014/main" id="{FF457D11-F7C1-490F-9FB2-7AED93AB667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20666" y="4916967"/>
            <a:ext cx="279756" cy="279756"/>
          </a:xfrm>
          <a:prstGeom prst="rect">
            <a:avLst/>
          </a:prstGeom>
        </p:spPr>
      </p:pic>
      <p:pic>
        <p:nvPicPr>
          <p:cNvPr id="22" name="Graphic 21" descr="Bar chart RTL">
            <a:extLst>
              <a:ext uri="{FF2B5EF4-FFF2-40B4-BE49-F238E27FC236}">
                <a16:creationId xmlns:a16="http://schemas.microsoft.com/office/drawing/2014/main" id="{E3852F86-6E80-4453-8299-79E63E7B689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29754" y="5271976"/>
            <a:ext cx="257447" cy="257447"/>
          </a:xfrm>
          <a:prstGeom prst="rect">
            <a:avLst/>
          </a:prstGeom>
        </p:spPr>
      </p:pic>
      <p:pic>
        <p:nvPicPr>
          <p:cNvPr id="23" name="Graphic 22" descr="Bar chart RTL">
            <a:extLst>
              <a:ext uri="{FF2B5EF4-FFF2-40B4-BE49-F238E27FC236}">
                <a16:creationId xmlns:a16="http://schemas.microsoft.com/office/drawing/2014/main" id="{0DBC2661-4BCB-4D0D-B8D7-EF0DF63991A4}"/>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29754" y="5673902"/>
            <a:ext cx="257447" cy="257447"/>
          </a:xfrm>
          <a:prstGeom prst="rect">
            <a:avLst/>
          </a:prstGeom>
        </p:spPr>
      </p:pic>
      <p:pic>
        <p:nvPicPr>
          <p:cNvPr id="24" name="Picture 2" descr="Product Backlog Icons - Download Free Vector Icons | Noun Project">
            <a:extLst>
              <a:ext uri="{FF2B5EF4-FFF2-40B4-BE49-F238E27FC236}">
                <a16:creationId xmlns:a16="http://schemas.microsoft.com/office/drawing/2014/main" id="{3E986AF9-DC06-4D92-81B8-FF4E620FED0B}"/>
              </a:ext>
            </a:extLst>
          </p:cNvPr>
          <p:cNvPicPr>
            <a:picLocks noChangeAspect="1" noChangeArrowheads="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280790" y="3634531"/>
            <a:ext cx="208298" cy="208298"/>
          </a:xfrm>
          <a:prstGeom prst="rect">
            <a:avLst/>
          </a:prstGeom>
          <a:solidFill>
            <a:schemeClr val="bg1"/>
          </a:solidFill>
        </p:spPr>
      </p:pic>
      <p:pic>
        <p:nvPicPr>
          <p:cNvPr id="25" name="Graphic 24" descr="List">
            <a:extLst>
              <a:ext uri="{FF2B5EF4-FFF2-40B4-BE49-F238E27FC236}">
                <a16:creationId xmlns:a16="http://schemas.microsoft.com/office/drawing/2014/main" id="{5CDF4F3A-E310-4392-AD58-ECD3C3E8DA6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29755" y="3992377"/>
            <a:ext cx="279756" cy="279756"/>
          </a:xfrm>
          <a:prstGeom prst="rect">
            <a:avLst/>
          </a:prstGeom>
        </p:spPr>
      </p:pic>
      <p:cxnSp>
        <p:nvCxnSpPr>
          <p:cNvPr id="26" name="Straight Arrow Connector 25">
            <a:extLst>
              <a:ext uri="{FF2B5EF4-FFF2-40B4-BE49-F238E27FC236}">
                <a16:creationId xmlns:a16="http://schemas.microsoft.com/office/drawing/2014/main" id="{1A2877F7-4431-48A3-8F76-C69E5DBF74D4}"/>
              </a:ext>
            </a:extLst>
          </p:cNvPr>
          <p:cNvCxnSpPr/>
          <p:nvPr/>
        </p:nvCxnSpPr>
        <p:spPr>
          <a:xfrm>
            <a:off x="2154746" y="2483060"/>
            <a:ext cx="183562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CBC86715-2E6D-42FA-90CA-6610EC5F7E77}"/>
              </a:ext>
            </a:extLst>
          </p:cNvPr>
          <p:cNvCxnSpPr/>
          <p:nvPr/>
        </p:nvCxnSpPr>
        <p:spPr>
          <a:xfrm>
            <a:off x="2154746" y="3370756"/>
            <a:ext cx="183562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99E6ABAD-29D3-41FA-9068-C74EF33B1508}"/>
              </a:ext>
            </a:extLst>
          </p:cNvPr>
          <p:cNvCxnSpPr/>
          <p:nvPr/>
        </p:nvCxnSpPr>
        <p:spPr>
          <a:xfrm>
            <a:off x="2154746" y="4160769"/>
            <a:ext cx="183562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0B13414E-E5A0-46D5-B291-9659D9BD353D}"/>
              </a:ext>
            </a:extLst>
          </p:cNvPr>
          <p:cNvCxnSpPr/>
          <p:nvPr/>
        </p:nvCxnSpPr>
        <p:spPr>
          <a:xfrm>
            <a:off x="2154746" y="5235358"/>
            <a:ext cx="183562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3" name="TextBox 32">
            <a:extLst>
              <a:ext uri="{FF2B5EF4-FFF2-40B4-BE49-F238E27FC236}">
                <a16:creationId xmlns:a16="http://schemas.microsoft.com/office/drawing/2014/main" id="{AC6E5100-25C1-4732-9FF7-C2FC476DD954}"/>
              </a:ext>
            </a:extLst>
          </p:cNvPr>
          <p:cNvSpPr txBox="1"/>
          <p:nvPr/>
        </p:nvSpPr>
        <p:spPr>
          <a:xfrm rot="16200000">
            <a:off x="247253" y="2272147"/>
            <a:ext cx="827678" cy="461665"/>
          </a:xfrm>
          <a:prstGeom prst="rect">
            <a:avLst/>
          </a:prstGeom>
          <a:noFill/>
        </p:spPr>
        <p:txBody>
          <a:bodyPr wrap="square" rtlCol="0">
            <a:spAutoFit/>
          </a:bodyPr>
          <a:lstStyle/>
          <a:p>
            <a:r>
              <a:rPr lang="en-US" sz="800"/>
              <a:t>PRODUCT PRINCIPLES - FLOW</a:t>
            </a:r>
          </a:p>
        </p:txBody>
      </p:sp>
      <p:sp>
        <p:nvSpPr>
          <p:cNvPr id="34" name="TextBox 33">
            <a:extLst>
              <a:ext uri="{FF2B5EF4-FFF2-40B4-BE49-F238E27FC236}">
                <a16:creationId xmlns:a16="http://schemas.microsoft.com/office/drawing/2014/main" id="{DB7AA010-3EFE-4174-B4CF-47352FE37EE1}"/>
              </a:ext>
            </a:extLst>
          </p:cNvPr>
          <p:cNvSpPr txBox="1"/>
          <p:nvPr/>
        </p:nvSpPr>
        <p:spPr>
          <a:xfrm rot="16200000">
            <a:off x="289925" y="4172509"/>
            <a:ext cx="827678" cy="338554"/>
          </a:xfrm>
          <a:prstGeom prst="rect">
            <a:avLst/>
          </a:prstGeom>
          <a:noFill/>
        </p:spPr>
        <p:txBody>
          <a:bodyPr wrap="square" rtlCol="0">
            <a:spAutoFit/>
          </a:bodyPr>
          <a:lstStyle/>
          <a:p>
            <a:r>
              <a:rPr lang="en-US" sz="800"/>
              <a:t>PORTFOLIO / PRODUCT</a:t>
            </a:r>
          </a:p>
        </p:txBody>
      </p:sp>
      <p:sp>
        <p:nvSpPr>
          <p:cNvPr id="35" name="TextBox 34">
            <a:extLst>
              <a:ext uri="{FF2B5EF4-FFF2-40B4-BE49-F238E27FC236}">
                <a16:creationId xmlns:a16="http://schemas.microsoft.com/office/drawing/2014/main" id="{BA9AD17D-0418-4ACB-A939-D65438BD8C9E}"/>
              </a:ext>
            </a:extLst>
          </p:cNvPr>
          <p:cNvSpPr txBox="1"/>
          <p:nvPr/>
        </p:nvSpPr>
        <p:spPr>
          <a:xfrm rot="16200000">
            <a:off x="272584" y="3319999"/>
            <a:ext cx="871992" cy="215444"/>
          </a:xfrm>
          <a:prstGeom prst="rect">
            <a:avLst/>
          </a:prstGeom>
          <a:noFill/>
        </p:spPr>
        <p:txBody>
          <a:bodyPr wrap="square" rtlCol="0">
            <a:spAutoFit/>
          </a:bodyPr>
          <a:lstStyle/>
          <a:p>
            <a:pPr algn="ctr"/>
            <a:r>
              <a:rPr lang="en-US" sz="800"/>
              <a:t>STRATEGY</a:t>
            </a:r>
          </a:p>
        </p:txBody>
      </p:sp>
      <p:sp>
        <p:nvSpPr>
          <p:cNvPr id="36" name="TextBox 35">
            <a:extLst>
              <a:ext uri="{FF2B5EF4-FFF2-40B4-BE49-F238E27FC236}">
                <a16:creationId xmlns:a16="http://schemas.microsoft.com/office/drawing/2014/main" id="{79A80565-34F7-4B27-BE12-014DF88C4E22}"/>
              </a:ext>
            </a:extLst>
          </p:cNvPr>
          <p:cNvSpPr txBox="1"/>
          <p:nvPr/>
        </p:nvSpPr>
        <p:spPr>
          <a:xfrm rot="16200000">
            <a:off x="303304" y="5258908"/>
            <a:ext cx="871992" cy="215444"/>
          </a:xfrm>
          <a:prstGeom prst="rect">
            <a:avLst/>
          </a:prstGeom>
          <a:noFill/>
        </p:spPr>
        <p:txBody>
          <a:bodyPr wrap="square" rtlCol="0">
            <a:spAutoFit/>
          </a:bodyPr>
          <a:lstStyle/>
          <a:p>
            <a:pPr algn="ctr"/>
            <a:r>
              <a:rPr lang="en-US" sz="800"/>
              <a:t>TEAM</a:t>
            </a:r>
          </a:p>
        </p:txBody>
      </p:sp>
      <p:pic>
        <p:nvPicPr>
          <p:cNvPr id="37" name="Graphic 36" descr="Arrow circle">
            <a:extLst>
              <a:ext uri="{FF2B5EF4-FFF2-40B4-BE49-F238E27FC236}">
                <a16:creationId xmlns:a16="http://schemas.microsoft.com/office/drawing/2014/main" id="{4201EB6D-589A-44AE-ADC1-D9296A27DA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4059" y="2166275"/>
            <a:ext cx="748303" cy="748303"/>
          </a:xfrm>
          <a:prstGeom prst="rect">
            <a:avLst/>
          </a:prstGeom>
        </p:spPr>
      </p:pic>
      <p:pic>
        <p:nvPicPr>
          <p:cNvPr id="38" name="Graphic 37" descr="List">
            <a:extLst>
              <a:ext uri="{FF2B5EF4-FFF2-40B4-BE49-F238E27FC236}">
                <a16:creationId xmlns:a16="http://schemas.microsoft.com/office/drawing/2014/main" id="{D10B352F-9F33-487F-B5C6-F2A0347B33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4058" y="3911863"/>
            <a:ext cx="748303" cy="748303"/>
          </a:xfrm>
          <a:prstGeom prst="rect">
            <a:avLst/>
          </a:prstGeom>
        </p:spPr>
      </p:pic>
      <p:pic>
        <p:nvPicPr>
          <p:cNvPr id="39" name="Graphic 38" descr="Bar chart RTL">
            <a:extLst>
              <a:ext uri="{FF2B5EF4-FFF2-40B4-BE49-F238E27FC236}">
                <a16:creationId xmlns:a16="http://schemas.microsoft.com/office/drawing/2014/main" id="{1D28A80E-BCED-41FB-8163-EBCFE3556C2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2340" y="4904052"/>
            <a:ext cx="748303" cy="748303"/>
          </a:xfrm>
          <a:prstGeom prst="rect">
            <a:avLst/>
          </a:prstGeom>
        </p:spPr>
      </p:pic>
      <p:pic>
        <p:nvPicPr>
          <p:cNvPr id="40" name="Picture 2" descr="Product Backlog Icons - Download Free Vector Icons | Noun Project">
            <a:extLst>
              <a:ext uri="{FF2B5EF4-FFF2-40B4-BE49-F238E27FC236}">
                <a16:creationId xmlns:a16="http://schemas.microsoft.com/office/drawing/2014/main" id="{A31A153F-E457-45AA-BF53-0D407F200833}"/>
              </a:ext>
            </a:extLst>
          </p:cNvPr>
          <p:cNvPicPr>
            <a:picLocks noChangeAspect="1" noChangeArrowheads="1"/>
          </p:cNvPicPr>
          <p:nvPr/>
        </p:nvPicPr>
        <p:blipFill>
          <a:blip r:embed="rId1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22241" y="3153753"/>
            <a:ext cx="540441" cy="540441"/>
          </a:xfrm>
          <a:prstGeom prst="rect">
            <a:avLst/>
          </a:prstGeom>
          <a:solidFill>
            <a:schemeClr val="bg1"/>
          </a:solidFill>
        </p:spPr>
      </p:pic>
      <p:sp>
        <p:nvSpPr>
          <p:cNvPr id="45" name="TextBox 44">
            <a:extLst>
              <a:ext uri="{FF2B5EF4-FFF2-40B4-BE49-F238E27FC236}">
                <a16:creationId xmlns:a16="http://schemas.microsoft.com/office/drawing/2014/main" id="{91286BF1-8307-4916-89EA-8B3D1DE17DFC}"/>
              </a:ext>
            </a:extLst>
          </p:cNvPr>
          <p:cNvSpPr txBox="1"/>
          <p:nvPr/>
        </p:nvSpPr>
        <p:spPr>
          <a:xfrm>
            <a:off x="1292461" y="1483913"/>
            <a:ext cx="1044403" cy="535250"/>
          </a:xfrm>
          <a:prstGeom prst="rect">
            <a:avLst/>
          </a:prstGeom>
          <a:noFill/>
        </p:spPr>
        <p:txBody>
          <a:bodyPr wrap="square" lIns="0" tIns="0" rIns="0" bIns="0" rtlCol="0">
            <a:noAutofit/>
          </a:bodyPr>
          <a:lstStyle/>
          <a:p>
            <a:pPr algn="l">
              <a:lnSpc>
                <a:spcPct val="112000"/>
              </a:lnSpc>
            </a:pPr>
            <a:r>
              <a:rPr lang="en-US" sz="2400" b="1" dirty="0">
                <a:solidFill>
                  <a:schemeClr val="tx1"/>
                </a:solidFill>
              </a:rPr>
              <a:t>OKR</a:t>
            </a:r>
          </a:p>
        </p:txBody>
      </p:sp>
      <p:sp>
        <p:nvSpPr>
          <p:cNvPr id="46" name="TextBox 45">
            <a:extLst>
              <a:ext uri="{FF2B5EF4-FFF2-40B4-BE49-F238E27FC236}">
                <a16:creationId xmlns:a16="http://schemas.microsoft.com/office/drawing/2014/main" id="{685D3CCB-E042-4ABE-BA5B-4437F41617B1}"/>
              </a:ext>
            </a:extLst>
          </p:cNvPr>
          <p:cNvSpPr txBox="1"/>
          <p:nvPr/>
        </p:nvSpPr>
        <p:spPr>
          <a:xfrm>
            <a:off x="4844902" y="1457012"/>
            <a:ext cx="1904136" cy="535250"/>
          </a:xfrm>
          <a:prstGeom prst="rect">
            <a:avLst/>
          </a:prstGeom>
          <a:noFill/>
        </p:spPr>
        <p:txBody>
          <a:bodyPr wrap="square" lIns="0" tIns="0" rIns="0" bIns="0" rtlCol="0">
            <a:noAutofit/>
          </a:bodyPr>
          <a:lstStyle/>
          <a:p>
            <a:pPr algn="l">
              <a:lnSpc>
                <a:spcPct val="112000"/>
              </a:lnSpc>
            </a:pPr>
            <a:r>
              <a:rPr lang="en-US" sz="2800" b="1" dirty="0">
                <a:solidFill>
                  <a:schemeClr val="tx1"/>
                </a:solidFill>
              </a:rPr>
              <a:t>Objective</a:t>
            </a:r>
            <a:endParaRPr lang="en-US" sz="1400" b="1" dirty="0">
              <a:solidFill>
                <a:schemeClr val="tx1"/>
              </a:solidFill>
            </a:endParaRPr>
          </a:p>
        </p:txBody>
      </p:sp>
      <p:sp>
        <p:nvSpPr>
          <p:cNvPr id="47" name="TextBox 46">
            <a:extLst>
              <a:ext uri="{FF2B5EF4-FFF2-40B4-BE49-F238E27FC236}">
                <a16:creationId xmlns:a16="http://schemas.microsoft.com/office/drawing/2014/main" id="{BAF2E970-E18C-4336-8EEC-F73EA2F8C775}"/>
              </a:ext>
            </a:extLst>
          </p:cNvPr>
          <p:cNvSpPr txBox="1"/>
          <p:nvPr/>
        </p:nvSpPr>
        <p:spPr>
          <a:xfrm>
            <a:off x="9135369" y="1457012"/>
            <a:ext cx="2259938" cy="535250"/>
          </a:xfrm>
          <a:prstGeom prst="rect">
            <a:avLst/>
          </a:prstGeom>
          <a:noFill/>
        </p:spPr>
        <p:txBody>
          <a:bodyPr wrap="square" lIns="0" tIns="0" rIns="0" bIns="0" rtlCol="0">
            <a:noAutofit/>
          </a:bodyPr>
          <a:lstStyle/>
          <a:p>
            <a:pPr algn="l">
              <a:lnSpc>
                <a:spcPct val="112000"/>
              </a:lnSpc>
            </a:pPr>
            <a:r>
              <a:rPr lang="en-US" sz="2800" b="1" dirty="0">
                <a:solidFill>
                  <a:schemeClr val="tx1"/>
                </a:solidFill>
              </a:rPr>
              <a:t>Key Results</a:t>
            </a:r>
          </a:p>
        </p:txBody>
      </p:sp>
      <p:sp>
        <p:nvSpPr>
          <p:cNvPr id="49" name="Slide Number Placeholder 5">
            <a:extLst>
              <a:ext uri="{FF2B5EF4-FFF2-40B4-BE49-F238E27FC236}">
                <a16:creationId xmlns:a16="http://schemas.microsoft.com/office/drawing/2014/main" id="{7D39302F-DE56-4AC5-B52E-B635A9E6CABB}"/>
              </a:ext>
            </a:extLst>
          </p:cNvPr>
          <p:cNvSpPr>
            <a:spLocks noGrp="1"/>
          </p:cNvSpPr>
          <p:nvPr>
            <p:ph type="sldNum" sz="quarter" idx="12"/>
          </p:nvPr>
        </p:nvSpPr>
        <p:spPr>
          <a:xfrm>
            <a:off x="11112274" y="6541613"/>
            <a:ext cx="762000" cy="194297"/>
          </a:xfrm>
          <a:prstGeom prst="rect">
            <a:avLst/>
          </a:prstGeom>
        </p:spPr>
        <p:txBody>
          <a:bodyPr anchor="t" anchorCtr="0"/>
          <a:lstStyle>
            <a:lvl1pPr algn="r">
              <a:defRPr sz="1200" b="0">
                <a:solidFill>
                  <a:srgbClr val="747678"/>
                </a:solidFill>
                <a:latin typeface="Arial" pitchFamily="34" charset="0"/>
                <a:cs typeface="Arial" pitchFamily="34" charset="0"/>
              </a:defRPr>
            </a:lvl1pPr>
          </a:lstStyle>
          <a:p>
            <a:fld id="{23B99C07-6774-7B4C-A880-8CAF4048FB67}" type="slidenum">
              <a:rPr lang="en-US" smtClean="0"/>
              <a:pPr/>
              <a:t>38</a:t>
            </a:fld>
            <a:endParaRPr lang="en-US" dirty="0"/>
          </a:p>
        </p:txBody>
      </p:sp>
    </p:spTree>
    <p:extLst>
      <p:ext uri="{BB962C8B-B14F-4D97-AF65-F5344CB8AC3E}">
        <p14:creationId xmlns:p14="http://schemas.microsoft.com/office/powerpoint/2010/main" val="37703284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8EE4A0-E95B-4235-81F7-6F736D1A6239}"/>
              </a:ext>
            </a:extLst>
          </p:cNvPr>
          <p:cNvSpPr>
            <a:spLocks noGrp="1"/>
          </p:cNvSpPr>
          <p:nvPr>
            <p:ph type="title"/>
          </p:nvPr>
        </p:nvSpPr>
        <p:spPr/>
        <p:txBody>
          <a:bodyPr/>
          <a:lstStyle/>
          <a:p>
            <a:r>
              <a:rPr lang="en-US" dirty="0"/>
              <a:t>Transforming our </a:t>
            </a:r>
            <a:r>
              <a:rPr lang="en-US" b="1" dirty="0"/>
              <a:t>Portfolio Management Practices</a:t>
            </a:r>
          </a:p>
        </p:txBody>
      </p:sp>
      <p:sp>
        <p:nvSpPr>
          <p:cNvPr id="2" name="Content Placeholder 1">
            <a:extLst>
              <a:ext uri="{FF2B5EF4-FFF2-40B4-BE49-F238E27FC236}">
                <a16:creationId xmlns:a16="http://schemas.microsoft.com/office/drawing/2014/main" id="{52817E09-A59C-41BC-A609-1874686EFA52}"/>
              </a:ext>
            </a:extLst>
          </p:cNvPr>
          <p:cNvSpPr>
            <a:spLocks noGrp="1"/>
          </p:cNvSpPr>
          <p:nvPr>
            <p:ph idx="1"/>
          </p:nvPr>
        </p:nvSpPr>
        <p:spPr>
          <a:xfrm>
            <a:off x="504000" y="1071612"/>
            <a:ext cx="11182350" cy="297666"/>
          </a:xfrm>
        </p:spPr>
        <p:txBody>
          <a:bodyPr>
            <a:normAutofit/>
          </a:bodyPr>
          <a:lstStyle/>
          <a:p>
            <a:pPr marL="0" indent="0">
              <a:buNone/>
            </a:pPr>
            <a:r>
              <a:rPr lang="en-US" sz="1600" dirty="0"/>
              <a:t>The Quarterly Technology Planning was initiated to help us manage our portfolio across the Product Suites</a:t>
            </a:r>
          </a:p>
        </p:txBody>
      </p:sp>
      <p:sp>
        <p:nvSpPr>
          <p:cNvPr id="24" name="Freeform: Shape 23">
            <a:extLst>
              <a:ext uri="{FF2B5EF4-FFF2-40B4-BE49-F238E27FC236}">
                <a16:creationId xmlns:a16="http://schemas.microsoft.com/office/drawing/2014/main" id="{3D0238CE-3687-4D61-8605-3428577BA16D}"/>
              </a:ext>
            </a:extLst>
          </p:cNvPr>
          <p:cNvSpPr/>
          <p:nvPr/>
        </p:nvSpPr>
        <p:spPr>
          <a:xfrm>
            <a:off x="325869" y="1610980"/>
            <a:ext cx="2679758" cy="3279688"/>
          </a:xfrm>
          <a:custGeom>
            <a:avLst/>
            <a:gdLst>
              <a:gd name="connsiteX0" fmla="*/ 0 w 2774411"/>
              <a:gd name="connsiteY0" fmla="*/ 277441 h 4012577"/>
              <a:gd name="connsiteX1" fmla="*/ 277441 w 2774411"/>
              <a:gd name="connsiteY1" fmla="*/ 0 h 4012577"/>
              <a:gd name="connsiteX2" fmla="*/ 2496970 w 2774411"/>
              <a:gd name="connsiteY2" fmla="*/ 0 h 4012577"/>
              <a:gd name="connsiteX3" fmla="*/ 2774411 w 2774411"/>
              <a:gd name="connsiteY3" fmla="*/ 277441 h 4012577"/>
              <a:gd name="connsiteX4" fmla="*/ 2774411 w 2774411"/>
              <a:gd name="connsiteY4" fmla="*/ 3735136 h 4012577"/>
              <a:gd name="connsiteX5" fmla="*/ 2496970 w 2774411"/>
              <a:gd name="connsiteY5" fmla="*/ 4012577 h 4012577"/>
              <a:gd name="connsiteX6" fmla="*/ 277441 w 2774411"/>
              <a:gd name="connsiteY6" fmla="*/ 4012577 h 4012577"/>
              <a:gd name="connsiteX7" fmla="*/ 0 w 2774411"/>
              <a:gd name="connsiteY7" fmla="*/ 3735136 h 4012577"/>
              <a:gd name="connsiteX8" fmla="*/ 0 w 2774411"/>
              <a:gd name="connsiteY8" fmla="*/ 277441 h 401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4411" h="4012577">
                <a:moveTo>
                  <a:pt x="0" y="277441"/>
                </a:moveTo>
                <a:cubicBezTo>
                  <a:pt x="0" y="124215"/>
                  <a:pt x="124215" y="0"/>
                  <a:pt x="277441" y="0"/>
                </a:cubicBezTo>
                <a:lnTo>
                  <a:pt x="2496970" y="0"/>
                </a:lnTo>
                <a:cubicBezTo>
                  <a:pt x="2650196" y="0"/>
                  <a:pt x="2774411" y="124215"/>
                  <a:pt x="2774411" y="277441"/>
                </a:cubicBezTo>
                <a:lnTo>
                  <a:pt x="2774411" y="3735136"/>
                </a:lnTo>
                <a:cubicBezTo>
                  <a:pt x="2774411" y="3888362"/>
                  <a:pt x="2650196" y="4012577"/>
                  <a:pt x="2496970" y="4012577"/>
                </a:cubicBezTo>
                <a:lnTo>
                  <a:pt x="277441" y="4012577"/>
                </a:lnTo>
                <a:cubicBezTo>
                  <a:pt x="124215" y="4012577"/>
                  <a:pt x="0" y="3888362"/>
                  <a:pt x="0" y="3735136"/>
                </a:cubicBezTo>
                <a:lnTo>
                  <a:pt x="0" y="277441"/>
                </a:lnTo>
                <a:close/>
              </a:path>
            </a:pathLst>
          </a:custGeom>
          <a:solidFill>
            <a:schemeClr val="bg2"/>
          </a:solidFill>
          <a:ln>
            <a:solidFill>
              <a:schemeClr val="bg2"/>
            </a:solidFill>
          </a:ln>
        </p:spPr>
        <p:style>
          <a:lnRef idx="0">
            <a:schemeClr val="accent5">
              <a:hueOff val="0"/>
              <a:satOff val="0"/>
              <a:lumOff val="0"/>
              <a:alphaOff val="0"/>
            </a:schemeClr>
          </a:lnRef>
          <a:fillRef idx="1">
            <a:scrgbClr r="0" g="0" b="0"/>
          </a:fillRef>
          <a:effectRef idx="0">
            <a:schemeClr val="accent5">
              <a:tint val="40000"/>
              <a:hueOff val="0"/>
              <a:satOff val="0"/>
              <a:lumOff val="0"/>
              <a:alphaOff val="0"/>
            </a:schemeClr>
          </a:effectRef>
          <a:fontRef idx="minor">
            <a:schemeClr val="dk1">
              <a:hueOff val="0"/>
              <a:satOff val="0"/>
              <a:lumOff val="0"/>
              <a:alphaOff val="0"/>
            </a:schemeClr>
          </a:fontRef>
        </p:style>
        <p:txBody>
          <a:bodyPr spcFirstLastPara="0" vert="horz" wrap="square" lIns="76200" tIns="182880" rIns="76200" bIns="2885004" numCol="1" spcCol="1270" anchor="t" anchorCtr="0">
            <a:noAutofit/>
          </a:bodyPr>
          <a:lstStyle/>
          <a:p>
            <a:pPr marL="0" lvl="0" indent="0" algn="ctr" defTabSz="889000">
              <a:lnSpc>
                <a:spcPct val="90000"/>
              </a:lnSpc>
              <a:spcBef>
                <a:spcPct val="0"/>
              </a:spcBef>
              <a:spcAft>
                <a:spcPct val="35000"/>
              </a:spcAft>
              <a:buNone/>
            </a:pPr>
            <a:r>
              <a:rPr lang="en-US" sz="1600" b="1" kern="1200" dirty="0">
                <a:solidFill>
                  <a:schemeClr val="bg1"/>
                </a:solidFill>
                <a:latin typeface="Arial" panose="020B0604020202020204" pitchFamily="34" charset="0"/>
                <a:cs typeface="Arial" panose="020B0604020202020204" pitchFamily="34" charset="0"/>
              </a:rPr>
              <a:t>Design Process</a:t>
            </a:r>
          </a:p>
          <a:p>
            <a:pPr marL="0" lvl="0" indent="0" algn="ctr" defTabSz="889000">
              <a:lnSpc>
                <a:spcPct val="90000"/>
              </a:lnSpc>
              <a:spcBef>
                <a:spcPct val="0"/>
              </a:spcBef>
              <a:spcAft>
                <a:spcPct val="35000"/>
              </a:spcAft>
              <a:buNone/>
            </a:pPr>
            <a:r>
              <a:rPr lang="en-US" sz="1400" kern="1200" dirty="0">
                <a:solidFill>
                  <a:schemeClr val="bg1"/>
                </a:solidFill>
                <a:latin typeface="Arial" panose="020B0604020202020204" pitchFamily="34" charset="0"/>
                <a:cs typeface="Arial" panose="020B0604020202020204" pitchFamily="34" charset="0"/>
              </a:rPr>
              <a:t>Portfolio and Delivery Management Process</a:t>
            </a:r>
          </a:p>
        </p:txBody>
      </p:sp>
      <p:sp>
        <p:nvSpPr>
          <p:cNvPr id="25" name="Rectangle: Rounded Corners 24">
            <a:extLst>
              <a:ext uri="{FF2B5EF4-FFF2-40B4-BE49-F238E27FC236}">
                <a16:creationId xmlns:a16="http://schemas.microsoft.com/office/drawing/2014/main" id="{00D27B88-B9CD-410F-8CB6-50474154EA89}"/>
              </a:ext>
            </a:extLst>
          </p:cNvPr>
          <p:cNvSpPr/>
          <p:nvPr/>
        </p:nvSpPr>
        <p:spPr>
          <a:xfrm>
            <a:off x="541525" y="2625776"/>
            <a:ext cx="2219529" cy="589712"/>
          </a:xfrm>
          <a:prstGeom prst="roundRect">
            <a:avLst/>
          </a:prstGeom>
          <a:solidFill>
            <a:schemeClr val="bg2"/>
          </a:solidFill>
          <a:ln w="19050">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66269" tIns="55474" rIns="66269" bIns="55474" numCol="1" spcCol="1270" anchor="ctr" anchorCtr="0">
            <a:noAutofit/>
          </a:bodyPr>
          <a:lstStyle/>
          <a:p>
            <a:pPr marL="0" lvl="0" indent="0" algn="ctr" defTabSz="755650">
              <a:lnSpc>
                <a:spcPct val="90000"/>
              </a:lnSpc>
              <a:spcBef>
                <a:spcPct val="0"/>
              </a:spcBef>
              <a:spcAft>
                <a:spcPct val="35000"/>
              </a:spcAft>
              <a:buNone/>
            </a:pPr>
            <a:r>
              <a:rPr lang="en-US" sz="1200" kern="1200">
                <a:latin typeface="Arial" panose="020B0604020202020204" pitchFamily="34" charset="0"/>
                <a:cs typeface="Arial" panose="020B0604020202020204" pitchFamily="34" charset="0"/>
              </a:rPr>
              <a:t>Establish guidelines for funding sources</a:t>
            </a:r>
          </a:p>
        </p:txBody>
      </p:sp>
      <p:sp>
        <p:nvSpPr>
          <p:cNvPr id="26" name="Rectangle: Rounded Corners 25">
            <a:extLst>
              <a:ext uri="{FF2B5EF4-FFF2-40B4-BE49-F238E27FC236}">
                <a16:creationId xmlns:a16="http://schemas.microsoft.com/office/drawing/2014/main" id="{24BB40C7-A5D2-4098-83DA-C6C02C05FD47}"/>
              </a:ext>
            </a:extLst>
          </p:cNvPr>
          <p:cNvSpPr/>
          <p:nvPr/>
        </p:nvSpPr>
        <p:spPr>
          <a:xfrm>
            <a:off x="541525" y="3342792"/>
            <a:ext cx="2219529" cy="589712"/>
          </a:xfrm>
          <a:prstGeom prst="roundRect">
            <a:avLst/>
          </a:prstGeom>
          <a:solidFill>
            <a:schemeClr val="bg2"/>
          </a:solidFill>
          <a:ln w="19050">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66269" tIns="55474" rIns="66269" bIns="55474" numCol="1" spcCol="1270" anchor="ctr" anchorCtr="0">
            <a:noAutofit/>
          </a:bodyPr>
          <a:lstStyle/>
          <a:p>
            <a:pPr marL="0" lvl="0" indent="0" algn="ctr" defTabSz="755650">
              <a:lnSpc>
                <a:spcPct val="90000"/>
              </a:lnSpc>
              <a:spcBef>
                <a:spcPct val="0"/>
              </a:spcBef>
              <a:spcAft>
                <a:spcPct val="35000"/>
              </a:spcAft>
              <a:buNone/>
            </a:pPr>
            <a:r>
              <a:rPr lang="en-US" sz="1200" kern="1200">
                <a:latin typeface="Arial" panose="020B0604020202020204" pitchFamily="34" charset="0"/>
                <a:cs typeface="Arial" panose="020B0604020202020204" pitchFamily="34" charset="0"/>
              </a:rPr>
              <a:t>Establish guidelines for funding levels</a:t>
            </a:r>
          </a:p>
        </p:txBody>
      </p:sp>
      <p:sp>
        <p:nvSpPr>
          <p:cNvPr id="27" name="Rectangle: Rounded Corners 26">
            <a:extLst>
              <a:ext uri="{FF2B5EF4-FFF2-40B4-BE49-F238E27FC236}">
                <a16:creationId xmlns:a16="http://schemas.microsoft.com/office/drawing/2014/main" id="{73AAB88D-F4D0-4FCD-98DE-B69B4678290F}"/>
              </a:ext>
            </a:extLst>
          </p:cNvPr>
          <p:cNvSpPr/>
          <p:nvPr/>
        </p:nvSpPr>
        <p:spPr>
          <a:xfrm>
            <a:off x="541525" y="4059808"/>
            <a:ext cx="2219529" cy="589712"/>
          </a:xfrm>
          <a:prstGeom prst="roundRect">
            <a:avLst/>
          </a:prstGeom>
          <a:solidFill>
            <a:schemeClr val="bg2"/>
          </a:solidFill>
          <a:ln w="19050">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66269" tIns="55474" rIns="66269" bIns="55474" numCol="1" spcCol="1270" anchor="ctr" anchorCtr="0">
            <a:noAutofit/>
          </a:bodyPr>
          <a:lstStyle/>
          <a:p>
            <a:pPr marL="0" lvl="0" indent="0" algn="ctr" defTabSz="755650">
              <a:lnSpc>
                <a:spcPct val="90000"/>
              </a:lnSpc>
              <a:spcBef>
                <a:spcPct val="0"/>
              </a:spcBef>
              <a:spcAft>
                <a:spcPct val="35000"/>
              </a:spcAft>
              <a:buNone/>
            </a:pPr>
            <a:r>
              <a:rPr lang="en-US" sz="1200" kern="1200">
                <a:latin typeface="Arial" panose="020B0604020202020204" pitchFamily="34" charset="0"/>
                <a:cs typeface="Arial" panose="020B0604020202020204" pitchFamily="34" charset="0"/>
              </a:rPr>
              <a:t>Establish delivery management practices</a:t>
            </a:r>
          </a:p>
        </p:txBody>
      </p:sp>
      <p:sp>
        <p:nvSpPr>
          <p:cNvPr id="28" name="Freeform: Shape 27">
            <a:extLst>
              <a:ext uri="{FF2B5EF4-FFF2-40B4-BE49-F238E27FC236}">
                <a16:creationId xmlns:a16="http://schemas.microsoft.com/office/drawing/2014/main" id="{12C9632B-11AF-4EC6-B61C-5C4B3B9CE00F}"/>
              </a:ext>
            </a:extLst>
          </p:cNvPr>
          <p:cNvSpPr/>
          <p:nvPr/>
        </p:nvSpPr>
        <p:spPr>
          <a:xfrm>
            <a:off x="5966296" y="1652217"/>
            <a:ext cx="2679758" cy="3279688"/>
          </a:xfrm>
          <a:custGeom>
            <a:avLst/>
            <a:gdLst>
              <a:gd name="connsiteX0" fmla="*/ 0 w 2774411"/>
              <a:gd name="connsiteY0" fmla="*/ 277441 h 4012577"/>
              <a:gd name="connsiteX1" fmla="*/ 277441 w 2774411"/>
              <a:gd name="connsiteY1" fmla="*/ 0 h 4012577"/>
              <a:gd name="connsiteX2" fmla="*/ 2496970 w 2774411"/>
              <a:gd name="connsiteY2" fmla="*/ 0 h 4012577"/>
              <a:gd name="connsiteX3" fmla="*/ 2774411 w 2774411"/>
              <a:gd name="connsiteY3" fmla="*/ 277441 h 4012577"/>
              <a:gd name="connsiteX4" fmla="*/ 2774411 w 2774411"/>
              <a:gd name="connsiteY4" fmla="*/ 3735136 h 4012577"/>
              <a:gd name="connsiteX5" fmla="*/ 2496970 w 2774411"/>
              <a:gd name="connsiteY5" fmla="*/ 4012577 h 4012577"/>
              <a:gd name="connsiteX6" fmla="*/ 277441 w 2774411"/>
              <a:gd name="connsiteY6" fmla="*/ 4012577 h 4012577"/>
              <a:gd name="connsiteX7" fmla="*/ 0 w 2774411"/>
              <a:gd name="connsiteY7" fmla="*/ 3735136 h 4012577"/>
              <a:gd name="connsiteX8" fmla="*/ 0 w 2774411"/>
              <a:gd name="connsiteY8" fmla="*/ 277441 h 401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4411" h="4012577">
                <a:moveTo>
                  <a:pt x="0" y="277441"/>
                </a:moveTo>
                <a:cubicBezTo>
                  <a:pt x="0" y="124215"/>
                  <a:pt x="124215" y="0"/>
                  <a:pt x="277441" y="0"/>
                </a:cubicBezTo>
                <a:lnTo>
                  <a:pt x="2496970" y="0"/>
                </a:lnTo>
                <a:cubicBezTo>
                  <a:pt x="2650196" y="0"/>
                  <a:pt x="2774411" y="124215"/>
                  <a:pt x="2774411" y="277441"/>
                </a:cubicBezTo>
                <a:lnTo>
                  <a:pt x="2774411" y="3735136"/>
                </a:lnTo>
                <a:cubicBezTo>
                  <a:pt x="2774411" y="3888362"/>
                  <a:pt x="2650196" y="4012577"/>
                  <a:pt x="2496970" y="4012577"/>
                </a:cubicBezTo>
                <a:lnTo>
                  <a:pt x="277441" y="4012577"/>
                </a:lnTo>
                <a:cubicBezTo>
                  <a:pt x="124215" y="4012577"/>
                  <a:pt x="0" y="3888362"/>
                  <a:pt x="0" y="3735136"/>
                </a:cubicBezTo>
                <a:lnTo>
                  <a:pt x="0" y="277441"/>
                </a:lnTo>
                <a:close/>
              </a:path>
            </a:pathLst>
          </a:custGeom>
          <a:solidFill>
            <a:srgbClr val="253746"/>
          </a:solidFill>
          <a:ln>
            <a:solidFill>
              <a:schemeClr val="bg2"/>
            </a:solidFill>
          </a:ln>
        </p:spPr>
        <p:style>
          <a:lnRef idx="0">
            <a:schemeClr val="accent5">
              <a:hueOff val="0"/>
              <a:satOff val="0"/>
              <a:lumOff val="0"/>
              <a:alphaOff val="0"/>
            </a:schemeClr>
          </a:lnRef>
          <a:fillRef idx="1">
            <a:scrgbClr r="0" g="0" b="0"/>
          </a:fillRef>
          <a:effectRef idx="0">
            <a:schemeClr val="accent5">
              <a:tint val="40000"/>
              <a:hueOff val="0"/>
              <a:satOff val="0"/>
              <a:lumOff val="0"/>
              <a:alphaOff val="0"/>
            </a:schemeClr>
          </a:effectRef>
          <a:fontRef idx="minor">
            <a:schemeClr val="dk1">
              <a:hueOff val="0"/>
              <a:satOff val="0"/>
              <a:lumOff val="0"/>
              <a:alphaOff val="0"/>
            </a:schemeClr>
          </a:fontRef>
        </p:style>
        <p:txBody>
          <a:bodyPr spcFirstLastPara="0" vert="horz" wrap="square" lIns="76200" tIns="182880" rIns="76200" bIns="2885004" numCol="1" spcCol="1270" anchor="t" anchorCtr="0">
            <a:noAutofit/>
          </a:bodyPr>
          <a:lstStyle/>
          <a:p>
            <a:pPr marL="0" lvl="0" indent="0" algn="ctr" defTabSz="889000">
              <a:lnSpc>
                <a:spcPct val="90000"/>
              </a:lnSpc>
              <a:spcBef>
                <a:spcPct val="0"/>
              </a:spcBef>
              <a:spcAft>
                <a:spcPct val="35000"/>
              </a:spcAft>
              <a:buNone/>
            </a:pPr>
            <a:r>
              <a:rPr lang="en-US" sz="1600" b="1" kern="1200" dirty="0">
                <a:solidFill>
                  <a:schemeClr val="bg1"/>
                </a:solidFill>
                <a:latin typeface="Arial" panose="020B0604020202020204" pitchFamily="34" charset="0"/>
                <a:cs typeface="Arial" panose="020B0604020202020204" pitchFamily="34" charset="0"/>
              </a:rPr>
              <a:t>Develop Portfolio</a:t>
            </a:r>
          </a:p>
          <a:p>
            <a:pPr marL="0" lvl="0" indent="0" algn="ctr" defTabSz="889000">
              <a:lnSpc>
                <a:spcPct val="90000"/>
              </a:lnSpc>
              <a:spcBef>
                <a:spcPct val="0"/>
              </a:spcBef>
              <a:spcAft>
                <a:spcPts val="0"/>
              </a:spcAft>
              <a:buNone/>
            </a:pPr>
            <a:r>
              <a:rPr lang="en-US" sz="1400" kern="1200" dirty="0">
                <a:solidFill>
                  <a:schemeClr val="bg1"/>
                </a:solidFill>
                <a:latin typeface="Arial" panose="020B0604020202020204" pitchFamily="34" charset="0"/>
                <a:cs typeface="Arial" panose="020B0604020202020204" pitchFamily="34" charset="0"/>
              </a:rPr>
              <a:t>Create I&amp;O Portfolio</a:t>
            </a:r>
          </a:p>
          <a:p>
            <a:pPr marL="0" lvl="0" indent="0" algn="ctr" defTabSz="889000">
              <a:lnSpc>
                <a:spcPct val="90000"/>
              </a:lnSpc>
              <a:spcBef>
                <a:spcPct val="0"/>
              </a:spcBef>
              <a:spcAft>
                <a:spcPts val="0"/>
              </a:spcAft>
              <a:buNone/>
            </a:pPr>
            <a:r>
              <a:rPr lang="en-US" sz="1400" kern="1200" dirty="0">
                <a:solidFill>
                  <a:schemeClr val="bg1"/>
                </a:solidFill>
                <a:latin typeface="Arial" panose="020B0604020202020204" pitchFamily="34" charset="0"/>
                <a:cs typeface="Arial" panose="020B0604020202020204" pitchFamily="34" charset="0"/>
              </a:rPr>
              <a:t>in Planview E1</a:t>
            </a:r>
          </a:p>
        </p:txBody>
      </p:sp>
      <p:sp>
        <p:nvSpPr>
          <p:cNvPr id="29" name="Rectangle: Rounded Corners 28">
            <a:extLst>
              <a:ext uri="{FF2B5EF4-FFF2-40B4-BE49-F238E27FC236}">
                <a16:creationId xmlns:a16="http://schemas.microsoft.com/office/drawing/2014/main" id="{FF39133F-79E4-4E5A-8B8F-171E95447F05}"/>
              </a:ext>
            </a:extLst>
          </p:cNvPr>
          <p:cNvSpPr/>
          <p:nvPr/>
        </p:nvSpPr>
        <p:spPr>
          <a:xfrm>
            <a:off x="6181952" y="2667013"/>
            <a:ext cx="2219529" cy="589712"/>
          </a:xfrm>
          <a:prstGeom prst="roundRect">
            <a:avLst/>
          </a:prstGeom>
          <a:solidFill>
            <a:srgbClr val="007D8A"/>
          </a:solidFill>
          <a:ln w="19050">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66269" tIns="55474" rIns="66269" bIns="55474" numCol="1" spcCol="1270" anchor="ctr" anchorCtr="0">
            <a:noAutofit/>
          </a:bodyPr>
          <a:lstStyle/>
          <a:p>
            <a:pPr marL="0" lvl="0" indent="0" algn="ctr" defTabSz="755650">
              <a:lnSpc>
                <a:spcPct val="90000"/>
              </a:lnSpc>
              <a:spcBef>
                <a:spcPct val="0"/>
              </a:spcBef>
              <a:spcAft>
                <a:spcPct val="35000"/>
              </a:spcAft>
              <a:buNone/>
            </a:pPr>
            <a:r>
              <a:rPr lang="en-US" sz="1200" kern="1200">
                <a:latin typeface="Arial" panose="020B0604020202020204" pitchFamily="34" charset="0"/>
                <a:cs typeface="Arial" panose="020B0604020202020204" pitchFamily="34" charset="0"/>
              </a:rPr>
              <a:t>Create Portfolio List (based on sub-portfolios)</a:t>
            </a:r>
          </a:p>
        </p:txBody>
      </p:sp>
      <p:sp>
        <p:nvSpPr>
          <p:cNvPr id="30" name="Rectangle: Rounded Corners 29">
            <a:extLst>
              <a:ext uri="{FF2B5EF4-FFF2-40B4-BE49-F238E27FC236}">
                <a16:creationId xmlns:a16="http://schemas.microsoft.com/office/drawing/2014/main" id="{71FE7146-FA3B-4E41-A841-59879441E262}"/>
              </a:ext>
            </a:extLst>
          </p:cNvPr>
          <p:cNvSpPr/>
          <p:nvPr/>
        </p:nvSpPr>
        <p:spPr>
          <a:xfrm>
            <a:off x="6181952" y="3384029"/>
            <a:ext cx="2219529" cy="589712"/>
          </a:xfrm>
          <a:prstGeom prst="roundRect">
            <a:avLst/>
          </a:prstGeom>
          <a:solidFill>
            <a:schemeClr val="bg2"/>
          </a:solidFill>
          <a:ln w="19050">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66269" tIns="55474" rIns="66269" bIns="55474" numCol="1" spcCol="1270" anchor="ctr" anchorCtr="0">
            <a:noAutofit/>
          </a:bodyPr>
          <a:lstStyle/>
          <a:p>
            <a:pPr marL="0" lvl="0" indent="0" algn="ctr" defTabSz="755650">
              <a:lnSpc>
                <a:spcPct val="90000"/>
              </a:lnSpc>
              <a:spcBef>
                <a:spcPct val="0"/>
              </a:spcBef>
              <a:spcAft>
                <a:spcPct val="35000"/>
              </a:spcAft>
              <a:buNone/>
            </a:pPr>
            <a:r>
              <a:rPr lang="en-US" sz="1200" kern="1200">
                <a:latin typeface="Arial" panose="020B0604020202020204" pitchFamily="34" charset="0"/>
                <a:cs typeface="Arial" panose="020B0604020202020204" pitchFamily="34" charset="0"/>
              </a:rPr>
              <a:t>Categorize the type and source of funding</a:t>
            </a:r>
          </a:p>
        </p:txBody>
      </p:sp>
      <p:sp>
        <p:nvSpPr>
          <p:cNvPr id="31" name="Rectangle: Rounded Corners 30">
            <a:extLst>
              <a:ext uri="{FF2B5EF4-FFF2-40B4-BE49-F238E27FC236}">
                <a16:creationId xmlns:a16="http://schemas.microsoft.com/office/drawing/2014/main" id="{DF6EC2A2-E144-408A-8989-F4161022D14A}"/>
              </a:ext>
            </a:extLst>
          </p:cNvPr>
          <p:cNvSpPr/>
          <p:nvPr/>
        </p:nvSpPr>
        <p:spPr>
          <a:xfrm>
            <a:off x="6181952" y="4101045"/>
            <a:ext cx="2219529" cy="589712"/>
          </a:xfrm>
          <a:prstGeom prst="roundRect">
            <a:avLst/>
          </a:prstGeom>
          <a:solidFill>
            <a:schemeClr val="bg2"/>
          </a:solidFill>
          <a:ln w="19050">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66269" tIns="55474" rIns="66269" bIns="55474" numCol="1" spcCol="1270" anchor="ctr" anchorCtr="0">
            <a:noAutofit/>
          </a:bodyPr>
          <a:lstStyle/>
          <a:p>
            <a:pPr marL="0" lvl="0" indent="0" algn="ctr" defTabSz="755650">
              <a:lnSpc>
                <a:spcPct val="90000"/>
              </a:lnSpc>
              <a:spcBef>
                <a:spcPct val="0"/>
              </a:spcBef>
              <a:spcAft>
                <a:spcPct val="35000"/>
              </a:spcAft>
              <a:buNone/>
            </a:pPr>
            <a:r>
              <a:rPr lang="en-US" sz="1200" kern="1200">
                <a:latin typeface="Arial" panose="020B0604020202020204" pitchFamily="34" charset="0"/>
                <a:cs typeface="Arial" panose="020B0604020202020204" pitchFamily="34" charset="0"/>
              </a:rPr>
              <a:t>Implement delivery management practices</a:t>
            </a:r>
          </a:p>
        </p:txBody>
      </p:sp>
      <p:sp>
        <p:nvSpPr>
          <p:cNvPr id="32" name="Freeform: Shape 31">
            <a:extLst>
              <a:ext uri="{FF2B5EF4-FFF2-40B4-BE49-F238E27FC236}">
                <a16:creationId xmlns:a16="http://schemas.microsoft.com/office/drawing/2014/main" id="{9A0CDA75-9362-490E-9AC5-B61E498A9A99}"/>
              </a:ext>
            </a:extLst>
          </p:cNvPr>
          <p:cNvSpPr/>
          <p:nvPr/>
        </p:nvSpPr>
        <p:spPr>
          <a:xfrm>
            <a:off x="9134090" y="1660646"/>
            <a:ext cx="2679758" cy="3279688"/>
          </a:xfrm>
          <a:custGeom>
            <a:avLst/>
            <a:gdLst>
              <a:gd name="connsiteX0" fmla="*/ 0 w 2774411"/>
              <a:gd name="connsiteY0" fmla="*/ 277441 h 4012577"/>
              <a:gd name="connsiteX1" fmla="*/ 277441 w 2774411"/>
              <a:gd name="connsiteY1" fmla="*/ 0 h 4012577"/>
              <a:gd name="connsiteX2" fmla="*/ 2496970 w 2774411"/>
              <a:gd name="connsiteY2" fmla="*/ 0 h 4012577"/>
              <a:gd name="connsiteX3" fmla="*/ 2774411 w 2774411"/>
              <a:gd name="connsiteY3" fmla="*/ 277441 h 4012577"/>
              <a:gd name="connsiteX4" fmla="*/ 2774411 w 2774411"/>
              <a:gd name="connsiteY4" fmla="*/ 3735136 h 4012577"/>
              <a:gd name="connsiteX5" fmla="*/ 2496970 w 2774411"/>
              <a:gd name="connsiteY5" fmla="*/ 4012577 h 4012577"/>
              <a:gd name="connsiteX6" fmla="*/ 277441 w 2774411"/>
              <a:gd name="connsiteY6" fmla="*/ 4012577 h 4012577"/>
              <a:gd name="connsiteX7" fmla="*/ 0 w 2774411"/>
              <a:gd name="connsiteY7" fmla="*/ 3735136 h 4012577"/>
              <a:gd name="connsiteX8" fmla="*/ 0 w 2774411"/>
              <a:gd name="connsiteY8" fmla="*/ 277441 h 401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4411" h="4012577">
                <a:moveTo>
                  <a:pt x="0" y="277441"/>
                </a:moveTo>
                <a:cubicBezTo>
                  <a:pt x="0" y="124215"/>
                  <a:pt x="124215" y="0"/>
                  <a:pt x="277441" y="0"/>
                </a:cubicBezTo>
                <a:lnTo>
                  <a:pt x="2496970" y="0"/>
                </a:lnTo>
                <a:cubicBezTo>
                  <a:pt x="2650196" y="0"/>
                  <a:pt x="2774411" y="124215"/>
                  <a:pt x="2774411" y="277441"/>
                </a:cubicBezTo>
                <a:lnTo>
                  <a:pt x="2774411" y="3735136"/>
                </a:lnTo>
                <a:cubicBezTo>
                  <a:pt x="2774411" y="3888362"/>
                  <a:pt x="2650196" y="4012577"/>
                  <a:pt x="2496970" y="4012577"/>
                </a:cubicBezTo>
                <a:lnTo>
                  <a:pt x="277441" y="4012577"/>
                </a:lnTo>
                <a:cubicBezTo>
                  <a:pt x="124215" y="4012577"/>
                  <a:pt x="0" y="3888362"/>
                  <a:pt x="0" y="3735136"/>
                </a:cubicBezTo>
                <a:lnTo>
                  <a:pt x="0" y="277441"/>
                </a:lnTo>
                <a:close/>
              </a:path>
            </a:pathLst>
          </a:custGeom>
          <a:solidFill>
            <a:srgbClr val="253746"/>
          </a:solidFill>
          <a:ln>
            <a:solidFill>
              <a:schemeClr val="bg2"/>
            </a:solidFill>
          </a:ln>
        </p:spPr>
        <p:style>
          <a:lnRef idx="0">
            <a:schemeClr val="accent5">
              <a:hueOff val="0"/>
              <a:satOff val="0"/>
              <a:lumOff val="0"/>
              <a:alphaOff val="0"/>
            </a:schemeClr>
          </a:lnRef>
          <a:fillRef idx="1">
            <a:scrgbClr r="0" g="0" b="0"/>
          </a:fillRef>
          <a:effectRef idx="0">
            <a:schemeClr val="accent5">
              <a:tint val="40000"/>
              <a:hueOff val="0"/>
              <a:satOff val="0"/>
              <a:lumOff val="0"/>
              <a:alphaOff val="0"/>
            </a:schemeClr>
          </a:effectRef>
          <a:fontRef idx="minor">
            <a:schemeClr val="dk1">
              <a:hueOff val="0"/>
              <a:satOff val="0"/>
              <a:lumOff val="0"/>
              <a:alphaOff val="0"/>
            </a:schemeClr>
          </a:fontRef>
        </p:style>
        <p:txBody>
          <a:bodyPr spcFirstLastPara="0" vert="horz" wrap="square" lIns="76200" tIns="182880" rIns="76200" bIns="2885004" numCol="1" spcCol="1270" anchor="t" anchorCtr="0">
            <a:noAutofit/>
          </a:bodyPr>
          <a:lstStyle/>
          <a:p>
            <a:pPr marL="0" lvl="0" indent="0" algn="ctr" defTabSz="889000">
              <a:lnSpc>
                <a:spcPct val="90000"/>
              </a:lnSpc>
              <a:spcBef>
                <a:spcPct val="0"/>
              </a:spcBef>
              <a:spcAft>
                <a:spcPct val="35000"/>
              </a:spcAft>
              <a:buNone/>
            </a:pPr>
            <a:r>
              <a:rPr lang="en-US" sz="1600" b="1" kern="1200" dirty="0">
                <a:solidFill>
                  <a:schemeClr val="bg1"/>
                </a:solidFill>
                <a:latin typeface="Arial" panose="020B0604020202020204" pitchFamily="34" charset="0"/>
                <a:cs typeface="Arial" panose="020B0604020202020204" pitchFamily="34" charset="0"/>
              </a:rPr>
              <a:t>Prioritize Portfolio</a:t>
            </a:r>
            <a:endParaRPr lang="en-US" sz="1400" b="1" kern="1200" dirty="0">
              <a:solidFill>
                <a:schemeClr val="bg1"/>
              </a:solidFill>
              <a:latin typeface="Arial" panose="020B0604020202020204" pitchFamily="34" charset="0"/>
              <a:cs typeface="Arial" panose="020B0604020202020204" pitchFamily="34" charset="0"/>
            </a:endParaRPr>
          </a:p>
          <a:p>
            <a:pPr marL="0" lvl="0" indent="0" algn="ctr" defTabSz="889000">
              <a:lnSpc>
                <a:spcPct val="90000"/>
              </a:lnSpc>
              <a:spcBef>
                <a:spcPct val="0"/>
              </a:spcBef>
              <a:spcAft>
                <a:spcPts val="0"/>
              </a:spcAft>
              <a:buNone/>
            </a:pPr>
            <a:r>
              <a:rPr lang="en-US" sz="1400" kern="1200" dirty="0">
                <a:solidFill>
                  <a:schemeClr val="bg1"/>
                </a:solidFill>
                <a:latin typeface="Arial" panose="020B0604020202020204" pitchFamily="34" charset="0"/>
                <a:cs typeface="Arial" panose="020B0604020202020204" pitchFamily="34" charset="0"/>
              </a:rPr>
              <a:t>Prioritize Portfolio</a:t>
            </a:r>
          </a:p>
          <a:p>
            <a:pPr marL="0" lvl="0" indent="0" algn="ctr" defTabSz="889000">
              <a:lnSpc>
                <a:spcPct val="90000"/>
              </a:lnSpc>
              <a:spcBef>
                <a:spcPct val="0"/>
              </a:spcBef>
              <a:spcAft>
                <a:spcPts val="0"/>
              </a:spcAft>
              <a:buNone/>
            </a:pPr>
            <a:r>
              <a:rPr lang="en-US" sz="1400" kern="1200" dirty="0">
                <a:solidFill>
                  <a:schemeClr val="bg1"/>
                </a:solidFill>
                <a:latin typeface="Arial" panose="020B0604020202020204" pitchFamily="34" charset="0"/>
                <a:cs typeface="Arial" panose="020B0604020202020204" pitchFamily="34" charset="0"/>
              </a:rPr>
              <a:t>in Planview E1</a:t>
            </a:r>
          </a:p>
        </p:txBody>
      </p:sp>
      <p:sp>
        <p:nvSpPr>
          <p:cNvPr id="33" name="Rectangle: Rounded Corners 32">
            <a:extLst>
              <a:ext uri="{FF2B5EF4-FFF2-40B4-BE49-F238E27FC236}">
                <a16:creationId xmlns:a16="http://schemas.microsoft.com/office/drawing/2014/main" id="{D748E102-6ED0-4C42-8D47-DBA35D5E47C5}"/>
              </a:ext>
            </a:extLst>
          </p:cNvPr>
          <p:cNvSpPr/>
          <p:nvPr/>
        </p:nvSpPr>
        <p:spPr>
          <a:xfrm>
            <a:off x="9349747" y="2675442"/>
            <a:ext cx="2219529" cy="589712"/>
          </a:xfrm>
          <a:prstGeom prst="roundRect">
            <a:avLst/>
          </a:prstGeom>
          <a:solidFill>
            <a:srgbClr val="007D8A"/>
          </a:solidFill>
          <a:ln w="19050">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66269" tIns="55474" rIns="66269" bIns="55474" numCol="1" spcCol="1270" anchor="ctr" anchorCtr="0">
            <a:noAutofit/>
          </a:bodyPr>
          <a:lstStyle/>
          <a:p>
            <a:pPr marL="0" lvl="0" indent="0" algn="ctr" defTabSz="755650">
              <a:lnSpc>
                <a:spcPct val="90000"/>
              </a:lnSpc>
              <a:spcBef>
                <a:spcPct val="0"/>
              </a:spcBef>
              <a:spcAft>
                <a:spcPct val="35000"/>
              </a:spcAft>
              <a:buNone/>
            </a:pPr>
            <a:r>
              <a:rPr lang="en-US" sz="1200" kern="1200">
                <a:latin typeface="Arial" panose="020B0604020202020204" pitchFamily="34" charset="0"/>
                <a:cs typeface="Arial" panose="020B0604020202020204" pitchFamily="34" charset="0"/>
              </a:rPr>
              <a:t>Prioritize initiatives within each L5 sub-portfolio</a:t>
            </a:r>
          </a:p>
        </p:txBody>
      </p:sp>
      <p:sp>
        <p:nvSpPr>
          <p:cNvPr id="34" name="Rectangle: Rounded Corners 33">
            <a:extLst>
              <a:ext uri="{FF2B5EF4-FFF2-40B4-BE49-F238E27FC236}">
                <a16:creationId xmlns:a16="http://schemas.microsoft.com/office/drawing/2014/main" id="{22CCCB2A-AAEA-450D-9010-B815761E2E7E}"/>
              </a:ext>
            </a:extLst>
          </p:cNvPr>
          <p:cNvSpPr/>
          <p:nvPr/>
        </p:nvSpPr>
        <p:spPr>
          <a:xfrm>
            <a:off x="9349747" y="3392458"/>
            <a:ext cx="2219529" cy="589712"/>
          </a:xfrm>
          <a:prstGeom prst="roundRect">
            <a:avLst/>
          </a:prstGeom>
          <a:solidFill>
            <a:srgbClr val="007D8A"/>
          </a:solidFill>
          <a:ln w="19050">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66269" tIns="55474" rIns="66269" bIns="55474" numCol="1" spcCol="1270" anchor="ctr" anchorCtr="0">
            <a:noAutofit/>
          </a:bodyPr>
          <a:lstStyle/>
          <a:p>
            <a:pPr marL="0" lvl="0" indent="0" algn="ctr" defTabSz="755650">
              <a:lnSpc>
                <a:spcPct val="90000"/>
              </a:lnSpc>
              <a:spcBef>
                <a:spcPct val="0"/>
              </a:spcBef>
              <a:spcAft>
                <a:spcPct val="35000"/>
              </a:spcAft>
              <a:buNone/>
            </a:pPr>
            <a:r>
              <a:rPr lang="en-US" sz="1200" kern="1200">
                <a:latin typeface="Arial" panose="020B0604020202020204" pitchFamily="34" charset="0"/>
                <a:cs typeface="Arial" panose="020B0604020202020204" pitchFamily="34" charset="0"/>
              </a:rPr>
              <a:t>Prioritize the initiatives across the L4 sub-portfolios</a:t>
            </a:r>
          </a:p>
        </p:txBody>
      </p:sp>
      <p:sp>
        <p:nvSpPr>
          <p:cNvPr id="35" name="Rectangle: Rounded Corners 34">
            <a:extLst>
              <a:ext uri="{FF2B5EF4-FFF2-40B4-BE49-F238E27FC236}">
                <a16:creationId xmlns:a16="http://schemas.microsoft.com/office/drawing/2014/main" id="{D8D214AA-FCA1-41FE-AFE3-93976F99DFBB}"/>
              </a:ext>
            </a:extLst>
          </p:cNvPr>
          <p:cNvSpPr/>
          <p:nvPr/>
        </p:nvSpPr>
        <p:spPr>
          <a:xfrm>
            <a:off x="9349747" y="4109474"/>
            <a:ext cx="2219529" cy="589712"/>
          </a:xfrm>
          <a:prstGeom prst="roundRect">
            <a:avLst/>
          </a:prstGeom>
          <a:solidFill>
            <a:schemeClr val="bg2"/>
          </a:solidFill>
          <a:ln w="19050">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66269" tIns="55474" rIns="66269" bIns="55474" numCol="1" spcCol="1270" anchor="ctr" anchorCtr="0">
            <a:noAutofit/>
          </a:bodyPr>
          <a:lstStyle/>
          <a:p>
            <a:pPr marL="0" lvl="0" indent="0" algn="ctr" defTabSz="755650">
              <a:lnSpc>
                <a:spcPct val="90000"/>
              </a:lnSpc>
              <a:spcBef>
                <a:spcPct val="0"/>
              </a:spcBef>
              <a:spcAft>
                <a:spcPct val="35000"/>
              </a:spcAft>
              <a:buNone/>
            </a:pPr>
            <a:r>
              <a:rPr lang="en-US" sz="1200" kern="1200">
                <a:latin typeface="Arial" panose="020B0604020202020204" pitchFamily="34" charset="0"/>
                <a:cs typeface="Arial" panose="020B0604020202020204" pitchFamily="34" charset="0"/>
              </a:rPr>
              <a:t>Identify “Big Hitters” for QTP</a:t>
            </a:r>
          </a:p>
        </p:txBody>
      </p:sp>
      <p:sp>
        <p:nvSpPr>
          <p:cNvPr id="36" name="Freeform: Shape 35">
            <a:extLst>
              <a:ext uri="{FF2B5EF4-FFF2-40B4-BE49-F238E27FC236}">
                <a16:creationId xmlns:a16="http://schemas.microsoft.com/office/drawing/2014/main" id="{80873C12-DAA5-40DA-8A4A-12E1209E5F10}"/>
              </a:ext>
            </a:extLst>
          </p:cNvPr>
          <p:cNvSpPr/>
          <p:nvPr/>
        </p:nvSpPr>
        <p:spPr>
          <a:xfrm>
            <a:off x="3135171" y="1635522"/>
            <a:ext cx="2679758" cy="3279688"/>
          </a:xfrm>
          <a:custGeom>
            <a:avLst/>
            <a:gdLst>
              <a:gd name="connsiteX0" fmla="*/ 0 w 2774411"/>
              <a:gd name="connsiteY0" fmla="*/ 277441 h 4012577"/>
              <a:gd name="connsiteX1" fmla="*/ 277441 w 2774411"/>
              <a:gd name="connsiteY1" fmla="*/ 0 h 4012577"/>
              <a:gd name="connsiteX2" fmla="*/ 2496970 w 2774411"/>
              <a:gd name="connsiteY2" fmla="*/ 0 h 4012577"/>
              <a:gd name="connsiteX3" fmla="*/ 2774411 w 2774411"/>
              <a:gd name="connsiteY3" fmla="*/ 277441 h 4012577"/>
              <a:gd name="connsiteX4" fmla="*/ 2774411 w 2774411"/>
              <a:gd name="connsiteY4" fmla="*/ 3735136 h 4012577"/>
              <a:gd name="connsiteX5" fmla="*/ 2496970 w 2774411"/>
              <a:gd name="connsiteY5" fmla="*/ 4012577 h 4012577"/>
              <a:gd name="connsiteX6" fmla="*/ 277441 w 2774411"/>
              <a:gd name="connsiteY6" fmla="*/ 4012577 h 4012577"/>
              <a:gd name="connsiteX7" fmla="*/ 0 w 2774411"/>
              <a:gd name="connsiteY7" fmla="*/ 3735136 h 4012577"/>
              <a:gd name="connsiteX8" fmla="*/ 0 w 2774411"/>
              <a:gd name="connsiteY8" fmla="*/ 277441 h 401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4411" h="4012577">
                <a:moveTo>
                  <a:pt x="0" y="277441"/>
                </a:moveTo>
                <a:cubicBezTo>
                  <a:pt x="0" y="124215"/>
                  <a:pt x="124215" y="0"/>
                  <a:pt x="277441" y="0"/>
                </a:cubicBezTo>
                <a:lnTo>
                  <a:pt x="2496970" y="0"/>
                </a:lnTo>
                <a:cubicBezTo>
                  <a:pt x="2650196" y="0"/>
                  <a:pt x="2774411" y="124215"/>
                  <a:pt x="2774411" y="277441"/>
                </a:cubicBezTo>
                <a:lnTo>
                  <a:pt x="2774411" y="3735136"/>
                </a:lnTo>
                <a:cubicBezTo>
                  <a:pt x="2774411" y="3888362"/>
                  <a:pt x="2650196" y="4012577"/>
                  <a:pt x="2496970" y="4012577"/>
                </a:cubicBezTo>
                <a:lnTo>
                  <a:pt x="277441" y="4012577"/>
                </a:lnTo>
                <a:cubicBezTo>
                  <a:pt x="124215" y="4012577"/>
                  <a:pt x="0" y="3888362"/>
                  <a:pt x="0" y="3735136"/>
                </a:cubicBezTo>
                <a:lnTo>
                  <a:pt x="0" y="277441"/>
                </a:lnTo>
                <a:close/>
              </a:path>
            </a:pathLst>
          </a:custGeom>
          <a:solidFill>
            <a:srgbClr val="253746"/>
          </a:solidFill>
          <a:ln>
            <a:solidFill>
              <a:schemeClr val="bg2"/>
            </a:solidFill>
          </a:ln>
        </p:spPr>
        <p:style>
          <a:lnRef idx="0">
            <a:schemeClr val="accent5">
              <a:hueOff val="0"/>
              <a:satOff val="0"/>
              <a:lumOff val="0"/>
              <a:alphaOff val="0"/>
            </a:schemeClr>
          </a:lnRef>
          <a:fillRef idx="1">
            <a:scrgbClr r="0" g="0" b="0"/>
          </a:fillRef>
          <a:effectRef idx="0">
            <a:schemeClr val="accent5">
              <a:tint val="40000"/>
              <a:hueOff val="0"/>
              <a:satOff val="0"/>
              <a:lumOff val="0"/>
              <a:alphaOff val="0"/>
            </a:schemeClr>
          </a:effectRef>
          <a:fontRef idx="minor">
            <a:schemeClr val="dk1">
              <a:hueOff val="0"/>
              <a:satOff val="0"/>
              <a:lumOff val="0"/>
              <a:alphaOff val="0"/>
            </a:schemeClr>
          </a:fontRef>
        </p:style>
        <p:txBody>
          <a:bodyPr spcFirstLastPara="0" vert="horz" wrap="square" lIns="76200" tIns="182880" rIns="76200" bIns="2885004" numCol="1" spcCol="1270" anchor="t" anchorCtr="0">
            <a:noAutofit/>
          </a:bodyPr>
          <a:lstStyle/>
          <a:p>
            <a:pPr marL="0" lvl="0" indent="0" algn="ctr" defTabSz="889000">
              <a:lnSpc>
                <a:spcPct val="90000"/>
              </a:lnSpc>
              <a:spcBef>
                <a:spcPct val="0"/>
              </a:spcBef>
              <a:spcAft>
                <a:spcPct val="35000"/>
              </a:spcAft>
              <a:buNone/>
            </a:pPr>
            <a:r>
              <a:rPr lang="en-US" sz="1600" b="1" kern="1200" dirty="0">
                <a:solidFill>
                  <a:schemeClr val="bg1"/>
                </a:solidFill>
                <a:latin typeface="Arial" panose="020B0604020202020204" pitchFamily="34" charset="0"/>
                <a:cs typeface="Arial" panose="020B0604020202020204" pitchFamily="34" charset="0"/>
              </a:rPr>
              <a:t>Execute 1</a:t>
            </a:r>
            <a:r>
              <a:rPr lang="en-US" sz="1600" b="1" kern="1200" baseline="30000" dirty="0">
                <a:solidFill>
                  <a:schemeClr val="bg1"/>
                </a:solidFill>
                <a:latin typeface="Arial" panose="020B0604020202020204" pitchFamily="34" charset="0"/>
                <a:cs typeface="Arial" panose="020B0604020202020204" pitchFamily="34" charset="0"/>
              </a:rPr>
              <a:t>st</a:t>
            </a:r>
            <a:r>
              <a:rPr lang="en-US" sz="1600" b="1" kern="1200" dirty="0">
                <a:solidFill>
                  <a:schemeClr val="bg1"/>
                </a:solidFill>
                <a:latin typeface="Arial" panose="020B0604020202020204" pitchFamily="34" charset="0"/>
                <a:cs typeface="Arial" panose="020B0604020202020204" pitchFamily="34" charset="0"/>
              </a:rPr>
              <a:t> QTP</a:t>
            </a:r>
            <a:endParaRPr lang="en-US" sz="1400" b="1" kern="1200" dirty="0">
              <a:solidFill>
                <a:schemeClr val="bg1"/>
              </a:solidFill>
              <a:latin typeface="Arial" panose="020B0604020202020204" pitchFamily="34" charset="0"/>
              <a:cs typeface="Arial" panose="020B0604020202020204" pitchFamily="34" charset="0"/>
            </a:endParaRPr>
          </a:p>
          <a:p>
            <a:pPr marL="0" lvl="0" indent="0" algn="ctr" defTabSz="889000">
              <a:lnSpc>
                <a:spcPct val="90000"/>
              </a:lnSpc>
              <a:spcBef>
                <a:spcPct val="0"/>
              </a:spcBef>
              <a:spcAft>
                <a:spcPct val="35000"/>
              </a:spcAft>
              <a:buNone/>
            </a:pPr>
            <a:r>
              <a:rPr lang="en-US" sz="1400" kern="1200" dirty="0">
                <a:solidFill>
                  <a:schemeClr val="bg1"/>
                </a:solidFill>
                <a:latin typeface="Arial" panose="020B0604020202020204" pitchFamily="34" charset="0"/>
                <a:cs typeface="Arial" panose="020B0604020202020204" pitchFamily="34" charset="0"/>
              </a:rPr>
              <a:t>Quarterly Technology Planning Session</a:t>
            </a:r>
          </a:p>
        </p:txBody>
      </p:sp>
      <p:sp>
        <p:nvSpPr>
          <p:cNvPr id="37" name="Rectangle: Rounded Corners 36">
            <a:extLst>
              <a:ext uri="{FF2B5EF4-FFF2-40B4-BE49-F238E27FC236}">
                <a16:creationId xmlns:a16="http://schemas.microsoft.com/office/drawing/2014/main" id="{08E53CB4-DCBE-400D-B6DB-4F281C56B221}"/>
              </a:ext>
            </a:extLst>
          </p:cNvPr>
          <p:cNvSpPr/>
          <p:nvPr/>
        </p:nvSpPr>
        <p:spPr>
          <a:xfrm>
            <a:off x="3410094" y="2751576"/>
            <a:ext cx="2219529" cy="2024086"/>
          </a:xfrm>
          <a:prstGeom prst="roundRect">
            <a:avLst>
              <a:gd name="adj" fmla="val 5056"/>
            </a:avLst>
          </a:prstGeom>
          <a:solidFill>
            <a:srgbClr val="3A913F"/>
          </a:solidFill>
          <a:ln w="12700">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108188" tIns="97393" rIns="108188" bIns="97393" numCol="1" spcCol="1270" anchor="ctr" anchorCtr="0">
            <a:noAutofit/>
          </a:bodyPr>
          <a:lstStyle/>
          <a:p>
            <a:pPr marL="0" lvl="0" indent="0" algn="ctr" defTabSz="755650">
              <a:lnSpc>
                <a:spcPct val="90000"/>
              </a:lnSpc>
              <a:spcBef>
                <a:spcPct val="0"/>
              </a:spcBef>
              <a:spcAft>
                <a:spcPct val="35000"/>
              </a:spcAft>
              <a:buNone/>
            </a:pPr>
            <a:r>
              <a:rPr lang="en-US" sz="1200" kern="1200">
                <a:latin typeface="Arial" panose="020B0604020202020204" pitchFamily="34" charset="0"/>
                <a:cs typeface="Arial" panose="020B0604020202020204" pitchFamily="34" charset="0"/>
              </a:rPr>
              <a:t>1st Quarterly Technology Planning Session was held </a:t>
            </a:r>
            <a:r>
              <a:rPr lang="en-US" sz="1200">
                <a:latin typeface="Arial" panose="020B0604020202020204" pitchFamily="34" charset="0"/>
                <a:cs typeface="Arial" panose="020B0604020202020204" pitchFamily="34" charset="0"/>
              </a:rPr>
              <a:t>in 4</a:t>
            </a:r>
            <a:r>
              <a:rPr lang="en-US" sz="1200" baseline="30000">
                <a:latin typeface="Arial" panose="020B0604020202020204" pitchFamily="34" charset="0"/>
                <a:cs typeface="Arial" panose="020B0604020202020204" pitchFamily="34" charset="0"/>
              </a:rPr>
              <a:t>th</a:t>
            </a:r>
            <a:r>
              <a:rPr lang="en-US" sz="1200">
                <a:latin typeface="Arial" panose="020B0604020202020204" pitchFamily="34" charset="0"/>
                <a:cs typeface="Arial" panose="020B0604020202020204" pitchFamily="34" charset="0"/>
              </a:rPr>
              <a:t> quarter in 2020</a:t>
            </a:r>
            <a:r>
              <a:rPr lang="en-US" sz="1200" kern="1200">
                <a:latin typeface="Arial" panose="020B0604020202020204" pitchFamily="34" charset="0"/>
                <a:cs typeface="Arial" panose="020B0604020202020204" pitchFamily="34" charset="0"/>
              </a:rPr>
              <a:t>.</a:t>
            </a:r>
          </a:p>
          <a:p>
            <a:pPr marL="0" lvl="0" indent="0" algn="ctr" defTabSz="755650">
              <a:lnSpc>
                <a:spcPct val="90000"/>
              </a:lnSpc>
              <a:spcBef>
                <a:spcPct val="0"/>
              </a:spcBef>
              <a:spcAft>
                <a:spcPct val="35000"/>
              </a:spcAft>
              <a:buNone/>
            </a:pPr>
            <a:r>
              <a:rPr lang="en-US" sz="1200" kern="1200">
                <a:latin typeface="Arial" panose="020B0604020202020204" pitchFamily="34" charset="0"/>
                <a:cs typeface="Arial" panose="020B0604020202020204" pitchFamily="34" charset="0"/>
              </a:rPr>
              <a:t>Use to review detail dept discretionary and non discretionary investment .</a:t>
            </a:r>
          </a:p>
          <a:p>
            <a:pPr marL="0" lvl="0" indent="0" algn="ctr" defTabSz="755650">
              <a:lnSpc>
                <a:spcPct val="90000"/>
              </a:lnSpc>
              <a:spcBef>
                <a:spcPct val="0"/>
              </a:spcBef>
              <a:spcAft>
                <a:spcPct val="35000"/>
              </a:spcAft>
              <a:buNone/>
            </a:pPr>
            <a:r>
              <a:rPr lang="en-US" sz="1200" kern="1200">
                <a:latin typeface="Arial" panose="020B0604020202020204" pitchFamily="34" charset="0"/>
                <a:cs typeface="Arial" panose="020B0604020202020204" pitchFamily="34" charset="0"/>
              </a:rPr>
              <a:t> Scheduled every quarter for 2021</a:t>
            </a:r>
          </a:p>
        </p:txBody>
      </p:sp>
      <p:sp>
        <p:nvSpPr>
          <p:cNvPr id="7" name="TextBox 6">
            <a:extLst>
              <a:ext uri="{FF2B5EF4-FFF2-40B4-BE49-F238E27FC236}">
                <a16:creationId xmlns:a16="http://schemas.microsoft.com/office/drawing/2014/main" id="{A6550538-3894-4CA5-BB37-3BA398FD3495}"/>
              </a:ext>
            </a:extLst>
          </p:cNvPr>
          <p:cNvSpPr txBox="1"/>
          <p:nvPr/>
        </p:nvSpPr>
        <p:spPr>
          <a:xfrm rot="16200000">
            <a:off x="7760464" y="3261136"/>
            <a:ext cx="2272995" cy="215444"/>
          </a:xfrm>
          <a:prstGeom prst="rect">
            <a:avLst/>
          </a:prstGeom>
          <a:noFill/>
        </p:spPr>
        <p:txBody>
          <a:bodyPr wrap="none" lIns="0" tIns="0" rIns="0" bIns="0" rtlCol="0">
            <a:spAutoFit/>
          </a:bodyPr>
          <a:lstStyle/>
          <a:p>
            <a:pPr algn="ctr"/>
            <a:r>
              <a:rPr lang="en-US" sz="1400" dirty="0">
                <a:cs typeface="Arial" panose="020B0604020202020204" pitchFamily="34" charset="0"/>
              </a:rPr>
              <a:t>Input from L4 aligned TDL(s)</a:t>
            </a:r>
          </a:p>
        </p:txBody>
      </p:sp>
      <p:sp>
        <p:nvSpPr>
          <p:cNvPr id="8" name="Triangle 11">
            <a:extLst>
              <a:ext uri="{FF2B5EF4-FFF2-40B4-BE49-F238E27FC236}">
                <a16:creationId xmlns:a16="http://schemas.microsoft.com/office/drawing/2014/main" id="{0F02056C-8E93-41B8-860D-DDBF801640E9}"/>
              </a:ext>
            </a:extLst>
          </p:cNvPr>
          <p:cNvSpPr/>
          <p:nvPr/>
        </p:nvSpPr>
        <p:spPr>
          <a:xfrm rot="16200000" flipV="1">
            <a:off x="8967146" y="1977910"/>
            <a:ext cx="182880" cy="137160"/>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 name="Triangle 12">
            <a:extLst>
              <a:ext uri="{FF2B5EF4-FFF2-40B4-BE49-F238E27FC236}">
                <a16:creationId xmlns:a16="http://schemas.microsoft.com/office/drawing/2014/main" id="{55481C19-E93E-45C4-932B-65A526C68FBA}"/>
              </a:ext>
            </a:extLst>
          </p:cNvPr>
          <p:cNvSpPr/>
          <p:nvPr/>
        </p:nvSpPr>
        <p:spPr>
          <a:xfrm rot="5400000" flipV="1">
            <a:off x="8654548" y="1976163"/>
            <a:ext cx="182880" cy="137160"/>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13" name="Group 12">
            <a:extLst>
              <a:ext uri="{FF2B5EF4-FFF2-40B4-BE49-F238E27FC236}">
                <a16:creationId xmlns:a16="http://schemas.microsoft.com/office/drawing/2014/main" id="{F82C251E-D784-4BE3-9D2C-C3CAE04B2AD4}"/>
              </a:ext>
            </a:extLst>
          </p:cNvPr>
          <p:cNvGrpSpPr/>
          <p:nvPr/>
        </p:nvGrpSpPr>
        <p:grpSpPr>
          <a:xfrm>
            <a:off x="664136" y="5162477"/>
            <a:ext cx="11035632" cy="692973"/>
            <a:chOff x="442153" y="6010748"/>
            <a:chExt cx="11035632" cy="692973"/>
          </a:xfrm>
        </p:grpSpPr>
        <p:grpSp>
          <p:nvGrpSpPr>
            <p:cNvPr id="14" name="Group 13">
              <a:extLst>
                <a:ext uri="{FF2B5EF4-FFF2-40B4-BE49-F238E27FC236}">
                  <a16:creationId xmlns:a16="http://schemas.microsoft.com/office/drawing/2014/main" id="{D5504DDE-6B52-4062-BF88-022B3C41A913}"/>
                </a:ext>
              </a:extLst>
            </p:cNvPr>
            <p:cNvGrpSpPr/>
            <p:nvPr/>
          </p:nvGrpSpPr>
          <p:grpSpPr>
            <a:xfrm>
              <a:off x="442153" y="6010748"/>
              <a:ext cx="10160773" cy="261610"/>
              <a:chOff x="442153" y="5929723"/>
              <a:chExt cx="10160773" cy="261610"/>
            </a:xfrm>
          </p:grpSpPr>
          <p:sp>
            <p:nvSpPr>
              <p:cNvPr id="21" name="TextBox 20">
                <a:extLst>
                  <a:ext uri="{FF2B5EF4-FFF2-40B4-BE49-F238E27FC236}">
                    <a16:creationId xmlns:a16="http://schemas.microsoft.com/office/drawing/2014/main" id="{B59ADD22-2CA6-4B78-A6AD-C7ACD94ED61D}"/>
                  </a:ext>
                </a:extLst>
              </p:cNvPr>
              <p:cNvSpPr txBox="1"/>
              <p:nvPr/>
            </p:nvSpPr>
            <p:spPr>
              <a:xfrm>
                <a:off x="659178" y="5929723"/>
                <a:ext cx="9943748" cy="261610"/>
              </a:xfrm>
              <a:prstGeom prst="rect">
                <a:avLst/>
              </a:prstGeom>
              <a:noFill/>
            </p:spPr>
            <p:txBody>
              <a:bodyPr wrap="none" rtlCol="0">
                <a:spAutoFit/>
              </a:bodyPr>
              <a:lstStyle/>
              <a:p>
                <a:r>
                  <a:rPr lang="en-US" sz="1100" dirty="0">
                    <a:latin typeface="Arial" panose="020B0604020202020204" pitchFamily="34" charset="0"/>
                    <a:cs typeface="Arial" panose="020B0604020202020204" pitchFamily="34" charset="0"/>
                  </a:rPr>
                  <a:t>Product Teams to identify initiatives to get them to goal state on their technology product roadmaps; prioritize importance within and across the sub-portfolios</a:t>
                </a:r>
              </a:p>
            </p:txBody>
          </p:sp>
          <p:sp>
            <p:nvSpPr>
              <p:cNvPr id="22" name="Rectangle 21">
                <a:extLst>
                  <a:ext uri="{FF2B5EF4-FFF2-40B4-BE49-F238E27FC236}">
                    <a16:creationId xmlns:a16="http://schemas.microsoft.com/office/drawing/2014/main" id="{8BB07654-6F97-4E19-8CB8-E6CE87CDC40D}"/>
                  </a:ext>
                </a:extLst>
              </p:cNvPr>
              <p:cNvSpPr/>
              <p:nvPr/>
            </p:nvSpPr>
            <p:spPr>
              <a:xfrm>
                <a:off x="442153" y="6019323"/>
                <a:ext cx="91440" cy="91440"/>
              </a:xfrm>
              <a:prstGeom prst="rect">
                <a:avLst/>
              </a:prstGeom>
              <a:solidFill>
                <a:srgbClr val="007D8A"/>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CCDD7"/>
                  </a:solidFill>
                </a:endParaRPr>
              </a:p>
            </p:txBody>
          </p:sp>
        </p:grpSp>
        <p:grpSp>
          <p:nvGrpSpPr>
            <p:cNvPr id="15" name="Group 14">
              <a:extLst>
                <a:ext uri="{FF2B5EF4-FFF2-40B4-BE49-F238E27FC236}">
                  <a16:creationId xmlns:a16="http://schemas.microsoft.com/office/drawing/2014/main" id="{86A89BCA-135E-423F-B2E3-738C430FED38}"/>
                </a:ext>
              </a:extLst>
            </p:cNvPr>
            <p:cNvGrpSpPr/>
            <p:nvPr/>
          </p:nvGrpSpPr>
          <p:grpSpPr>
            <a:xfrm>
              <a:off x="442153" y="6226429"/>
              <a:ext cx="11035632" cy="261610"/>
              <a:chOff x="444137" y="6230627"/>
              <a:chExt cx="11035632" cy="261610"/>
            </a:xfrm>
          </p:grpSpPr>
          <p:sp>
            <p:nvSpPr>
              <p:cNvPr id="19" name="Rectangle 18">
                <a:extLst>
                  <a:ext uri="{FF2B5EF4-FFF2-40B4-BE49-F238E27FC236}">
                    <a16:creationId xmlns:a16="http://schemas.microsoft.com/office/drawing/2014/main" id="{64A4B74E-9C04-4F88-A919-39020D2A6E00}"/>
                  </a:ext>
                </a:extLst>
              </p:cNvPr>
              <p:cNvSpPr/>
              <p:nvPr/>
            </p:nvSpPr>
            <p:spPr>
              <a:xfrm>
                <a:off x="444137" y="6327031"/>
                <a:ext cx="91440" cy="91440"/>
              </a:xfrm>
              <a:prstGeom prst="rect">
                <a:avLst/>
              </a:prstGeom>
              <a:solidFill>
                <a:srgbClr val="32629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CCDD7"/>
                  </a:solidFill>
                </a:endParaRPr>
              </a:p>
            </p:txBody>
          </p:sp>
          <p:sp>
            <p:nvSpPr>
              <p:cNvPr id="20" name="TextBox 19">
                <a:extLst>
                  <a:ext uri="{FF2B5EF4-FFF2-40B4-BE49-F238E27FC236}">
                    <a16:creationId xmlns:a16="http://schemas.microsoft.com/office/drawing/2014/main" id="{74D5E558-9810-429D-AA13-05B9157D97C0}"/>
                  </a:ext>
                </a:extLst>
              </p:cNvPr>
              <p:cNvSpPr txBox="1"/>
              <p:nvPr/>
            </p:nvSpPr>
            <p:spPr>
              <a:xfrm>
                <a:off x="659178" y="6230627"/>
                <a:ext cx="10820591" cy="261610"/>
              </a:xfrm>
              <a:prstGeom prst="rect">
                <a:avLst/>
              </a:prstGeom>
              <a:noFill/>
            </p:spPr>
            <p:txBody>
              <a:bodyPr wrap="none" rtlCol="0">
                <a:spAutoFit/>
              </a:bodyPr>
              <a:lstStyle/>
              <a:p>
                <a:r>
                  <a:rPr lang="en-US" sz="1100" dirty="0">
                    <a:latin typeface="Arial" panose="020B0604020202020204" pitchFamily="34" charset="0"/>
                    <a:cs typeface="Arial" panose="020B0604020202020204" pitchFamily="34" charset="0"/>
                  </a:rPr>
                  <a:t>Technology Delivery Product Support Team will define processes and establish guidelines; partner with L4 aligned TDL(s) in portfolio development and prioritization efforts</a:t>
                </a:r>
              </a:p>
            </p:txBody>
          </p:sp>
        </p:grpSp>
        <p:grpSp>
          <p:nvGrpSpPr>
            <p:cNvPr id="16" name="Group 15">
              <a:extLst>
                <a:ext uri="{FF2B5EF4-FFF2-40B4-BE49-F238E27FC236}">
                  <a16:creationId xmlns:a16="http://schemas.microsoft.com/office/drawing/2014/main" id="{7FDDF6A0-C051-4E85-B61C-CE710AE99249}"/>
                </a:ext>
              </a:extLst>
            </p:cNvPr>
            <p:cNvGrpSpPr/>
            <p:nvPr/>
          </p:nvGrpSpPr>
          <p:grpSpPr>
            <a:xfrm>
              <a:off x="442153" y="6442111"/>
              <a:ext cx="1167546" cy="261610"/>
              <a:chOff x="444137" y="6534711"/>
              <a:chExt cx="1167546" cy="261610"/>
            </a:xfrm>
          </p:grpSpPr>
          <p:sp>
            <p:nvSpPr>
              <p:cNvPr id="17" name="Rectangle 16">
                <a:extLst>
                  <a:ext uri="{FF2B5EF4-FFF2-40B4-BE49-F238E27FC236}">
                    <a16:creationId xmlns:a16="http://schemas.microsoft.com/office/drawing/2014/main" id="{4ACA2564-425B-4624-B21C-4E0EB02E362E}"/>
                  </a:ext>
                </a:extLst>
              </p:cNvPr>
              <p:cNvSpPr/>
              <p:nvPr/>
            </p:nvSpPr>
            <p:spPr>
              <a:xfrm>
                <a:off x="444137" y="6627491"/>
                <a:ext cx="91440" cy="91440"/>
              </a:xfrm>
              <a:prstGeom prst="rect">
                <a:avLst/>
              </a:prstGeom>
              <a:solidFill>
                <a:srgbClr val="3A913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CCDD7"/>
                  </a:solidFill>
                </a:endParaRPr>
              </a:p>
            </p:txBody>
          </p:sp>
          <p:sp>
            <p:nvSpPr>
              <p:cNvPr id="18" name="TextBox 17">
                <a:extLst>
                  <a:ext uri="{FF2B5EF4-FFF2-40B4-BE49-F238E27FC236}">
                    <a16:creationId xmlns:a16="http://schemas.microsoft.com/office/drawing/2014/main" id="{0A3A1818-83C5-4BBE-B3BE-CDE077071A4B}"/>
                  </a:ext>
                </a:extLst>
              </p:cNvPr>
              <p:cNvSpPr txBox="1"/>
              <p:nvPr/>
            </p:nvSpPr>
            <p:spPr>
              <a:xfrm>
                <a:off x="659178" y="6534711"/>
                <a:ext cx="952505" cy="261610"/>
              </a:xfrm>
              <a:prstGeom prst="rect">
                <a:avLst/>
              </a:prstGeom>
              <a:noFill/>
            </p:spPr>
            <p:txBody>
              <a:bodyPr wrap="none" rtlCol="0">
                <a:spAutoFit/>
              </a:bodyPr>
              <a:lstStyle/>
              <a:p>
                <a:r>
                  <a:rPr lang="en-US" sz="1100" dirty="0">
                    <a:latin typeface="Arial" panose="020B0604020202020204" pitchFamily="34" charset="0"/>
                    <a:cs typeface="Arial" panose="020B0604020202020204" pitchFamily="34" charset="0"/>
                  </a:rPr>
                  <a:t>I&amp;O Cabinet</a:t>
                </a:r>
              </a:p>
            </p:txBody>
          </p:sp>
        </p:grpSp>
      </p:grpSp>
      <p:sp>
        <p:nvSpPr>
          <p:cNvPr id="38" name="Triangle 11">
            <a:extLst>
              <a:ext uri="{FF2B5EF4-FFF2-40B4-BE49-F238E27FC236}">
                <a16:creationId xmlns:a16="http://schemas.microsoft.com/office/drawing/2014/main" id="{8C237867-2745-44C6-8E06-EA0C917C9405}"/>
              </a:ext>
            </a:extLst>
          </p:cNvPr>
          <p:cNvSpPr/>
          <p:nvPr/>
        </p:nvSpPr>
        <p:spPr>
          <a:xfrm rot="16200000" flipV="1">
            <a:off x="8967146" y="4588675"/>
            <a:ext cx="182880" cy="137160"/>
          </a:xfrm>
          <a:prstGeom prst="triangle">
            <a:avLst/>
          </a:prstGeom>
          <a:solidFill>
            <a:srgbClr val="40DA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9" name="Triangle 12">
            <a:extLst>
              <a:ext uri="{FF2B5EF4-FFF2-40B4-BE49-F238E27FC236}">
                <a16:creationId xmlns:a16="http://schemas.microsoft.com/office/drawing/2014/main" id="{9C60A75F-2176-42F7-B2F8-6C3A5DF5BF2B}"/>
              </a:ext>
            </a:extLst>
          </p:cNvPr>
          <p:cNvSpPr/>
          <p:nvPr/>
        </p:nvSpPr>
        <p:spPr>
          <a:xfrm rot="5400000" flipV="1">
            <a:off x="8654548" y="4586928"/>
            <a:ext cx="182880" cy="137160"/>
          </a:xfrm>
          <a:prstGeom prst="triangle">
            <a:avLst/>
          </a:prstGeom>
          <a:solidFill>
            <a:srgbClr val="40DA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Slide Number Placeholder 5">
            <a:extLst>
              <a:ext uri="{FF2B5EF4-FFF2-40B4-BE49-F238E27FC236}">
                <a16:creationId xmlns:a16="http://schemas.microsoft.com/office/drawing/2014/main" id="{83B6A316-95F6-4D92-93A2-4CCA7B84E6E5}"/>
              </a:ext>
            </a:extLst>
          </p:cNvPr>
          <p:cNvSpPr>
            <a:spLocks noGrp="1"/>
          </p:cNvSpPr>
          <p:nvPr>
            <p:ph type="sldNum" sz="quarter" idx="12"/>
          </p:nvPr>
        </p:nvSpPr>
        <p:spPr>
          <a:xfrm>
            <a:off x="11112274" y="6541613"/>
            <a:ext cx="762000" cy="194297"/>
          </a:xfrm>
          <a:prstGeom prst="rect">
            <a:avLst/>
          </a:prstGeom>
        </p:spPr>
        <p:txBody>
          <a:bodyPr anchor="t" anchorCtr="0"/>
          <a:lstStyle>
            <a:lvl1pPr algn="r">
              <a:defRPr sz="1200" b="0">
                <a:solidFill>
                  <a:srgbClr val="747678"/>
                </a:solidFill>
                <a:latin typeface="Arial" pitchFamily="34" charset="0"/>
                <a:cs typeface="Arial" pitchFamily="34" charset="0"/>
              </a:defRPr>
            </a:lvl1pPr>
          </a:lstStyle>
          <a:p>
            <a:fld id="{23B99C07-6774-7B4C-A880-8CAF4048FB67}" type="slidenum">
              <a:rPr lang="en-US" smtClean="0"/>
              <a:pPr/>
              <a:t>39</a:t>
            </a:fld>
            <a:endParaRPr lang="en-US" dirty="0"/>
          </a:p>
        </p:txBody>
      </p:sp>
    </p:spTree>
    <p:extLst>
      <p:ext uri="{BB962C8B-B14F-4D97-AF65-F5344CB8AC3E}">
        <p14:creationId xmlns:p14="http://schemas.microsoft.com/office/powerpoint/2010/main" val="130079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1BA40-C7A2-4225-82EB-A9A12CA3AB0D}"/>
              </a:ext>
            </a:extLst>
          </p:cNvPr>
          <p:cNvSpPr>
            <a:spLocks noGrp="1"/>
          </p:cNvSpPr>
          <p:nvPr>
            <p:ph type="title"/>
          </p:nvPr>
        </p:nvSpPr>
        <p:spPr/>
        <p:txBody>
          <a:bodyPr/>
          <a:lstStyle/>
          <a:p>
            <a:r>
              <a:rPr lang="en-US" dirty="0"/>
              <a:t>Steve Farley, </a:t>
            </a:r>
            <a:r>
              <a:rPr lang="en-US" sz="2400" dirty="0"/>
              <a:t>VP, Infrastructure and Operations, Nationwide</a:t>
            </a:r>
            <a:endParaRPr lang="en-US" dirty="0"/>
          </a:p>
        </p:txBody>
      </p:sp>
      <p:sp>
        <p:nvSpPr>
          <p:cNvPr id="7" name="Content Placeholder 6">
            <a:extLst>
              <a:ext uri="{FF2B5EF4-FFF2-40B4-BE49-F238E27FC236}">
                <a16:creationId xmlns:a16="http://schemas.microsoft.com/office/drawing/2014/main" id="{17D2C0D3-631B-497A-95A7-26EA435E2DDD}"/>
              </a:ext>
            </a:extLst>
          </p:cNvPr>
          <p:cNvSpPr txBox="1">
            <a:spLocks noGrp="1"/>
          </p:cNvSpPr>
          <p:nvPr>
            <p:ph idx="1"/>
          </p:nvPr>
        </p:nvSpPr>
        <p:spPr>
          <a:xfrm>
            <a:off x="3535680" y="1400992"/>
            <a:ext cx="7091680" cy="2337884"/>
          </a:xfrm>
          <a:prstGeom prst="rect">
            <a:avLst/>
          </a:prstGeom>
          <a:noFill/>
        </p:spPr>
        <p:txBody>
          <a:bodyPr wrap="square" rtlCol="0">
            <a:spAutoFit/>
          </a:bodyPr>
          <a:lstStyle/>
          <a:p>
            <a:pPr marL="0" indent="0">
              <a:buNone/>
            </a:pPr>
            <a:r>
              <a:rPr lang="en-US" sz="1600" dirty="0">
                <a:latin typeface="Arial"/>
                <a:cs typeface="Arial"/>
              </a:rPr>
              <a:t>Steve has over 30 years of IT experience with a focus on delivering technology solutions to meet the needs of our business. He earned his bachelor’s degree in Computer Technology from The Ohio State University, and holds his FLMI insurance designation. </a:t>
            </a:r>
          </a:p>
          <a:p>
            <a:pPr marL="0" indent="0">
              <a:buNone/>
            </a:pPr>
            <a:r>
              <a:rPr lang="en-US" sz="1600" dirty="0">
                <a:latin typeface="Arial"/>
                <a:cs typeface="Arial"/>
              </a:rPr>
              <a:t>Fun facts about Steve: His wife Dana is also a Nationwide associate, and his father-in-law is a retired Nationwide Agent. Steve and Dana have two children and live on a small 35-acre farm where they are active in the American Quarter Horse Association (AQHA) as breeders and exhibitors across the country. </a:t>
            </a:r>
          </a:p>
        </p:txBody>
      </p:sp>
      <p:pic>
        <p:nvPicPr>
          <p:cNvPr id="9" name="Picture 8">
            <a:extLst>
              <a:ext uri="{FF2B5EF4-FFF2-40B4-BE49-F238E27FC236}">
                <a16:creationId xmlns:a16="http://schemas.microsoft.com/office/drawing/2014/main" id="{4ABFE7B8-7A00-4A32-B16D-CD87ABA9EF6D}"/>
              </a:ext>
            </a:extLst>
          </p:cNvPr>
          <p:cNvPicPr/>
          <p:nvPr/>
        </p:nvPicPr>
        <p:blipFill rotWithShape="1">
          <a:blip r:embed="rId2"/>
          <a:srcRect b="17259"/>
          <a:stretch/>
        </p:blipFill>
        <p:spPr>
          <a:xfrm>
            <a:off x="1223768" y="1411580"/>
            <a:ext cx="1885192" cy="2337884"/>
          </a:xfrm>
          <a:prstGeom prst="rect">
            <a:avLst/>
          </a:prstGeom>
          <a:ln w="9525" cap="sq">
            <a:solidFill>
              <a:srgbClr val="000000"/>
            </a:solidFill>
            <a:prstDash val="solid"/>
            <a:miter lim="800000"/>
          </a:ln>
          <a:effectLst/>
        </p:spPr>
      </p:pic>
      <p:sp>
        <p:nvSpPr>
          <p:cNvPr id="13" name="Slide Number Placeholder 5">
            <a:extLst>
              <a:ext uri="{FF2B5EF4-FFF2-40B4-BE49-F238E27FC236}">
                <a16:creationId xmlns:a16="http://schemas.microsoft.com/office/drawing/2014/main" id="{4B1247D8-DF1A-492F-9966-762E4316B9E9}"/>
              </a:ext>
            </a:extLst>
          </p:cNvPr>
          <p:cNvSpPr>
            <a:spLocks noGrp="1"/>
          </p:cNvSpPr>
          <p:nvPr>
            <p:ph type="sldNum" sz="quarter" idx="12"/>
          </p:nvPr>
        </p:nvSpPr>
        <p:spPr>
          <a:xfrm>
            <a:off x="11112274" y="6541613"/>
            <a:ext cx="762000" cy="194297"/>
          </a:xfrm>
          <a:prstGeom prst="rect">
            <a:avLst/>
          </a:prstGeom>
        </p:spPr>
        <p:txBody>
          <a:bodyPr anchor="t" anchorCtr="0"/>
          <a:lstStyle>
            <a:lvl1pPr algn="r">
              <a:defRPr sz="1200" b="0">
                <a:solidFill>
                  <a:srgbClr val="747678"/>
                </a:solidFill>
                <a:latin typeface="Arial" pitchFamily="34" charset="0"/>
                <a:cs typeface="Arial" pitchFamily="34" charset="0"/>
              </a:defRPr>
            </a:lvl1pPr>
          </a:lstStyle>
          <a:p>
            <a:fld id="{23B99C07-6774-7B4C-A880-8CAF4048FB67}" type="slidenum">
              <a:rPr lang="en-US" smtClean="0"/>
              <a:pPr/>
              <a:t>4</a:t>
            </a:fld>
            <a:endParaRPr lang="en-US" dirty="0"/>
          </a:p>
        </p:txBody>
      </p:sp>
    </p:spTree>
    <p:extLst>
      <p:ext uri="{BB962C8B-B14F-4D97-AF65-F5344CB8AC3E}">
        <p14:creationId xmlns:p14="http://schemas.microsoft.com/office/powerpoint/2010/main" val="226336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anim calcmode="lin" valueType="num">
                                      <p:cBhvr>
                                        <p:cTn id="8" dur="700" fill="hold"/>
                                        <p:tgtEl>
                                          <p:spTgt spid="7"/>
                                        </p:tgtEl>
                                        <p:attrNameLst>
                                          <p:attrName>ppt_x</p:attrName>
                                        </p:attrNameLst>
                                      </p:cBhvr>
                                      <p:tavLst>
                                        <p:tav tm="0">
                                          <p:val>
                                            <p:strVal val="#ppt_x"/>
                                          </p:val>
                                        </p:tav>
                                        <p:tav tm="100000">
                                          <p:val>
                                            <p:strVal val="#ppt_x"/>
                                          </p:val>
                                        </p:tav>
                                      </p:tavLst>
                                    </p:anim>
                                    <p:anim calcmode="lin" valueType="num">
                                      <p:cBhvr>
                                        <p:cTn id="9" dur="7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BB4808-97A7-40CE-AF68-A5AA05A1A7AB}"/>
              </a:ext>
            </a:extLst>
          </p:cNvPr>
          <p:cNvSpPr>
            <a:spLocks noGrp="1"/>
          </p:cNvSpPr>
          <p:nvPr>
            <p:ph type="title"/>
          </p:nvPr>
        </p:nvSpPr>
        <p:spPr/>
        <p:txBody>
          <a:bodyPr/>
          <a:lstStyle/>
          <a:p>
            <a:r>
              <a:rPr lang="en-US" dirty="0"/>
              <a:t>Driven by Empathy </a:t>
            </a:r>
            <a:r>
              <a:rPr lang="en-US" dirty="0">
                <a:solidFill>
                  <a:schemeClr val="tx1"/>
                </a:solidFill>
              </a:rPr>
              <a:t>|</a:t>
            </a:r>
            <a:r>
              <a:rPr lang="en-US" dirty="0"/>
              <a:t> </a:t>
            </a:r>
            <a:r>
              <a:rPr lang="en-US" b="1" dirty="0"/>
              <a:t>Create Feedback Loops</a:t>
            </a:r>
          </a:p>
        </p:txBody>
      </p:sp>
      <p:grpSp>
        <p:nvGrpSpPr>
          <p:cNvPr id="6" name="Group 5">
            <a:extLst>
              <a:ext uri="{FF2B5EF4-FFF2-40B4-BE49-F238E27FC236}">
                <a16:creationId xmlns:a16="http://schemas.microsoft.com/office/drawing/2014/main" id="{12B27F64-D320-49AA-9B0B-22368C8D71BE}"/>
              </a:ext>
            </a:extLst>
          </p:cNvPr>
          <p:cNvGrpSpPr/>
          <p:nvPr/>
        </p:nvGrpSpPr>
        <p:grpSpPr>
          <a:xfrm>
            <a:off x="652819" y="4257481"/>
            <a:ext cx="2775933" cy="1856553"/>
            <a:chOff x="765014" y="4221508"/>
            <a:chExt cx="2775933" cy="1856553"/>
          </a:xfrm>
        </p:grpSpPr>
        <p:sp>
          <p:nvSpPr>
            <p:cNvPr id="7" name="Rectangle 6">
              <a:extLst>
                <a:ext uri="{FF2B5EF4-FFF2-40B4-BE49-F238E27FC236}">
                  <a16:creationId xmlns:a16="http://schemas.microsoft.com/office/drawing/2014/main" id="{55E93EE5-EF5D-421B-A1A1-95D3AB44E004}"/>
                </a:ext>
              </a:extLst>
            </p:cNvPr>
            <p:cNvSpPr/>
            <p:nvPr/>
          </p:nvSpPr>
          <p:spPr>
            <a:xfrm>
              <a:off x="878710" y="4616528"/>
              <a:ext cx="2662237" cy="10177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t"/>
            <a:lstStyle/>
            <a:p>
              <a:pPr marL="171450" marR="0" indent="-171450">
                <a:lnSpc>
                  <a:spcPct val="107000"/>
                </a:lnSpc>
                <a:spcAft>
                  <a:spcPts val="600"/>
                </a:spcAft>
                <a:buClr>
                  <a:srgbClr val="30CDD7"/>
                </a:buClr>
                <a:buFont typeface="Wingdings" panose="05000000000000000000" pitchFamily="2" charset="2"/>
                <a:buChar char="§"/>
              </a:pPr>
              <a:r>
                <a:rPr lang="en-US" sz="1200" dirty="0">
                  <a:solidFill>
                    <a:schemeClr val="tx1"/>
                  </a:solidFill>
                  <a:ea typeface="Calibri" panose="020F0502020204030204" pitchFamily="34" charset="0"/>
                  <a:cs typeface="Segoe UI Semilight" panose="020B0402040204020203" pitchFamily="34" charset="0"/>
                </a:rPr>
                <a:t>Portfolio Prioritization</a:t>
              </a:r>
            </a:p>
            <a:p>
              <a:pPr marL="171450" marR="0" indent="-171450">
                <a:lnSpc>
                  <a:spcPct val="107000"/>
                </a:lnSpc>
                <a:spcAft>
                  <a:spcPts val="600"/>
                </a:spcAft>
                <a:buClr>
                  <a:srgbClr val="30CDD7"/>
                </a:buClr>
                <a:buFont typeface="Wingdings" panose="05000000000000000000" pitchFamily="2" charset="2"/>
                <a:buChar char="§"/>
              </a:pPr>
              <a:r>
                <a:rPr lang="en-US" sz="1200" dirty="0">
                  <a:solidFill>
                    <a:schemeClr val="tx1"/>
                  </a:solidFill>
                  <a:ea typeface="Calibri" panose="020F0502020204030204" pitchFamily="34" charset="0"/>
                  <a:cs typeface="Segoe UI Semilight" panose="020B0402040204020203" pitchFamily="34" charset="0"/>
                </a:rPr>
                <a:t>Organizational Effectiveness</a:t>
              </a:r>
            </a:p>
            <a:p>
              <a:pPr marL="171450" marR="0" indent="-171450">
                <a:lnSpc>
                  <a:spcPct val="107000"/>
                </a:lnSpc>
                <a:spcAft>
                  <a:spcPts val="600"/>
                </a:spcAft>
                <a:buClr>
                  <a:srgbClr val="30CDD7"/>
                </a:buClr>
                <a:buFont typeface="Wingdings" panose="05000000000000000000" pitchFamily="2" charset="2"/>
                <a:buChar char="§"/>
              </a:pPr>
              <a:r>
                <a:rPr lang="en-US" sz="1200" dirty="0">
                  <a:solidFill>
                    <a:schemeClr val="tx1"/>
                  </a:solidFill>
                  <a:ea typeface="Calibri" panose="020F0502020204030204" pitchFamily="34" charset="0"/>
                  <a:cs typeface="Segoe UI Semilight" panose="020B0402040204020203" pitchFamily="34" charset="0"/>
                </a:rPr>
                <a:t>Cross-Product Improvement</a:t>
              </a:r>
              <a:endParaRPr lang="en-US" sz="1600" dirty="0">
                <a:solidFill>
                  <a:schemeClr val="tx1"/>
                </a:solidFill>
                <a:ea typeface="Calibri" panose="020F0502020204030204" pitchFamily="34" charset="0"/>
                <a:cs typeface="Segoe UI Semilight" panose="020B0402040204020203" pitchFamily="34" charset="0"/>
              </a:endParaRPr>
            </a:p>
          </p:txBody>
        </p:sp>
        <p:sp>
          <p:nvSpPr>
            <p:cNvPr id="8" name="TextBox 7">
              <a:extLst>
                <a:ext uri="{FF2B5EF4-FFF2-40B4-BE49-F238E27FC236}">
                  <a16:creationId xmlns:a16="http://schemas.microsoft.com/office/drawing/2014/main" id="{8FDBC206-0915-40BA-9E7D-09B03C1699C9}"/>
                </a:ext>
              </a:extLst>
            </p:cNvPr>
            <p:cNvSpPr txBox="1"/>
            <p:nvPr/>
          </p:nvSpPr>
          <p:spPr>
            <a:xfrm>
              <a:off x="1436526" y="5554841"/>
              <a:ext cx="1319212" cy="523220"/>
            </a:xfrm>
            <a:prstGeom prst="rect">
              <a:avLst/>
            </a:prstGeom>
            <a:noFill/>
          </p:spPr>
          <p:txBody>
            <a:bodyPr wrap="square">
              <a:spAutoFit/>
            </a:bodyPr>
            <a:lstStyle/>
            <a:p>
              <a:pPr algn="ctr"/>
              <a:r>
                <a:rPr lang="en-US" sz="2800">
                  <a:solidFill>
                    <a:srgbClr val="5BC6E8"/>
                  </a:solidFill>
                  <a:cs typeface="Segoe UI Semilight" panose="020B0402040204020203" pitchFamily="34" charset="0"/>
                </a:rPr>
                <a:t>What</a:t>
              </a:r>
            </a:p>
          </p:txBody>
        </p:sp>
        <p:sp>
          <p:nvSpPr>
            <p:cNvPr id="9" name="TextBox 8">
              <a:extLst>
                <a:ext uri="{FF2B5EF4-FFF2-40B4-BE49-F238E27FC236}">
                  <a16:creationId xmlns:a16="http://schemas.microsoft.com/office/drawing/2014/main" id="{2F942990-F5A4-4D77-8F6D-EE0B39953B96}"/>
                </a:ext>
              </a:extLst>
            </p:cNvPr>
            <p:cNvSpPr txBox="1"/>
            <p:nvPr/>
          </p:nvSpPr>
          <p:spPr>
            <a:xfrm>
              <a:off x="765014" y="4221508"/>
              <a:ext cx="2662237" cy="366895"/>
            </a:xfrm>
            <a:prstGeom prst="rect">
              <a:avLst/>
            </a:prstGeom>
            <a:noFill/>
          </p:spPr>
          <p:txBody>
            <a:bodyPr wrap="square">
              <a:spAutoFit/>
            </a:bodyPr>
            <a:lstStyle/>
            <a:p>
              <a:pPr marR="0" algn="ctr">
                <a:lnSpc>
                  <a:spcPct val="107000"/>
                </a:lnSpc>
                <a:spcAft>
                  <a:spcPts val="600"/>
                </a:spcAft>
                <a:buClr>
                  <a:srgbClr val="30CDD7"/>
                </a:buClr>
              </a:pPr>
              <a:r>
                <a:rPr lang="en-US" sz="1800">
                  <a:solidFill>
                    <a:srgbClr val="5BC6E8"/>
                  </a:solidFill>
                  <a:ea typeface="Calibri" panose="020F0502020204030204" pitchFamily="34" charset="0"/>
                  <a:cs typeface="Segoe UI Semibold" panose="020B0702040204020203" pitchFamily="34" charset="0"/>
                </a:rPr>
                <a:t>For the purpose of:</a:t>
              </a:r>
            </a:p>
          </p:txBody>
        </p:sp>
      </p:grpSp>
      <p:grpSp>
        <p:nvGrpSpPr>
          <p:cNvPr id="10" name="Group 9">
            <a:extLst>
              <a:ext uri="{FF2B5EF4-FFF2-40B4-BE49-F238E27FC236}">
                <a16:creationId xmlns:a16="http://schemas.microsoft.com/office/drawing/2014/main" id="{114A3EEA-F342-4322-9378-3A8036137217}"/>
              </a:ext>
            </a:extLst>
          </p:cNvPr>
          <p:cNvGrpSpPr/>
          <p:nvPr/>
        </p:nvGrpSpPr>
        <p:grpSpPr>
          <a:xfrm>
            <a:off x="4259128" y="4257481"/>
            <a:ext cx="2795587" cy="1856553"/>
            <a:chOff x="745360" y="4221508"/>
            <a:chExt cx="2795587" cy="1856553"/>
          </a:xfrm>
        </p:grpSpPr>
        <p:sp>
          <p:nvSpPr>
            <p:cNvPr id="11" name="Rectangle 10">
              <a:extLst>
                <a:ext uri="{FF2B5EF4-FFF2-40B4-BE49-F238E27FC236}">
                  <a16:creationId xmlns:a16="http://schemas.microsoft.com/office/drawing/2014/main" id="{AE8C354A-D2DE-4F37-B6E6-0B500224A74A}"/>
                </a:ext>
              </a:extLst>
            </p:cNvPr>
            <p:cNvSpPr/>
            <p:nvPr/>
          </p:nvSpPr>
          <p:spPr>
            <a:xfrm>
              <a:off x="878710" y="4616528"/>
              <a:ext cx="2662237" cy="10177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t"/>
            <a:lstStyle/>
            <a:p>
              <a:pPr marL="171450" marR="0" indent="-171450">
                <a:lnSpc>
                  <a:spcPct val="107000"/>
                </a:lnSpc>
                <a:spcAft>
                  <a:spcPts val="600"/>
                </a:spcAft>
                <a:buClr>
                  <a:srgbClr val="30CDD7"/>
                </a:buClr>
                <a:buFont typeface="Wingdings" panose="05000000000000000000" pitchFamily="2" charset="2"/>
                <a:buChar char="§"/>
              </a:pPr>
              <a:r>
                <a:rPr lang="en-US" sz="1200" dirty="0">
                  <a:solidFill>
                    <a:schemeClr val="tx1"/>
                  </a:solidFill>
                  <a:ea typeface="Calibri" panose="020F0502020204030204" pitchFamily="34" charset="0"/>
                  <a:cs typeface="Segoe UI Semilight" panose="020B0402040204020203" pitchFamily="34" charset="0"/>
                </a:rPr>
                <a:t>Product Evolution</a:t>
              </a:r>
            </a:p>
            <a:p>
              <a:pPr marL="171450" marR="0" indent="-171450">
                <a:lnSpc>
                  <a:spcPct val="107000"/>
                </a:lnSpc>
                <a:spcAft>
                  <a:spcPts val="600"/>
                </a:spcAft>
                <a:buClr>
                  <a:srgbClr val="30CDD7"/>
                </a:buClr>
                <a:buFont typeface="Wingdings" panose="05000000000000000000" pitchFamily="2" charset="2"/>
                <a:buChar char="§"/>
              </a:pPr>
              <a:r>
                <a:rPr lang="en-US" sz="1200" dirty="0">
                  <a:solidFill>
                    <a:schemeClr val="tx1"/>
                  </a:solidFill>
                  <a:ea typeface="Calibri" panose="020F0502020204030204" pitchFamily="34" charset="0"/>
                  <a:cs typeface="Segoe UI Semilight" panose="020B0402040204020203" pitchFamily="34" charset="0"/>
                </a:rPr>
                <a:t>Strategy Development</a:t>
              </a:r>
            </a:p>
            <a:p>
              <a:pPr marL="171450" marR="0" indent="-171450">
                <a:lnSpc>
                  <a:spcPct val="107000"/>
                </a:lnSpc>
                <a:spcAft>
                  <a:spcPts val="600"/>
                </a:spcAft>
                <a:buClr>
                  <a:srgbClr val="30CDD7"/>
                </a:buClr>
                <a:buFont typeface="Wingdings" panose="05000000000000000000" pitchFamily="2" charset="2"/>
                <a:buChar char="§"/>
              </a:pPr>
              <a:r>
                <a:rPr lang="en-US" sz="1200" dirty="0">
                  <a:solidFill>
                    <a:schemeClr val="tx1"/>
                  </a:solidFill>
                  <a:ea typeface="Calibri" panose="020F0502020204030204" pitchFamily="34" charset="0"/>
                  <a:cs typeface="Segoe UI Semilight" panose="020B0402040204020203" pitchFamily="34" charset="0"/>
                </a:rPr>
                <a:t>Product Improvement</a:t>
              </a:r>
            </a:p>
          </p:txBody>
        </p:sp>
        <p:sp>
          <p:nvSpPr>
            <p:cNvPr id="12" name="TextBox 11">
              <a:extLst>
                <a:ext uri="{FF2B5EF4-FFF2-40B4-BE49-F238E27FC236}">
                  <a16:creationId xmlns:a16="http://schemas.microsoft.com/office/drawing/2014/main" id="{722AE798-7509-4B93-AC1C-F0DB92F6918E}"/>
                </a:ext>
              </a:extLst>
            </p:cNvPr>
            <p:cNvSpPr txBox="1"/>
            <p:nvPr/>
          </p:nvSpPr>
          <p:spPr>
            <a:xfrm>
              <a:off x="1416872" y="5554841"/>
              <a:ext cx="1319212" cy="523220"/>
            </a:xfrm>
            <a:prstGeom prst="rect">
              <a:avLst/>
            </a:prstGeom>
            <a:noFill/>
          </p:spPr>
          <p:txBody>
            <a:bodyPr wrap="square">
              <a:spAutoFit/>
            </a:bodyPr>
            <a:lstStyle/>
            <a:p>
              <a:pPr algn="ctr"/>
              <a:r>
                <a:rPr lang="en-US" sz="2800">
                  <a:solidFill>
                    <a:srgbClr val="30CDD7"/>
                  </a:solidFill>
                  <a:cs typeface="Segoe UI Semilight" panose="020B0402040204020203" pitchFamily="34" charset="0"/>
                </a:rPr>
                <a:t>What</a:t>
              </a:r>
            </a:p>
          </p:txBody>
        </p:sp>
        <p:sp>
          <p:nvSpPr>
            <p:cNvPr id="13" name="TextBox 12">
              <a:extLst>
                <a:ext uri="{FF2B5EF4-FFF2-40B4-BE49-F238E27FC236}">
                  <a16:creationId xmlns:a16="http://schemas.microsoft.com/office/drawing/2014/main" id="{33036A9C-E968-4F1B-80D8-CDFDC7FAD025}"/>
                </a:ext>
              </a:extLst>
            </p:cNvPr>
            <p:cNvSpPr txBox="1"/>
            <p:nvPr/>
          </p:nvSpPr>
          <p:spPr>
            <a:xfrm>
              <a:off x="745360" y="4221508"/>
              <a:ext cx="2662237" cy="366895"/>
            </a:xfrm>
            <a:prstGeom prst="rect">
              <a:avLst/>
            </a:prstGeom>
            <a:noFill/>
          </p:spPr>
          <p:txBody>
            <a:bodyPr wrap="square">
              <a:spAutoFit/>
            </a:bodyPr>
            <a:lstStyle/>
            <a:p>
              <a:pPr marR="0" algn="ctr">
                <a:lnSpc>
                  <a:spcPct val="107000"/>
                </a:lnSpc>
                <a:spcAft>
                  <a:spcPts val="600"/>
                </a:spcAft>
                <a:buClr>
                  <a:srgbClr val="30CDD7"/>
                </a:buClr>
              </a:pPr>
              <a:r>
                <a:rPr lang="en-US" sz="1800">
                  <a:solidFill>
                    <a:srgbClr val="30CDD7"/>
                  </a:solidFill>
                  <a:ea typeface="Calibri" panose="020F0502020204030204" pitchFamily="34" charset="0"/>
                  <a:cs typeface="Segoe UI Semibold" panose="020B0702040204020203" pitchFamily="34" charset="0"/>
                </a:rPr>
                <a:t>For the purpose of:</a:t>
              </a:r>
            </a:p>
          </p:txBody>
        </p:sp>
      </p:grpSp>
      <p:grpSp>
        <p:nvGrpSpPr>
          <p:cNvPr id="14" name="Group 13">
            <a:extLst>
              <a:ext uri="{FF2B5EF4-FFF2-40B4-BE49-F238E27FC236}">
                <a16:creationId xmlns:a16="http://schemas.microsoft.com/office/drawing/2014/main" id="{03E71A20-1FFC-48D8-AF4A-16E7BC95A8F2}"/>
              </a:ext>
            </a:extLst>
          </p:cNvPr>
          <p:cNvGrpSpPr/>
          <p:nvPr/>
        </p:nvGrpSpPr>
        <p:grpSpPr>
          <a:xfrm>
            <a:off x="7751740" y="4257481"/>
            <a:ext cx="2814637" cy="1856553"/>
            <a:chOff x="726310" y="4221508"/>
            <a:chExt cx="2814637" cy="1856553"/>
          </a:xfrm>
        </p:grpSpPr>
        <p:sp>
          <p:nvSpPr>
            <p:cNvPr id="15" name="Rectangle 14">
              <a:extLst>
                <a:ext uri="{FF2B5EF4-FFF2-40B4-BE49-F238E27FC236}">
                  <a16:creationId xmlns:a16="http://schemas.microsoft.com/office/drawing/2014/main" id="{2AB133B5-E552-48E0-821D-9DE47EF54569}"/>
                </a:ext>
              </a:extLst>
            </p:cNvPr>
            <p:cNvSpPr/>
            <p:nvPr/>
          </p:nvSpPr>
          <p:spPr>
            <a:xfrm>
              <a:off x="878710" y="4616528"/>
              <a:ext cx="2662237" cy="10177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t"/>
            <a:lstStyle/>
            <a:p>
              <a:pPr marL="171450" marR="0" indent="-171450">
                <a:lnSpc>
                  <a:spcPct val="107000"/>
                </a:lnSpc>
                <a:spcAft>
                  <a:spcPts val="600"/>
                </a:spcAft>
                <a:buClr>
                  <a:srgbClr val="30CDD7"/>
                </a:buClr>
                <a:buFont typeface="Wingdings" panose="05000000000000000000" pitchFamily="2" charset="2"/>
                <a:buChar char="§"/>
              </a:pPr>
              <a:r>
                <a:rPr lang="en-US" sz="1200" dirty="0">
                  <a:solidFill>
                    <a:schemeClr val="tx1"/>
                  </a:solidFill>
                  <a:ea typeface="Calibri" panose="020F0502020204030204" pitchFamily="34" charset="0"/>
                  <a:cs typeface="Segoe UI Semilight" panose="020B0402040204020203" pitchFamily="34" charset="0"/>
                </a:rPr>
                <a:t>Opportunity Identification</a:t>
              </a:r>
            </a:p>
            <a:p>
              <a:pPr marL="171450" marR="0" indent="-171450">
                <a:lnSpc>
                  <a:spcPct val="107000"/>
                </a:lnSpc>
                <a:spcAft>
                  <a:spcPts val="600"/>
                </a:spcAft>
                <a:buClr>
                  <a:srgbClr val="30CDD7"/>
                </a:buClr>
                <a:buFont typeface="Wingdings" panose="05000000000000000000" pitchFamily="2" charset="2"/>
                <a:buChar char="§"/>
              </a:pPr>
              <a:r>
                <a:rPr lang="en-US" sz="1200" dirty="0">
                  <a:solidFill>
                    <a:schemeClr val="tx1"/>
                  </a:solidFill>
                  <a:ea typeface="Calibri" panose="020F0502020204030204" pitchFamily="34" charset="0"/>
                  <a:cs typeface="Segoe UI Semilight" panose="020B0402040204020203" pitchFamily="34" charset="0"/>
                </a:rPr>
                <a:t>Backlog Prioritization</a:t>
              </a:r>
            </a:p>
            <a:p>
              <a:pPr marL="171450" marR="0" indent="-171450">
                <a:lnSpc>
                  <a:spcPct val="107000"/>
                </a:lnSpc>
                <a:spcAft>
                  <a:spcPts val="600"/>
                </a:spcAft>
                <a:buClr>
                  <a:srgbClr val="30CDD7"/>
                </a:buClr>
                <a:buFont typeface="Wingdings" panose="05000000000000000000" pitchFamily="2" charset="2"/>
                <a:buChar char="§"/>
              </a:pPr>
              <a:r>
                <a:rPr lang="en-US" sz="1200" dirty="0">
                  <a:solidFill>
                    <a:schemeClr val="tx1"/>
                  </a:solidFill>
                  <a:ea typeface="Calibri" panose="020F0502020204030204" pitchFamily="34" charset="0"/>
                  <a:cs typeface="Segoe UI Semilight" panose="020B0402040204020203" pitchFamily="34" charset="0"/>
                </a:rPr>
                <a:t>Delivery Improvement</a:t>
              </a:r>
            </a:p>
          </p:txBody>
        </p:sp>
        <p:sp>
          <p:nvSpPr>
            <p:cNvPr id="16" name="TextBox 15">
              <a:extLst>
                <a:ext uri="{FF2B5EF4-FFF2-40B4-BE49-F238E27FC236}">
                  <a16:creationId xmlns:a16="http://schemas.microsoft.com/office/drawing/2014/main" id="{C39F8CA2-5F10-42E3-A5EF-A0EDEAFCBF58}"/>
                </a:ext>
              </a:extLst>
            </p:cNvPr>
            <p:cNvSpPr txBox="1"/>
            <p:nvPr/>
          </p:nvSpPr>
          <p:spPr>
            <a:xfrm>
              <a:off x="1397822" y="5554841"/>
              <a:ext cx="1319212" cy="523220"/>
            </a:xfrm>
            <a:prstGeom prst="rect">
              <a:avLst/>
            </a:prstGeom>
            <a:noFill/>
          </p:spPr>
          <p:txBody>
            <a:bodyPr wrap="square">
              <a:spAutoFit/>
            </a:bodyPr>
            <a:lstStyle/>
            <a:p>
              <a:pPr algn="ctr"/>
              <a:r>
                <a:rPr lang="en-US" sz="2800">
                  <a:solidFill>
                    <a:srgbClr val="40DAC5"/>
                  </a:solidFill>
                  <a:cs typeface="Segoe UI Semilight" panose="020B0402040204020203" pitchFamily="34" charset="0"/>
                </a:rPr>
                <a:t>How</a:t>
              </a:r>
            </a:p>
          </p:txBody>
        </p:sp>
        <p:sp>
          <p:nvSpPr>
            <p:cNvPr id="17" name="TextBox 16">
              <a:extLst>
                <a:ext uri="{FF2B5EF4-FFF2-40B4-BE49-F238E27FC236}">
                  <a16:creationId xmlns:a16="http://schemas.microsoft.com/office/drawing/2014/main" id="{9F8D6743-56B0-4FB9-8267-9192EC874C92}"/>
                </a:ext>
              </a:extLst>
            </p:cNvPr>
            <p:cNvSpPr txBox="1"/>
            <p:nvPr/>
          </p:nvSpPr>
          <p:spPr>
            <a:xfrm>
              <a:off x="726310" y="4221508"/>
              <a:ext cx="2662237" cy="366895"/>
            </a:xfrm>
            <a:prstGeom prst="rect">
              <a:avLst/>
            </a:prstGeom>
            <a:noFill/>
          </p:spPr>
          <p:txBody>
            <a:bodyPr wrap="square">
              <a:spAutoFit/>
            </a:bodyPr>
            <a:lstStyle/>
            <a:p>
              <a:pPr marR="0" algn="ctr">
                <a:lnSpc>
                  <a:spcPct val="107000"/>
                </a:lnSpc>
                <a:spcAft>
                  <a:spcPts val="600"/>
                </a:spcAft>
                <a:buClr>
                  <a:srgbClr val="30CDD7"/>
                </a:buClr>
              </a:pPr>
              <a:r>
                <a:rPr lang="en-US" sz="1800">
                  <a:solidFill>
                    <a:srgbClr val="40DAC5"/>
                  </a:solidFill>
                  <a:ea typeface="Calibri" panose="020F0502020204030204" pitchFamily="34" charset="0"/>
                  <a:cs typeface="Segoe UI Semibold" panose="020B0702040204020203" pitchFamily="34" charset="0"/>
                </a:rPr>
                <a:t>For the purpose of:</a:t>
              </a:r>
            </a:p>
          </p:txBody>
        </p:sp>
      </p:grpSp>
      <p:grpSp>
        <p:nvGrpSpPr>
          <p:cNvPr id="18" name="Group 17">
            <a:extLst>
              <a:ext uri="{FF2B5EF4-FFF2-40B4-BE49-F238E27FC236}">
                <a16:creationId xmlns:a16="http://schemas.microsoft.com/office/drawing/2014/main" id="{63C1CF08-503A-4E1B-B4D9-9BE5CC95DD82}"/>
              </a:ext>
            </a:extLst>
          </p:cNvPr>
          <p:cNvGrpSpPr/>
          <p:nvPr/>
        </p:nvGrpSpPr>
        <p:grpSpPr>
          <a:xfrm>
            <a:off x="412513" y="1007200"/>
            <a:ext cx="11448727" cy="3101627"/>
            <a:chOff x="459610" y="1285130"/>
            <a:chExt cx="11448727" cy="3101627"/>
          </a:xfrm>
        </p:grpSpPr>
        <p:cxnSp>
          <p:nvCxnSpPr>
            <p:cNvPr id="19" name="Straight Connector 18">
              <a:extLst>
                <a:ext uri="{FF2B5EF4-FFF2-40B4-BE49-F238E27FC236}">
                  <a16:creationId xmlns:a16="http://schemas.microsoft.com/office/drawing/2014/main" id="{71F6F314-45F5-48F0-92A0-B63CC3F22608}"/>
                </a:ext>
              </a:extLst>
            </p:cNvPr>
            <p:cNvCxnSpPr>
              <a:cxnSpLocks/>
            </p:cNvCxnSpPr>
            <p:nvPr/>
          </p:nvCxnSpPr>
          <p:spPr>
            <a:xfrm flipH="1">
              <a:off x="785016" y="4386757"/>
              <a:ext cx="10344150" cy="0"/>
            </a:xfrm>
            <a:prstGeom prst="line">
              <a:avLst/>
            </a:prstGeom>
            <a:ln w="12700">
              <a:solidFill>
                <a:srgbClr val="40DAC5"/>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BB2C804-2C0E-4D91-B924-BD7664A4BC95}"/>
                </a:ext>
              </a:extLst>
            </p:cNvPr>
            <p:cNvGrpSpPr/>
            <p:nvPr/>
          </p:nvGrpSpPr>
          <p:grpSpPr>
            <a:xfrm>
              <a:off x="459610" y="1285130"/>
              <a:ext cx="3120951" cy="3026493"/>
              <a:chOff x="646144" y="1285130"/>
              <a:chExt cx="3120951" cy="3026493"/>
            </a:xfrm>
          </p:grpSpPr>
          <p:sp>
            <p:nvSpPr>
              <p:cNvPr id="49" name="Freeform: Shape 48">
                <a:extLst>
                  <a:ext uri="{FF2B5EF4-FFF2-40B4-BE49-F238E27FC236}">
                    <a16:creationId xmlns:a16="http://schemas.microsoft.com/office/drawing/2014/main" id="{4E8E86E9-D490-4DEA-AB60-B8B83EDEF9CB}"/>
                  </a:ext>
                </a:extLst>
              </p:cNvPr>
              <p:cNvSpPr/>
              <p:nvPr/>
            </p:nvSpPr>
            <p:spPr>
              <a:xfrm>
                <a:off x="2564500" y="1306727"/>
                <a:ext cx="749733" cy="749733"/>
              </a:xfrm>
              <a:custGeom>
                <a:avLst/>
                <a:gdLst>
                  <a:gd name="connsiteX0" fmla="*/ 0 w 749733"/>
                  <a:gd name="connsiteY0" fmla="*/ 0 h 749733"/>
                  <a:gd name="connsiteX1" fmla="*/ 749733 w 749733"/>
                  <a:gd name="connsiteY1" fmla="*/ 0 h 749733"/>
                  <a:gd name="connsiteX2" fmla="*/ 749733 w 749733"/>
                  <a:gd name="connsiteY2" fmla="*/ 749733 h 749733"/>
                  <a:gd name="connsiteX3" fmla="*/ 0 w 749733"/>
                  <a:gd name="connsiteY3" fmla="*/ 749733 h 749733"/>
                  <a:gd name="connsiteX4" fmla="*/ 0 w 749733"/>
                  <a:gd name="connsiteY4" fmla="*/ 0 h 749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733" h="749733">
                    <a:moveTo>
                      <a:pt x="0" y="0"/>
                    </a:moveTo>
                    <a:lnTo>
                      <a:pt x="749733" y="0"/>
                    </a:lnTo>
                    <a:lnTo>
                      <a:pt x="749733" y="749733"/>
                    </a:lnTo>
                    <a:lnTo>
                      <a:pt x="0" y="74973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a:solidFill>
                      <a:schemeClr val="tx1"/>
                    </a:solidFill>
                    <a:cs typeface="Segoe UI Semilight" panose="020B0402040204020203" pitchFamily="34" charset="0"/>
                  </a:rPr>
                  <a:t>Discover Issues</a:t>
                </a:r>
              </a:p>
            </p:txBody>
          </p:sp>
          <p:sp>
            <p:nvSpPr>
              <p:cNvPr id="50" name="Arrow: Circular 49">
                <a:extLst>
                  <a:ext uri="{FF2B5EF4-FFF2-40B4-BE49-F238E27FC236}">
                    <a16:creationId xmlns:a16="http://schemas.microsoft.com/office/drawing/2014/main" id="{7867C334-A0DA-4CDB-8DD4-F41D387321B8}"/>
                  </a:ext>
                </a:extLst>
              </p:cNvPr>
              <p:cNvSpPr/>
              <p:nvPr/>
            </p:nvSpPr>
            <p:spPr>
              <a:xfrm>
                <a:off x="801615" y="1285130"/>
                <a:ext cx="2810008" cy="2810008"/>
              </a:xfrm>
              <a:prstGeom prst="circularArrow">
                <a:avLst>
                  <a:gd name="adj1" fmla="val 5203"/>
                  <a:gd name="adj2" fmla="val 336102"/>
                  <a:gd name="adj3" fmla="val 21292470"/>
                  <a:gd name="adj4" fmla="val 19766915"/>
                  <a:gd name="adj5" fmla="val 6070"/>
                </a:avLst>
              </a:prstGeom>
              <a:solidFill>
                <a:srgbClr val="5BC6E8"/>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1" name="Freeform: Shape 50">
                <a:extLst>
                  <a:ext uri="{FF2B5EF4-FFF2-40B4-BE49-F238E27FC236}">
                    <a16:creationId xmlns:a16="http://schemas.microsoft.com/office/drawing/2014/main" id="{343D736F-4B30-4381-B8B9-B7031F86077E}"/>
                  </a:ext>
                </a:extLst>
              </p:cNvPr>
              <p:cNvSpPr/>
              <p:nvPr/>
            </p:nvSpPr>
            <p:spPr>
              <a:xfrm>
                <a:off x="3017362" y="2700494"/>
                <a:ext cx="749733" cy="749733"/>
              </a:xfrm>
              <a:custGeom>
                <a:avLst/>
                <a:gdLst>
                  <a:gd name="connsiteX0" fmla="*/ 0 w 749733"/>
                  <a:gd name="connsiteY0" fmla="*/ 0 h 749733"/>
                  <a:gd name="connsiteX1" fmla="*/ 749733 w 749733"/>
                  <a:gd name="connsiteY1" fmla="*/ 0 h 749733"/>
                  <a:gd name="connsiteX2" fmla="*/ 749733 w 749733"/>
                  <a:gd name="connsiteY2" fmla="*/ 749733 h 749733"/>
                  <a:gd name="connsiteX3" fmla="*/ 0 w 749733"/>
                  <a:gd name="connsiteY3" fmla="*/ 749733 h 749733"/>
                  <a:gd name="connsiteX4" fmla="*/ 0 w 749733"/>
                  <a:gd name="connsiteY4" fmla="*/ 0 h 749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733" h="749733">
                    <a:moveTo>
                      <a:pt x="0" y="0"/>
                    </a:moveTo>
                    <a:lnTo>
                      <a:pt x="749733" y="0"/>
                    </a:lnTo>
                    <a:lnTo>
                      <a:pt x="749733" y="749733"/>
                    </a:lnTo>
                    <a:lnTo>
                      <a:pt x="0" y="74973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a:solidFill>
                      <a:schemeClr val="tx1"/>
                    </a:solidFill>
                    <a:cs typeface="Segoe UI Semilight" panose="020B0402040204020203" pitchFamily="34" charset="0"/>
                  </a:rPr>
                  <a:t>Analyze Causes &amp; Consequences</a:t>
                </a:r>
              </a:p>
            </p:txBody>
          </p:sp>
          <p:sp>
            <p:nvSpPr>
              <p:cNvPr id="52" name="Arrow: Circular 51">
                <a:extLst>
                  <a:ext uri="{FF2B5EF4-FFF2-40B4-BE49-F238E27FC236}">
                    <a16:creationId xmlns:a16="http://schemas.microsoft.com/office/drawing/2014/main" id="{EF92D1CB-18F3-4FEB-BD3E-8F2F1515430D}"/>
                  </a:ext>
                </a:extLst>
              </p:cNvPr>
              <p:cNvSpPr/>
              <p:nvPr/>
            </p:nvSpPr>
            <p:spPr>
              <a:xfrm>
                <a:off x="801615" y="1285130"/>
                <a:ext cx="2810008" cy="2810008"/>
              </a:xfrm>
              <a:prstGeom prst="circularArrow">
                <a:avLst>
                  <a:gd name="adj1" fmla="val 5203"/>
                  <a:gd name="adj2" fmla="val 336102"/>
                  <a:gd name="adj3" fmla="val 4013898"/>
                  <a:gd name="adj4" fmla="val 2254167"/>
                  <a:gd name="adj5" fmla="val 6070"/>
                </a:avLst>
              </a:prstGeom>
              <a:solidFill>
                <a:srgbClr val="5BC6E8"/>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p>
            </p:txBody>
          </p:sp>
          <p:sp>
            <p:nvSpPr>
              <p:cNvPr id="53" name="Freeform: Shape 52">
                <a:extLst>
                  <a:ext uri="{FF2B5EF4-FFF2-40B4-BE49-F238E27FC236}">
                    <a16:creationId xmlns:a16="http://schemas.microsoft.com/office/drawing/2014/main" id="{574429E7-3BAE-4362-B881-EF96ECF09F18}"/>
                  </a:ext>
                </a:extLst>
              </p:cNvPr>
              <p:cNvSpPr/>
              <p:nvPr/>
            </p:nvSpPr>
            <p:spPr>
              <a:xfrm>
                <a:off x="1831753" y="3561890"/>
                <a:ext cx="749733" cy="749733"/>
              </a:xfrm>
              <a:custGeom>
                <a:avLst/>
                <a:gdLst>
                  <a:gd name="connsiteX0" fmla="*/ 0 w 749733"/>
                  <a:gd name="connsiteY0" fmla="*/ 0 h 749733"/>
                  <a:gd name="connsiteX1" fmla="*/ 749733 w 749733"/>
                  <a:gd name="connsiteY1" fmla="*/ 0 h 749733"/>
                  <a:gd name="connsiteX2" fmla="*/ 749733 w 749733"/>
                  <a:gd name="connsiteY2" fmla="*/ 749733 h 749733"/>
                  <a:gd name="connsiteX3" fmla="*/ 0 w 749733"/>
                  <a:gd name="connsiteY3" fmla="*/ 749733 h 749733"/>
                  <a:gd name="connsiteX4" fmla="*/ 0 w 749733"/>
                  <a:gd name="connsiteY4" fmla="*/ 0 h 749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733" h="749733">
                    <a:moveTo>
                      <a:pt x="0" y="0"/>
                    </a:moveTo>
                    <a:lnTo>
                      <a:pt x="749733" y="0"/>
                    </a:lnTo>
                    <a:lnTo>
                      <a:pt x="749733" y="749733"/>
                    </a:lnTo>
                    <a:lnTo>
                      <a:pt x="0" y="74973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a:solidFill>
                      <a:schemeClr val="tx1"/>
                    </a:solidFill>
                    <a:cs typeface="Segoe UI Semilight" panose="020B0402040204020203" pitchFamily="34" charset="0"/>
                  </a:rPr>
                  <a:t>Create Options &amp; Solutions</a:t>
                </a:r>
              </a:p>
            </p:txBody>
          </p:sp>
          <p:sp>
            <p:nvSpPr>
              <p:cNvPr id="54" name="Arrow: Circular 53">
                <a:extLst>
                  <a:ext uri="{FF2B5EF4-FFF2-40B4-BE49-F238E27FC236}">
                    <a16:creationId xmlns:a16="http://schemas.microsoft.com/office/drawing/2014/main" id="{A01CC635-B52E-45A2-8565-048EBAE8162A}"/>
                  </a:ext>
                </a:extLst>
              </p:cNvPr>
              <p:cNvSpPr/>
              <p:nvPr/>
            </p:nvSpPr>
            <p:spPr>
              <a:xfrm>
                <a:off x="801615" y="1285130"/>
                <a:ext cx="2810008" cy="2810008"/>
              </a:xfrm>
              <a:prstGeom prst="circularArrow">
                <a:avLst>
                  <a:gd name="adj1" fmla="val 5203"/>
                  <a:gd name="adj2" fmla="val 336102"/>
                  <a:gd name="adj3" fmla="val 8209731"/>
                  <a:gd name="adj4" fmla="val 6449999"/>
                  <a:gd name="adj5" fmla="val 6070"/>
                </a:avLst>
              </a:prstGeom>
              <a:solidFill>
                <a:srgbClr val="5BC6E8"/>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5" name="Freeform: Shape 54">
                <a:extLst>
                  <a:ext uri="{FF2B5EF4-FFF2-40B4-BE49-F238E27FC236}">
                    <a16:creationId xmlns:a16="http://schemas.microsoft.com/office/drawing/2014/main" id="{5F26809B-FF1C-4747-80B9-6D7BE97313C0}"/>
                  </a:ext>
                </a:extLst>
              </p:cNvPr>
              <p:cNvSpPr/>
              <p:nvPr/>
            </p:nvSpPr>
            <p:spPr>
              <a:xfrm>
                <a:off x="646144" y="2700494"/>
                <a:ext cx="749733" cy="749733"/>
              </a:xfrm>
              <a:custGeom>
                <a:avLst/>
                <a:gdLst>
                  <a:gd name="connsiteX0" fmla="*/ 0 w 749733"/>
                  <a:gd name="connsiteY0" fmla="*/ 0 h 749733"/>
                  <a:gd name="connsiteX1" fmla="*/ 749733 w 749733"/>
                  <a:gd name="connsiteY1" fmla="*/ 0 h 749733"/>
                  <a:gd name="connsiteX2" fmla="*/ 749733 w 749733"/>
                  <a:gd name="connsiteY2" fmla="*/ 749733 h 749733"/>
                  <a:gd name="connsiteX3" fmla="*/ 0 w 749733"/>
                  <a:gd name="connsiteY3" fmla="*/ 749733 h 749733"/>
                  <a:gd name="connsiteX4" fmla="*/ 0 w 749733"/>
                  <a:gd name="connsiteY4" fmla="*/ 0 h 749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733" h="749733">
                    <a:moveTo>
                      <a:pt x="0" y="0"/>
                    </a:moveTo>
                    <a:lnTo>
                      <a:pt x="749733" y="0"/>
                    </a:lnTo>
                    <a:lnTo>
                      <a:pt x="749733" y="749733"/>
                    </a:lnTo>
                    <a:lnTo>
                      <a:pt x="0" y="74973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a:solidFill>
                      <a:schemeClr val="tx1"/>
                    </a:solidFill>
                    <a:cs typeface="Segoe UI Semilight" panose="020B0402040204020203" pitchFamily="34" charset="0"/>
                  </a:rPr>
                  <a:t>Commit To Action</a:t>
                </a:r>
              </a:p>
            </p:txBody>
          </p:sp>
          <p:sp>
            <p:nvSpPr>
              <p:cNvPr id="56" name="Arrow: Circular 55">
                <a:extLst>
                  <a:ext uri="{FF2B5EF4-FFF2-40B4-BE49-F238E27FC236}">
                    <a16:creationId xmlns:a16="http://schemas.microsoft.com/office/drawing/2014/main" id="{C77C1166-0972-4DE2-9961-674D792235A7}"/>
                  </a:ext>
                </a:extLst>
              </p:cNvPr>
              <p:cNvSpPr/>
              <p:nvPr/>
            </p:nvSpPr>
            <p:spPr>
              <a:xfrm>
                <a:off x="801615" y="1285130"/>
                <a:ext cx="2810008" cy="2810008"/>
              </a:xfrm>
              <a:prstGeom prst="circularArrow">
                <a:avLst>
                  <a:gd name="adj1" fmla="val 5203"/>
                  <a:gd name="adj2" fmla="val 336102"/>
                  <a:gd name="adj3" fmla="val 12296983"/>
                  <a:gd name="adj4" fmla="val 10771427"/>
                  <a:gd name="adj5" fmla="val 6070"/>
                </a:avLst>
              </a:prstGeom>
              <a:solidFill>
                <a:srgbClr val="5BC6E8"/>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7" name="Freeform: Shape 56">
                <a:extLst>
                  <a:ext uri="{FF2B5EF4-FFF2-40B4-BE49-F238E27FC236}">
                    <a16:creationId xmlns:a16="http://schemas.microsoft.com/office/drawing/2014/main" id="{BD8F1D38-E5CA-4261-BCA5-658F9C51B7B3}"/>
                  </a:ext>
                </a:extLst>
              </p:cNvPr>
              <p:cNvSpPr/>
              <p:nvPr/>
            </p:nvSpPr>
            <p:spPr>
              <a:xfrm>
                <a:off x="1099006" y="1306727"/>
                <a:ext cx="749733" cy="749733"/>
              </a:xfrm>
              <a:custGeom>
                <a:avLst/>
                <a:gdLst>
                  <a:gd name="connsiteX0" fmla="*/ 0 w 749733"/>
                  <a:gd name="connsiteY0" fmla="*/ 0 h 749733"/>
                  <a:gd name="connsiteX1" fmla="*/ 749733 w 749733"/>
                  <a:gd name="connsiteY1" fmla="*/ 0 h 749733"/>
                  <a:gd name="connsiteX2" fmla="*/ 749733 w 749733"/>
                  <a:gd name="connsiteY2" fmla="*/ 749733 h 749733"/>
                  <a:gd name="connsiteX3" fmla="*/ 0 w 749733"/>
                  <a:gd name="connsiteY3" fmla="*/ 749733 h 749733"/>
                  <a:gd name="connsiteX4" fmla="*/ 0 w 749733"/>
                  <a:gd name="connsiteY4" fmla="*/ 0 h 749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733" h="749733">
                    <a:moveTo>
                      <a:pt x="0" y="0"/>
                    </a:moveTo>
                    <a:lnTo>
                      <a:pt x="749733" y="0"/>
                    </a:lnTo>
                    <a:lnTo>
                      <a:pt x="749733" y="749733"/>
                    </a:lnTo>
                    <a:lnTo>
                      <a:pt x="0" y="74973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cs typeface="Segoe UI Semilight" panose="020B0402040204020203" pitchFamily="34" charset="0"/>
                  </a:rPr>
                  <a:t>Evaluate Performance Improvement</a:t>
                </a:r>
              </a:p>
            </p:txBody>
          </p:sp>
          <p:sp>
            <p:nvSpPr>
              <p:cNvPr id="58" name="Arrow: Circular 57">
                <a:extLst>
                  <a:ext uri="{FF2B5EF4-FFF2-40B4-BE49-F238E27FC236}">
                    <a16:creationId xmlns:a16="http://schemas.microsoft.com/office/drawing/2014/main" id="{799D8327-4C11-4944-AC4C-6FB7660D7E93}"/>
                  </a:ext>
                </a:extLst>
              </p:cNvPr>
              <p:cNvSpPr/>
              <p:nvPr/>
            </p:nvSpPr>
            <p:spPr>
              <a:xfrm>
                <a:off x="801615" y="1285130"/>
                <a:ext cx="2810008" cy="2810008"/>
              </a:xfrm>
              <a:prstGeom prst="circularArrow">
                <a:avLst>
                  <a:gd name="adj1" fmla="val 5203"/>
                  <a:gd name="adj2" fmla="val 336102"/>
                  <a:gd name="adj3" fmla="val 16864889"/>
                  <a:gd name="adj4" fmla="val 15199008"/>
                  <a:gd name="adj5" fmla="val 6070"/>
                </a:avLst>
              </a:prstGeom>
              <a:solidFill>
                <a:srgbClr val="5BC6E8"/>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21" name="Freeform: Shape 20">
              <a:extLst>
                <a:ext uri="{FF2B5EF4-FFF2-40B4-BE49-F238E27FC236}">
                  <a16:creationId xmlns:a16="http://schemas.microsoft.com/office/drawing/2014/main" id="{832DC228-672D-40AB-BF4F-66A1BC1B087C}"/>
                </a:ext>
              </a:extLst>
            </p:cNvPr>
            <p:cNvSpPr/>
            <p:nvPr/>
          </p:nvSpPr>
          <p:spPr>
            <a:xfrm>
              <a:off x="9520059" y="1355090"/>
              <a:ext cx="749733" cy="749733"/>
            </a:xfrm>
            <a:custGeom>
              <a:avLst/>
              <a:gdLst>
                <a:gd name="connsiteX0" fmla="*/ 0 w 749733"/>
                <a:gd name="connsiteY0" fmla="*/ 0 h 749733"/>
                <a:gd name="connsiteX1" fmla="*/ 749733 w 749733"/>
                <a:gd name="connsiteY1" fmla="*/ 0 h 749733"/>
                <a:gd name="connsiteX2" fmla="*/ 749733 w 749733"/>
                <a:gd name="connsiteY2" fmla="*/ 749733 h 749733"/>
                <a:gd name="connsiteX3" fmla="*/ 0 w 749733"/>
                <a:gd name="connsiteY3" fmla="*/ 749733 h 749733"/>
                <a:gd name="connsiteX4" fmla="*/ 0 w 749733"/>
                <a:gd name="connsiteY4" fmla="*/ 0 h 749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733" h="749733">
                  <a:moveTo>
                    <a:pt x="0" y="0"/>
                  </a:moveTo>
                  <a:lnTo>
                    <a:pt x="749733" y="0"/>
                  </a:lnTo>
                  <a:lnTo>
                    <a:pt x="749733" y="749733"/>
                  </a:lnTo>
                  <a:lnTo>
                    <a:pt x="0" y="74973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a:solidFill>
                    <a:schemeClr val="tx1"/>
                  </a:solidFill>
                  <a:cs typeface="Segoe UI Semilight" panose="020B0402040204020203" pitchFamily="34" charset="0"/>
                </a:rPr>
                <a:t>Discover Issues</a:t>
              </a:r>
            </a:p>
          </p:txBody>
        </p:sp>
        <p:sp>
          <p:nvSpPr>
            <p:cNvPr id="22" name="Arrow: Circular 21">
              <a:extLst>
                <a:ext uri="{FF2B5EF4-FFF2-40B4-BE49-F238E27FC236}">
                  <a16:creationId xmlns:a16="http://schemas.microsoft.com/office/drawing/2014/main" id="{CCDC4C5A-69A0-449C-A579-7B2B30C2F635}"/>
                </a:ext>
              </a:extLst>
            </p:cNvPr>
            <p:cNvSpPr/>
            <p:nvPr/>
          </p:nvSpPr>
          <p:spPr>
            <a:xfrm>
              <a:off x="7757174" y="1333493"/>
              <a:ext cx="2810008" cy="2810008"/>
            </a:xfrm>
            <a:prstGeom prst="circularArrow">
              <a:avLst>
                <a:gd name="adj1" fmla="val 5203"/>
                <a:gd name="adj2" fmla="val 336102"/>
                <a:gd name="adj3" fmla="val 21292470"/>
                <a:gd name="adj4" fmla="val 19766915"/>
                <a:gd name="adj5" fmla="val 6070"/>
              </a:avLst>
            </a:prstGeom>
            <a:solidFill>
              <a:srgbClr val="40DAC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Freeform: Shape 22">
              <a:extLst>
                <a:ext uri="{FF2B5EF4-FFF2-40B4-BE49-F238E27FC236}">
                  <a16:creationId xmlns:a16="http://schemas.microsoft.com/office/drawing/2014/main" id="{79CA6441-2EF5-4B1B-9C7C-FB89A310ED89}"/>
                </a:ext>
              </a:extLst>
            </p:cNvPr>
            <p:cNvSpPr/>
            <p:nvPr/>
          </p:nvSpPr>
          <p:spPr>
            <a:xfrm>
              <a:off x="9972921" y="2748857"/>
              <a:ext cx="749733" cy="749733"/>
            </a:xfrm>
            <a:custGeom>
              <a:avLst/>
              <a:gdLst>
                <a:gd name="connsiteX0" fmla="*/ 0 w 749733"/>
                <a:gd name="connsiteY0" fmla="*/ 0 h 749733"/>
                <a:gd name="connsiteX1" fmla="*/ 749733 w 749733"/>
                <a:gd name="connsiteY1" fmla="*/ 0 h 749733"/>
                <a:gd name="connsiteX2" fmla="*/ 749733 w 749733"/>
                <a:gd name="connsiteY2" fmla="*/ 749733 h 749733"/>
                <a:gd name="connsiteX3" fmla="*/ 0 w 749733"/>
                <a:gd name="connsiteY3" fmla="*/ 749733 h 749733"/>
                <a:gd name="connsiteX4" fmla="*/ 0 w 749733"/>
                <a:gd name="connsiteY4" fmla="*/ 0 h 749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733" h="749733">
                  <a:moveTo>
                    <a:pt x="0" y="0"/>
                  </a:moveTo>
                  <a:lnTo>
                    <a:pt x="749733" y="0"/>
                  </a:lnTo>
                  <a:lnTo>
                    <a:pt x="749733" y="749733"/>
                  </a:lnTo>
                  <a:lnTo>
                    <a:pt x="0" y="74973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a:solidFill>
                    <a:schemeClr val="tx1"/>
                  </a:solidFill>
                  <a:cs typeface="Segoe UI Semilight" panose="020B0402040204020203" pitchFamily="34" charset="0"/>
                </a:rPr>
                <a:t>Analyze Causes &amp; Consequences</a:t>
              </a:r>
            </a:p>
          </p:txBody>
        </p:sp>
        <p:sp>
          <p:nvSpPr>
            <p:cNvPr id="24" name="Arrow: Circular 23">
              <a:extLst>
                <a:ext uri="{FF2B5EF4-FFF2-40B4-BE49-F238E27FC236}">
                  <a16:creationId xmlns:a16="http://schemas.microsoft.com/office/drawing/2014/main" id="{BA6A3B9C-C2FD-4E3D-86B8-2495996659E8}"/>
                </a:ext>
              </a:extLst>
            </p:cNvPr>
            <p:cNvSpPr/>
            <p:nvPr/>
          </p:nvSpPr>
          <p:spPr>
            <a:xfrm>
              <a:off x="7757174" y="1333493"/>
              <a:ext cx="2810008" cy="2810008"/>
            </a:xfrm>
            <a:prstGeom prst="circularArrow">
              <a:avLst>
                <a:gd name="adj1" fmla="val 5203"/>
                <a:gd name="adj2" fmla="val 336102"/>
                <a:gd name="adj3" fmla="val 4013898"/>
                <a:gd name="adj4" fmla="val 2254167"/>
                <a:gd name="adj5" fmla="val 6070"/>
              </a:avLst>
            </a:prstGeom>
            <a:solidFill>
              <a:srgbClr val="40DAC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Freeform: Shape 24">
              <a:extLst>
                <a:ext uri="{FF2B5EF4-FFF2-40B4-BE49-F238E27FC236}">
                  <a16:creationId xmlns:a16="http://schemas.microsoft.com/office/drawing/2014/main" id="{7B6CC781-964E-403C-89D0-3A978F2CEBA1}"/>
                </a:ext>
              </a:extLst>
            </p:cNvPr>
            <p:cNvSpPr/>
            <p:nvPr/>
          </p:nvSpPr>
          <p:spPr>
            <a:xfrm>
              <a:off x="8787312" y="3610253"/>
              <a:ext cx="749733" cy="749733"/>
            </a:xfrm>
            <a:custGeom>
              <a:avLst/>
              <a:gdLst>
                <a:gd name="connsiteX0" fmla="*/ 0 w 749733"/>
                <a:gd name="connsiteY0" fmla="*/ 0 h 749733"/>
                <a:gd name="connsiteX1" fmla="*/ 749733 w 749733"/>
                <a:gd name="connsiteY1" fmla="*/ 0 h 749733"/>
                <a:gd name="connsiteX2" fmla="*/ 749733 w 749733"/>
                <a:gd name="connsiteY2" fmla="*/ 749733 h 749733"/>
                <a:gd name="connsiteX3" fmla="*/ 0 w 749733"/>
                <a:gd name="connsiteY3" fmla="*/ 749733 h 749733"/>
                <a:gd name="connsiteX4" fmla="*/ 0 w 749733"/>
                <a:gd name="connsiteY4" fmla="*/ 0 h 749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733" h="749733">
                  <a:moveTo>
                    <a:pt x="0" y="0"/>
                  </a:moveTo>
                  <a:lnTo>
                    <a:pt x="749733" y="0"/>
                  </a:lnTo>
                  <a:lnTo>
                    <a:pt x="749733" y="749733"/>
                  </a:lnTo>
                  <a:lnTo>
                    <a:pt x="0" y="74973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a:solidFill>
                    <a:schemeClr val="tx1"/>
                  </a:solidFill>
                  <a:cs typeface="Segoe UI Semilight" panose="020B0402040204020203" pitchFamily="34" charset="0"/>
                </a:rPr>
                <a:t>Create Options &amp; Solutions</a:t>
              </a:r>
            </a:p>
          </p:txBody>
        </p:sp>
        <p:sp>
          <p:nvSpPr>
            <p:cNvPr id="26" name="Arrow: Circular 25">
              <a:extLst>
                <a:ext uri="{FF2B5EF4-FFF2-40B4-BE49-F238E27FC236}">
                  <a16:creationId xmlns:a16="http://schemas.microsoft.com/office/drawing/2014/main" id="{F9E34354-BA5F-4896-984B-F756B2AB4A5B}"/>
                </a:ext>
              </a:extLst>
            </p:cNvPr>
            <p:cNvSpPr/>
            <p:nvPr/>
          </p:nvSpPr>
          <p:spPr>
            <a:xfrm>
              <a:off x="7757174" y="1333493"/>
              <a:ext cx="2810008" cy="2810008"/>
            </a:xfrm>
            <a:prstGeom prst="circularArrow">
              <a:avLst>
                <a:gd name="adj1" fmla="val 5203"/>
                <a:gd name="adj2" fmla="val 336102"/>
                <a:gd name="adj3" fmla="val 8209731"/>
                <a:gd name="adj4" fmla="val 6449999"/>
                <a:gd name="adj5" fmla="val 6070"/>
              </a:avLst>
            </a:prstGeom>
            <a:solidFill>
              <a:srgbClr val="40DAC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Freeform: Shape 26">
              <a:extLst>
                <a:ext uri="{FF2B5EF4-FFF2-40B4-BE49-F238E27FC236}">
                  <a16:creationId xmlns:a16="http://schemas.microsoft.com/office/drawing/2014/main" id="{49A92D46-F786-4344-B397-F23E1615AE78}"/>
                </a:ext>
              </a:extLst>
            </p:cNvPr>
            <p:cNvSpPr/>
            <p:nvPr/>
          </p:nvSpPr>
          <p:spPr>
            <a:xfrm>
              <a:off x="7601703" y="2748857"/>
              <a:ext cx="749733" cy="749733"/>
            </a:xfrm>
            <a:custGeom>
              <a:avLst/>
              <a:gdLst>
                <a:gd name="connsiteX0" fmla="*/ 0 w 749733"/>
                <a:gd name="connsiteY0" fmla="*/ 0 h 749733"/>
                <a:gd name="connsiteX1" fmla="*/ 749733 w 749733"/>
                <a:gd name="connsiteY1" fmla="*/ 0 h 749733"/>
                <a:gd name="connsiteX2" fmla="*/ 749733 w 749733"/>
                <a:gd name="connsiteY2" fmla="*/ 749733 h 749733"/>
                <a:gd name="connsiteX3" fmla="*/ 0 w 749733"/>
                <a:gd name="connsiteY3" fmla="*/ 749733 h 749733"/>
                <a:gd name="connsiteX4" fmla="*/ 0 w 749733"/>
                <a:gd name="connsiteY4" fmla="*/ 0 h 749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733" h="749733">
                  <a:moveTo>
                    <a:pt x="0" y="0"/>
                  </a:moveTo>
                  <a:lnTo>
                    <a:pt x="749733" y="0"/>
                  </a:lnTo>
                  <a:lnTo>
                    <a:pt x="749733" y="749733"/>
                  </a:lnTo>
                  <a:lnTo>
                    <a:pt x="0" y="74973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a:solidFill>
                    <a:schemeClr val="tx1"/>
                  </a:solidFill>
                  <a:cs typeface="Segoe UI Semilight" panose="020B0402040204020203" pitchFamily="34" charset="0"/>
                </a:rPr>
                <a:t>Commit To Action</a:t>
              </a:r>
            </a:p>
          </p:txBody>
        </p:sp>
        <p:sp>
          <p:nvSpPr>
            <p:cNvPr id="28" name="Arrow: Circular 27">
              <a:extLst>
                <a:ext uri="{FF2B5EF4-FFF2-40B4-BE49-F238E27FC236}">
                  <a16:creationId xmlns:a16="http://schemas.microsoft.com/office/drawing/2014/main" id="{CCEE24D0-69D1-4BD9-A0CF-A8AB0B2A2D8B}"/>
                </a:ext>
              </a:extLst>
            </p:cNvPr>
            <p:cNvSpPr/>
            <p:nvPr/>
          </p:nvSpPr>
          <p:spPr>
            <a:xfrm>
              <a:off x="7757174" y="1333493"/>
              <a:ext cx="2810008" cy="2810008"/>
            </a:xfrm>
            <a:prstGeom prst="circularArrow">
              <a:avLst>
                <a:gd name="adj1" fmla="val 5203"/>
                <a:gd name="adj2" fmla="val 336102"/>
                <a:gd name="adj3" fmla="val 12296983"/>
                <a:gd name="adj4" fmla="val 10771427"/>
                <a:gd name="adj5" fmla="val 6070"/>
              </a:avLst>
            </a:prstGeom>
            <a:solidFill>
              <a:srgbClr val="40DAC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Freeform: Shape 28">
              <a:extLst>
                <a:ext uri="{FF2B5EF4-FFF2-40B4-BE49-F238E27FC236}">
                  <a16:creationId xmlns:a16="http://schemas.microsoft.com/office/drawing/2014/main" id="{554298E3-4707-4A87-9A38-0CD3599A64B0}"/>
                </a:ext>
              </a:extLst>
            </p:cNvPr>
            <p:cNvSpPr/>
            <p:nvPr/>
          </p:nvSpPr>
          <p:spPr>
            <a:xfrm>
              <a:off x="8054565" y="1355090"/>
              <a:ext cx="749733" cy="749733"/>
            </a:xfrm>
            <a:custGeom>
              <a:avLst/>
              <a:gdLst>
                <a:gd name="connsiteX0" fmla="*/ 0 w 749733"/>
                <a:gd name="connsiteY0" fmla="*/ 0 h 749733"/>
                <a:gd name="connsiteX1" fmla="*/ 749733 w 749733"/>
                <a:gd name="connsiteY1" fmla="*/ 0 h 749733"/>
                <a:gd name="connsiteX2" fmla="*/ 749733 w 749733"/>
                <a:gd name="connsiteY2" fmla="*/ 749733 h 749733"/>
                <a:gd name="connsiteX3" fmla="*/ 0 w 749733"/>
                <a:gd name="connsiteY3" fmla="*/ 749733 h 749733"/>
                <a:gd name="connsiteX4" fmla="*/ 0 w 749733"/>
                <a:gd name="connsiteY4" fmla="*/ 0 h 749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733" h="749733">
                  <a:moveTo>
                    <a:pt x="0" y="0"/>
                  </a:moveTo>
                  <a:lnTo>
                    <a:pt x="749733" y="0"/>
                  </a:lnTo>
                  <a:lnTo>
                    <a:pt x="749733" y="749733"/>
                  </a:lnTo>
                  <a:lnTo>
                    <a:pt x="0" y="74973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a:solidFill>
                    <a:schemeClr val="tx1"/>
                  </a:solidFill>
                  <a:cs typeface="Segoe UI Semilight" panose="020B0402040204020203" pitchFamily="34" charset="0"/>
                </a:rPr>
                <a:t>Evaluate Performance Improvement</a:t>
              </a:r>
            </a:p>
          </p:txBody>
        </p:sp>
        <p:sp>
          <p:nvSpPr>
            <p:cNvPr id="30" name="Arrow: Circular 29">
              <a:extLst>
                <a:ext uri="{FF2B5EF4-FFF2-40B4-BE49-F238E27FC236}">
                  <a16:creationId xmlns:a16="http://schemas.microsoft.com/office/drawing/2014/main" id="{54BD802C-AD72-4226-A627-86A5D2582545}"/>
                </a:ext>
              </a:extLst>
            </p:cNvPr>
            <p:cNvSpPr/>
            <p:nvPr/>
          </p:nvSpPr>
          <p:spPr>
            <a:xfrm>
              <a:off x="7757174" y="1333493"/>
              <a:ext cx="2810008" cy="2810008"/>
            </a:xfrm>
            <a:prstGeom prst="circularArrow">
              <a:avLst>
                <a:gd name="adj1" fmla="val 5203"/>
                <a:gd name="adj2" fmla="val 336102"/>
                <a:gd name="adj3" fmla="val 16864889"/>
                <a:gd name="adj4" fmla="val 15199008"/>
                <a:gd name="adj5" fmla="val 6070"/>
              </a:avLst>
            </a:prstGeom>
            <a:solidFill>
              <a:srgbClr val="40DAC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TextBox 30">
              <a:extLst>
                <a:ext uri="{FF2B5EF4-FFF2-40B4-BE49-F238E27FC236}">
                  <a16:creationId xmlns:a16="http://schemas.microsoft.com/office/drawing/2014/main" id="{5437C8ED-CFB4-4CA1-81BC-3DEECC2CF20D}"/>
                </a:ext>
              </a:extLst>
            </p:cNvPr>
            <p:cNvSpPr txBox="1"/>
            <p:nvPr/>
          </p:nvSpPr>
          <p:spPr>
            <a:xfrm>
              <a:off x="10774693" y="2521504"/>
              <a:ext cx="1133644" cy="369332"/>
            </a:xfrm>
            <a:prstGeom prst="rect">
              <a:avLst/>
            </a:prstGeom>
            <a:noFill/>
          </p:spPr>
          <p:txBody>
            <a:bodyPr wrap="none" rtlCol="0">
              <a:spAutoFit/>
            </a:bodyPr>
            <a:lstStyle/>
            <a:p>
              <a:r>
                <a:rPr lang="en-US" dirty="0">
                  <a:cs typeface="Segoe UI Semilight" panose="020B0402040204020203" pitchFamily="34" charset="0"/>
                </a:rPr>
                <a:t>Practices</a:t>
              </a:r>
            </a:p>
          </p:txBody>
        </p:sp>
        <p:grpSp>
          <p:nvGrpSpPr>
            <p:cNvPr id="32" name="Group 31">
              <a:extLst>
                <a:ext uri="{FF2B5EF4-FFF2-40B4-BE49-F238E27FC236}">
                  <a16:creationId xmlns:a16="http://schemas.microsoft.com/office/drawing/2014/main" id="{EDC3C7B8-8DE1-48EB-9FF6-860DBE729FFA}"/>
                </a:ext>
              </a:extLst>
            </p:cNvPr>
            <p:cNvGrpSpPr/>
            <p:nvPr/>
          </p:nvGrpSpPr>
          <p:grpSpPr>
            <a:xfrm>
              <a:off x="4046766" y="1360203"/>
              <a:ext cx="3120951" cy="3026493"/>
              <a:chOff x="4233300" y="1360203"/>
              <a:chExt cx="3120951" cy="3026493"/>
            </a:xfrm>
          </p:grpSpPr>
          <p:sp>
            <p:nvSpPr>
              <p:cNvPr id="39" name="Freeform: Shape 38">
                <a:extLst>
                  <a:ext uri="{FF2B5EF4-FFF2-40B4-BE49-F238E27FC236}">
                    <a16:creationId xmlns:a16="http://schemas.microsoft.com/office/drawing/2014/main" id="{2423446F-5427-4CC9-9A6F-DA8BFC344D4F}"/>
                  </a:ext>
                </a:extLst>
              </p:cNvPr>
              <p:cNvSpPr/>
              <p:nvPr/>
            </p:nvSpPr>
            <p:spPr>
              <a:xfrm>
                <a:off x="6151656" y="1381800"/>
                <a:ext cx="749733" cy="749733"/>
              </a:xfrm>
              <a:custGeom>
                <a:avLst/>
                <a:gdLst>
                  <a:gd name="connsiteX0" fmla="*/ 0 w 749733"/>
                  <a:gd name="connsiteY0" fmla="*/ 0 h 749733"/>
                  <a:gd name="connsiteX1" fmla="*/ 749733 w 749733"/>
                  <a:gd name="connsiteY1" fmla="*/ 0 h 749733"/>
                  <a:gd name="connsiteX2" fmla="*/ 749733 w 749733"/>
                  <a:gd name="connsiteY2" fmla="*/ 749733 h 749733"/>
                  <a:gd name="connsiteX3" fmla="*/ 0 w 749733"/>
                  <a:gd name="connsiteY3" fmla="*/ 749733 h 749733"/>
                  <a:gd name="connsiteX4" fmla="*/ 0 w 749733"/>
                  <a:gd name="connsiteY4" fmla="*/ 0 h 749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733" h="749733">
                    <a:moveTo>
                      <a:pt x="0" y="0"/>
                    </a:moveTo>
                    <a:lnTo>
                      <a:pt x="749733" y="0"/>
                    </a:lnTo>
                    <a:lnTo>
                      <a:pt x="749733" y="749733"/>
                    </a:lnTo>
                    <a:lnTo>
                      <a:pt x="0" y="749733"/>
                    </a:lnTo>
                    <a:lnTo>
                      <a:pt x="0" y="0"/>
                    </a:lnTo>
                    <a:close/>
                  </a:path>
                </a:pathLst>
              </a:custGeom>
              <a:ln>
                <a:no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a:solidFill>
                      <a:schemeClr val="tx1"/>
                    </a:solidFill>
                    <a:cs typeface="Segoe UI Semilight" panose="020B0402040204020203" pitchFamily="34" charset="0"/>
                  </a:rPr>
                  <a:t>Discover Issues</a:t>
                </a:r>
              </a:p>
            </p:txBody>
          </p:sp>
          <p:sp>
            <p:nvSpPr>
              <p:cNvPr id="40" name="Arrow: Circular 39">
                <a:extLst>
                  <a:ext uri="{FF2B5EF4-FFF2-40B4-BE49-F238E27FC236}">
                    <a16:creationId xmlns:a16="http://schemas.microsoft.com/office/drawing/2014/main" id="{C5F21876-3564-4DB1-8505-FACF9E81790E}"/>
                  </a:ext>
                </a:extLst>
              </p:cNvPr>
              <p:cNvSpPr/>
              <p:nvPr/>
            </p:nvSpPr>
            <p:spPr>
              <a:xfrm>
                <a:off x="4388771" y="1360203"/>
                <a:ext cx="2810008" cy="2810008"/>
              </a:xfrm>
              <a:prstGeom prst="circularArrow">
                <a:avLst>
                  <a:gd name="adj1" fmla="val 5203"/>
                  <a:gd name="adj2" fmla="val 336102"/>
                  <a:gd name="adj3" fmla="val 21292470"/>
                  <a:gd name="adj4" fmla="val 19766915"/>
                  <a:gd name="adj5" fmla="val 6070"/>
                </a:avLst>
              </a:prstGeom>
              <a:solidFill>
                <a:srgbClr val="30CDD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Freeform: Shape 40">
                <a:extLst>
                  <a:ext uri="{FF2B5EF4-FFF2-40B4-BE49-F238E27FC236}">
                    <a16:creationId xmlns:a16="http://schemas.microsoft.com/office/drawing/2014/main" id="{519648B7-FB5B-4F22-A3A0-C779A1263803}"/>
                  </a:ext>
                </a:extLst>
              </p:cNvPr>
              <p:cNvSpPr/>
              <p:nvPr/>
            </p:nvSpPr>
            <p:spPr>
              <a:xfrm>
                <a:off x="6604518" y="2775567"/>
                <a:ext cx="749733" cy="749733"/>
              </a:xfrm>
              <a:custGeom>
                <a:avLst/>
                <a:gdLst>
                  <a:gd name="connsiteX0" fmla="*/ 0 w 749733"/>
                  <a:gd name="connsiteY0" fmla="*/ 0 h 749733"/>
                  <a:gd name="connsiteX1" fmla="*/ 749733 w 749733"/>
                  <a:gd name="connsiteY1" fmla="*/ 0 h 749733"/>
                  <a:gd name="connsiteX2" fmla="*/ 749733 w 749733"/>
                  <a:gd name="connsiteY2" fmla="*/ 749733 h 749733"/>
                  <a:gd name="connsiteX3" fmla="*/ 0 w 749733"/>
                  <a:gd name="connsiteY3" fmla="*/ 749733 h 749733"/>
                  <a:gd name="connsiteX4" fmla="*/ 0 w 749733"/>
                  <a:gd name="connsiteY4" fmla="*/ 0 h 749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733" h="749733">
                    <a:moveTo>
                      <a:pt x="0" y="0"/>
                    </a:moveTo>
                    <a:lnTo>
                      <a:pt x="749733" y="0"/>
                    </a:lnTo>
                    <a:lnTo>
                      <a:pt x="749733" y="749733"/>
                    </a:lnTo>
                    <a:lnTo>
                      <a:pt x="0" y="749733"/>
                    </a:lnTo>
                    <a:lnTo>
                      <a:pt x="0" y="0"/>
                    </a:lnTo>
                    <a:close/>
                  </a:path>
                </a:pathLst>
              </a:custGeom>
              <a:ln>
                <a:no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a:solidFill>
                      <a:schemeClr val="tx1"/>
                    </a:solidFill>
                    <a:cs typeface="Segoe UI Semilight" panose="020B0402040204020203" pitchFamily="34" charset="0"/>
                  </a:rPr>
                  <a:t>Analyze Causes &amp; Consequences</a:t>
                </a:r>
              </a:p>
            </p:txBody>
          </p:sp>
          <p:sp>
            <p:nvSpPr>
              <p:cNvPr id="42" name="Arrow: Circular 41">
                <a:extLst>
                  <a:ext uri="{FF2B5EF4-FFF2-40B4-BE49-F238E27FC236}">
                    <a16:creationId xmlns:a16="http://schemas.microsoft.com/office/drawing/2014/main" id="{6D4575DE-085B-4057-B1D8-E59630CAC5E5}"/>
                  </a:ext>
                </a:extLst>
              </p:cNvPr>
              <p:cNvSpPr/>
              <p:nvPr/>
            </p:nvSpPr>
            <p:spPr>
              <a:xfrm>
                <a:off x="4388771" y="1360203"/>
                <a:ext cx="2810008" cy="2810008"/>
              </a:xfrm>
              <a:prstGeom prst="circularArrow">
                <a:avLst>
                  <a:gd name="adj1" fmla="val 5203"/>
                  <a:gd name="adj2" fmla="val 336102"/>
                  <a:gd name="adj3" fmla="val 4013898"/>
                  <a:gd name="adj4" fmla="val 2254167"/>
                  <a:gd name="adj5" fmla="val 6070"/>
                </a:avLst>
              </a:prstGeom>
              <a:solidFill>
                <a:srgbClr val="30CDD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3" name="Freeform: Shape 42">
                <a:extLst>
                  <a:ext uri="{FF2B5EF4-FFF2-40B4-BE49-F238E27FC236}">
                    <a16:creationId xmlns:a16="http://schemas.microsoft.com/office/drawing/2014/main" id="{164775EE-31AE-40FD-A469-ADB188F94FEA}"/>
                  </a:ext>
                </a:extLst>
              </p:cNvPr>
              <p:cNvSpPr/>
              <p:nvPr/>
            </p:nvSpPr>
            <p:spPr>
              <a:xfrm>
                <a:off x="5418909" y="3636963"/>
                <a:ext cx="749733" cy="749733"/>
              </a:xfrm>
              <a:custGeom>
                <a:avLst/>
                <a:gdLst>
                  <a:gd name="connsiteX0" fmla="*/ 0 w 749733"/>
                  <a:gd name="connsiteY0" fmla="*/ 0 h 749733"/>
                  <a:gd name="connsiteX1" fmla="*/ 749733 w 749733"/>
                  <a:gd name="connsiteY1" fmla="*/ 0 h 749733"/>
                  <a:gd name="connsiteX2" fmla="*/ 749733 w 749733"/>
                  <a:gd name="connsiteY2" fmla="*/ 749733 h 749733"/>
                  <a:gd name="connsiteX3" fmla="*/ 0 w 749733"/>
                  <a:gd name="connsiteY3" fmla="*/ 749733 h 749733"/>
                  <a:gd name="connsiteX4" fmla="*/ 0 w 749733"/>
                  <a:gd name="connsiteY4" fmla="*/ 0 h 749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733" h="749733">
                    <a:moveTo>
                      <a:pt x="0" y="0"/>
                    </a:moveTo>
                    <a:lnTo>
                      <a:pt x="749733" y="0"/>
                    </a:lnTo>
                    <a:lnTo>
                      <a:pt x="749733" y="749733"/>
                    </a:lnTo>
                    <a:lnTo>
                      <a:pt x="0" y="749733"/>
                    </a:lnTo>
                    <a:lnTo>
                      <a:pt x="0" y="0"/>
                    </a:lnTo>
                    <a:close/>
                  </a:path>
                </a:pathLst>
              </a:custGeom>
              <a:ln>
                <a:no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a:solidFill>
                      <a:schemeClr val="tx1"/>
                    </a:solidFill>
                    <a:cs typeface="Segoe UI Semilight" panose="020B0402040204020203" pitchFamily="34" charset="0"/>
                  </a:rPr>
                  <a:t>Create Options &amp; Solutions</a:t>
                </a:r>
              </a:p>
            </p:txBody>
          </p:sp>
          <p:sp>
            <p:nvSpPr>
              <p:cNvPr id="44" name="Arrow: Circular 43">
                <a:extLst>
                  <a:ext uri="{FF2B5EF4-FFF2-40B4-BE49-F238E27FC236}">
                    <a16:creationId xmlns:a16="http://schemas.microsoft.com/office/drawing/2014/main" id="{771D5DF5-BE10-4BF5-B08A-95F2C85DB3C8}"/>
                  </a:ext>
                </a:extLst>
              </p:cNvPr>
              <p:cNvSpPr/>
              <p:nvPr/>
            </p:nvSpPr>
            <p:spPr>
              <a:xfrm>
                <a:off x="4388771" y="1360203"/>
                <a:ext cx="2810008" cy="2810008"/>
              </a:xfrm>
              <a:prstGeom prst="circularArrow">
                <a:avLst>
                  <a:gd name="adj1" fmla="val 5203"/>
                  <a:gd name="adj2" fmla="val 336102"/>
                  <a:gd name="adj3" fmla="val 8209731"/>
                  <a:gd name="adj4" fmla="val 6449999"/>
                  <a:gd name="adj5" fmla="val 6070"/>
                </a:avLst>
              </a:prstGeom>
              <a:solidFill>
                <a:srgbClr val="30CDD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5" name="Freeform: Shape 44">
                <a:extLst>
                  <a:ext uri="{FF2B5EF4-FFF2-40B4-BE49-F238E27FC236}">
                    <a16:creationId xmlns:a16="http://schemas.microsoft.com/office/drawing/2014/main" id="{3C037068-D039-4F81-A423-6248E6E7EC75}"/>
                  </a:ext>
                </a:extLst>
              </p:cNvPr>
              <p:cNvSpPr/>
              <p:nvPr/>
            </p:nvSpPr>
            <p:spPr>
              <a:xfrm>
                <a:off x="4233300" y="2775567"/>
                <a:ext cx="749733" cy="749733"/>
              </a:xfrm>
              <a:custGeom>
                <a:avLst/>
                <a:gdLst>
                  <a:gd name="connsiteX0" fmla="*/ 0 w 749733"/>
                  <a:gd name="connsiteY0" fmla="*/ 0 h 749733"/>
                  <a:gd name="connsiteX1" fmla="*/ 749733 w 749733"/>
                  <a:gd name="connsiteY1" fmla="*/ 0 h 749733"/>
                  <a:gd name="connsiteX2" fmla="*/ 749733 w 749733"/>
                  <a:gd name="connsiteY2" fmla="*/ 749733 h 749733"/>
                  <a:gd name="connsiteX3" fmla="*/ 0 w 749733"/>
                  <a:gd name="connsiteY3" fmla="*/ 749733 h 749733"/>
                  <a:gd name="connsiteX4" fmla="*/ 0 w 749733"/>
                  <a:gd name="connsiteY4" fmla="*/ 0 h 749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733" h="749733">
                    <a:moveTo>
                      <a:pt x="0" y="0"/>
                    </a:moveTo>
                    <a:lnTo>
                      <a:pt x="749733" y="0"/>
                    </a:lnTo>
                    <a:lnTo>
                      <a:pt x="749733" y="749733"/>
                    </a:lnTo>
                    <a:lnTo>
                      <a:pt x="0" y="749733"/>
                    </a:lnTo>
                    <a:lnTo>
                      <a:pt x="0" y="0"/>
                    </a:lnTo>
                    <a:close/>
                  </a:path>
                </a:pathLst>
              </a:custGeom>
              <a:ln>
                <a:no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a:solidFill>
                      <a:schemeClr val="tx1"/>
                    </a:solidFill>
                    <a:cs typeface="Segoe UI Semilight" panose="020B0402040204020203" pitchFamily="34" charset="0"/>
                  </a:rPr>
                  <a:t>Commit To Action</a:t>
                </a:r>
              </a:p>
            </p:txBody>
          </p:sp>
          <p:sp>
            <p:nvSpPr>
              <p:cNvPr id="46" name="Arrow: Circular 45">
                <a:extLst>
                  <a:ext uri="{FF2B5EF4-FFF2-40B4-BE49-F238E27FC236}">
                    <a16:creationId xmlns:a16="http://schemas.microsoft.com/office/drawing/2014/main" id="{0299CCA1-027A-43B1-B748-AF8F1FE52B59}"/>
                  </a:ext>
                </a:extLst>
              </p:cNvPr>
              <p:cNvSpPr/>
              <p:nvPr/>
            </p:nvSpPr>
            <p:spPr>
              <a:xfrm>
                <a:off x="4388771" y="1360203"/>
                <a:ext cx="2810008" cy="2810008"/>
              </a:xfrm>
              <a:prstGeom prst="circularArrow">
                <a:avLst>
                  <a:gd name="adj1" fmla="val 5203"/>
                  <a:gd name="adj2" fmla="val 336102"/>
                  <a:gd name="adj3" fmla="val 12296983"/>
                  <a:gd name="adj4" fmla="val 10771427"/>
                  <a:gd name="adj5" fmla="val 6070"/>
                </a:avLst>
              </a:prstGeom>
              <a:solidFill>
                <a:srgbClr val="30CDD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7" name="Freeform: Shape 46">
                <a:extLst>
                  <a:ext uri="{FF2B5EF4-FFF2-40B4-BE49-F238E27FC236}">
                    <a16:creationId xmlns:a16="http://schemas.microsoft.com/office/drawing/2014/main" id="{5E20012E-8944-4A90-B386-7D2C22CCAAC1}"/>
                  </a:ext>
                </a:extLst>
              </p:cNvPr>
              <p:cNvSpPr/>
              <p:nvPr/>
            </p:nvSpPr>
            <p:spPr>
              <a:xfrm>
                <a:off x="4686162" y="1381800"/>
                <a:ext cx="749733" cy="749733"/>
              </a:xfrm>
              <a:custGeom>
                <a:avLst/>
                <a:gdLst>
                  <a:gd name="connsiteX0" fmla="*/ 0 w 749733"/>
                  <a:gd name="connsiteY0" fmla="*/ 0 h 749733"/>
                  <a:gd name="connsiteX1" fmla="*/ 749733 w 749733"/>
                  <a:gd name="connsiteY1" fmla="*/ 0 h 749733"/>
                  <a:gd name="connsiteX2" fmla="*/ 749733 w 749733"/>
                  <a:gd name="connsiteY2" fmla="*/ 749733 h 749733"/>
                  <a:gd name="connsiteX3" fmla="*/ 0 w 749733"/>
                  <a:gd name="connsiteY3" fmla="*/ 749733 h 749733"/>
                  <a:gd name="connsiteX4" fmla="*/ 0 w 749733"/>
                  <a:gd name="connsiteY4" fmla="*/ 0 h 749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733" h="749733">
                    <a:moveTo>
                      <a:pt x="0" y="0"/>
                    </a:moveTo>
                    <a:lnTo>
                      <a:pt x="749733" y="0"/>
                    </a:lnTo>
                    <a:lnTo>
                      <a:pt x="749733" y="749733"/>
                    </a:lnTo>
                    <a:lnTo>
                      <a:pt x="0" y="749733"/>
                    </a:lnTo>
                    <a:lnTo>
                      <a:pt x="0" y="0"/>
                    </a:lnTo>
                    <a:close/>
                  </a:path>
                </a:pathLst>
              </a:custGeom>
              <a:ln>
                <a:no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cs typeface="Segoe UI Semilight" panose="020B0402040204020203" pitchFamily="34" charset="0"/>
                  </a:rPr>
                  <a:t>Evaluate Performance Improvement</a:t>
                </a:r>
              </a:p>
            </p:txBody>
          </p:sp>
          <p:sp>
            <p:nvSpPr>
              <p:cNvPr id="48" name="Arrow: Circular 47">
                <a:extLst>
                  <a:ext uri="{FF2B5EF4-FFF2-40B4-BE49-F238E27FC236}">
                    <a16:creationId xmlns:a16="http://schemas.microsoft.com/office/drawing/2014/main" id="{F39465B4-BE4F-409D-BCCC-FE7088314A19}"/>
                  </a:ext>
                </a:extLst>
              </p:cNvPr>
              <p:cNvSpPr/>
              <p:nvPr/>
            </p:nvSpPr>
            <p:spPr>
              <a:xfrm>
                <a:off x="4388771" y="1360203"/>
                <a:ext cx="2810008" cy="2810008"/>
              </a:xfrm>
              <a:prstGeom prst="circularArrow">
                <a:avLst>
                  <a:gd name="adj1" fmla="val 5203"/>
                  <a:gd name="adj2" fmla="val 336102"/>
                  <a:gd name="adj3" fmla="val 16864889"/>
                  <a:gd name="adj4" fmla="val 15199008"/>
                  <a:gd name="adj5" fmla="val 6070"/>
                </a:avLst>
              </a:prstGeom>
              <a:solidFill>
                <a:srgbClr val="30CDD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33" name="TextBox 32">
              <a:extLst>
                <a:ext uri="{FF2B5EF4-FFF2-40B4-BE49-F238E27FC236}">
                  <a16:creationId xmlns:a16="http://schemas.microsoft.com/office/drawing/2014/main" id="{47839FBD-DC16-4489-9989-774481B48264}"/>
                </a:ext>
              </a:extLst>
            </p:cNvPr>
            <p:cNvSpPr txBox="1"/>
            <p:nvPr/>
          </p:nvSpPr>
          <p:spPr>
            <a:xfrm>
              <a:off x="8555327" y="2514445"/>
              <a:ext cx="1323629" cy="369332"/>
            </a:xfrm>
            <a:prstGeom prst="rect">
              <a:avLst/>
            </a:prstGeom>
            <a:noFill/>
          </p:spPr>
          <p:txBody>
            <a:bodyPr wrap="square" rtlCol="0">
              <a:spAutoFit/>
            </a:bodyPr>
            <a:lstStyle/>
            <a:p>
              <a:r>
                <a:rPr lang="en-US">
                  <a:solidFill>
                    <a:srgbClr val="40DAC5"/>
                  </a:solidFill>
                  <a:cs typeface="Segoe UI Semilight" panose="020B0402040204020203" pitchFamily="34" charset="0"/>
                </a:rPr>
                <a:t>Delivery</a:t>
              </a:r>
            </a:p>
          </p:txBody>
        </p:sp>
        <p:sp>
          <p:nvSpPr>
            <p:cNvPr id="34" name="TextBox 33">
              <a:extLst>
                <a:ext uri="{FF2B5EF4-FFF2-40B4-BE49-F238E27FC236}">
                  <a16:creationId xmlns:a16="http://schemas.microsoft.com/office/drawing/2014/main" id="{2409744A-D9DB-4E94-83F1-3470636E112D}"/>
                </a:ext>
              </a:extLst>
            </p:cNvPr>
            <p:cNvSpPr txBox="1"/>
            <p:nvPr/>
          </p:nvSpPr>
          <p:spPr>
            <a:xfrm>
              <a:off x="5139823" y="2538736"/>
              <a:ext cx="979755" cy="369332"/>
            </a:xfrm>
            <a:prstGeom prst="rect">
              <a:avLst/>
            </a:prstGeom>
            <a:noFill/>
          </p:spPr>
          <p:txBody>
            <a:bodyPr wrap="none" rtlCol="0">
              <a:spAutoFit/>
            </a:bodyPr>
            <a:lstStyle/>
            <a:p>
              <a:r>
                <a:rPr lang="en-US">
                  <a:solidFill>
                    <a:srgbClr val="30CDD7"/>
                  </a:solidFill>
                  <a:cs typeface="Segoe UI Semilight" panose="020B0402040204020203" pitchFamily="34" charset="0"/>
                </a:rPr>
                <a:t>Product</a:t>
              </a:r>
            </a:p>
          </p:txBody>
        </p:sp>
        <p:sp>
          <p:nvSpPr>
            <p:cNvPr id="35" name="TextBox 34">
              <a:extLst>
                <a:ext uri="{FF2B5EF4-FFF2-40B4-BE49-F238E27FC236}">
                  <a16:creationId xmlns:a16="http://schemas.microsoft.com/office/drawing/2014/main" id="{1AE9F37B-1F39-4762-BBE7-578A314D172B}"/>
                </a:ext>
              </a:extLst>
            </p:cNvPr>
            <p:cNvSpPr txBox="1"/>
            <p:nvPr/>
          </p:nvSpPr>
          <p:spPr>
            <a:xfrm>
              <a:off x="1000805" y="2538736"/>
              <a:ext cx="1659429" cy="369332"/>
            </a:xfrm>
            <a:prstGeom prst="rect">
              <a:avLst/>
            </a:prstGeom>
            <a:noFill/>
          </p:spPr>
          <p:txBody>
            <a:bodyPr wrap="none" rtlCol="0">
              <a:spAutoFit/>
            </a:bodyPr>
            <a:lstStyle/>
            <a:p>
              <a:r>
                <a:rPr lang="en-US">
                  <a:solidFill>
                    <a:srgbClr val="5BC6E8"/>
                  </a:solidFill>
                  <a:cs typeface="Segoe UI Semilight" panose="020B0402040204020203" pitchFamily="34" charset="0"/>
                </a:rPr>
                <a:t>Cross-Product</a:t>
              </a:r>
            </a:p>
          </p:txBody>
        </p:sp>
        <p:sp>
          <p:nvSpPr>
            <p:cNvPr id="36" name="Arrow: Left-Right 35">
              <a:extLst>
                <a:ext uri="{FF2B5EF4-FFF2-40B4-BE49-F238E27FC236}">
                  <a16:creationId xmlns:a16="http://schemas.microsoft.com/office/drawing/2014/main" id="{D8F2BEE0-5D43-4A9E-A378-CBE711025BEB}"/>
                </a:ext>
              </a:extLst>
            </p:cNvPr>
            <p:cNvSpPr/>
            <p:nvPr/>
          </p:nvSpPr>
          <p:spPr>
            <a:xfrm>
              <a:off x="3605406" y="2612449"/>
              <a:ext cx="464126" cy="230466"/>
            </a:xfrm>
            <a:prstGeom prst="leftRightArrow">
              <a:avLst/>
            </a:prstGeom>
            <a:gradFill flip="none" rotWithShape="1">
              <a:gsLst>
                <a:gs pos="0">
                  <a:srgbClr val="5BC6E8"/>
                </a:gs>
                <a:gs pos="100000">
                  <a:srgbClr val="30CDD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Left-Right 36">
              <a:extLst>
                <a:ext uri="{FF2B5EF4-FFF2-40B4-BE49-F238E27FC236}">
                  <a16:creationId xmlns:a16="http://schemas.microsoft.com/office/drawing/2014/main" id="{1ED21D9C-6269-4F35-9573-01BB56DE1312}"/>
                </a:ext>
              </a:extLst>
            </p:cNvPr>
            <p:cNvSpPr/>
            <p:nvPr/>
          </p:nvSpPr>
          <p:spPr>
            <a:xfrm>
              <a:off x="7203375" y="2583878"/>
              <a:ext cx="464126" cy="230466"/>
            </a:xfrm>
            <a:prstGeom prst="leftRightArrow">
              <a:avLst/>
            </a:prstGeom>
            <a:gradFill flip="none" rotWithShape="1">
              <a:gsLst>
                <a:gs pos="0">
                  <a:srgbClr val="30CDD7"/>
                </a:gs>
                <a:gs pos="100000">
                  <a:srgbClr val="40DAC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11098A54-BB3B-456D-B92C-8BF92E2840FE}"/>
                </a:ext>
              </a:extLst>
            </p:cNvPr>
            <p:cNvSpPr txBox="1"/>
            <p:nvPr/>
          </p:nvSpPr>
          <p:spPr>
            <a:xfrm>
              <a:off x="10392534" y="1591557"/>
              <a:ext cx="1071127" cy="246221"/>
            </a:xfrm>
            <a:prstGeom prst="rect">
              <a:avLst/>
            </a:prstGeom>
            <a:noFill/>
          </p:spPr>
          <p:txBody>
            <a:bodyPr wrap="none" rtlCol="0">
              <a:spAutoFit/>
            </a:bodyPr>
            <a:lstStyle/>
            <a:p>
              <a:r>
                <a:rPr lang="en-US" sz="1000">
                  <a:solidFill>
                    <a:schemeClr val="bg1"/>
                  </a:solidFill>
                  <a:cs typeface="Segoe UI Semilight" panose="020B0402040204020203" pitchFamily="34" charset="0"/>
                </a:rPr>
                <a:t>Self or Assisted</a:t>
              </a:r>
            </a:p>
          </p:txBody>
        </p:sp>
      </p:grpSp>
      <p:sp>
        <p:nvSpPr>
          <p:cNvPr id="61" name="Slide Number Placeholder 5">
            <a:extLst>
              <a:ext uri="{FF2B5EF4-FFF2-40B4-BE49-F238E27FC236}">
                <a16:creationId xmlns:a16="http://schemas.microsoft.com/office/drawing/2014/main" id="{9DEC7688-90C8-483D-BEAF-ED23A9E13EE6}"/>
              </a:ext>
            </a:extLst>
          </p:cNvPr>
          <p:cNvSpPr>
            <a:spLocks noGrp="1"/>
          </p:cNvSpPr>
          <p:nvPr>
            <p:ph type="sldNum" sz="quarter" idx="12"/>
          </p:nvPr>
        </p:nvSpPr>
        <p:spPr>
          <a:xfrm>
            <a:off x="11112274" y="6541613"/>
            <a:ext cx="762000" cy="194297"/>
          </a:xfrm>
          <a:prstGeom prst="rect">
            <a:avLst/>
          </a:prstGeom>
        </p:spPr>
        <p:txBody>
          <a:bodyPr anchor="t" anchorCtr="0"/>
          <a:lstStyle>
            <a:lvl1pPr algn="r">
              <a:defRPr sz="1200" b="0">
                <a:solidFill>
                  <a:srgbClr val="747678"/>
                </a:solidFill>
                <a:latin typeface="Arial" pitchFamily="34" charset="0"/>
                <a:cs typeface="Arial" pitchFamily="34" charset="0"/>
              </a:defRPr>
            </a:lvl1pPr>
          </a:lstStyle>
          <a:p>
            <a:fld id="{23B99C07-6774-7B4C-A880-8CAF4048FB67}" type="slidenum">
              <a:rPr lang="en-US" smtClean="0"/>
              <a:pPr/>
              <a:t>40</a:t>
            </a:fld>
            <a:endParaRPr lang="en-US" dirty="0"/>
          </a:p>
        </p:txBody>
      </p:sp>
    </p:spTree>
    <p:extLst>
      <p:ext uri="{BB962C8B-B14F-4D97-AF65-F5344CB8AC3E}">
        <p14:creationId xmlns:p14="http://schemas.microsoft.com/office/powerpoint/2010/main" val="10688578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08E1BBD-FBED-43ED-B595-5052B895BBA8}"/>
              </a:ext>
            </a:extLst>
          </p:cNvPr>
          <p:cNvSpPr/>
          <p:nvPr/>
        </p:nvSpPr>
        <p:spPr>
          <a:xfrm>
            <a:off x="225878" y="913522"/>
            <a:ext cx="2984766" cy="4699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t"/>
          <a:lstStyle/>
          <a:p>
            <a:pPr marR="0">
              <a:lnSpc>
                <a:spcPct val="107000"/>
              </a:lnSpc>
              <a:spcAft>
                <a:spcPts val="1200"/>
              </a:spcAft>
              <a:buClr>
                <a:srgbClr val="30CDD7"/>
              </a:buClr>
            </a:pPr>
            <a:r>
              <a:rPr lang="en-US" sz="2400" dirty="0">
                <a:solidFill>
                  <a:schemeClr val="tx1"/>
                </a:solidFill>
                <a:latin typeface="Segoe UI Semilight" panose="020B0402040204020203" pitchFamily="34" charset="0"/>
                <a:ea typeface="Calibri" panose="020F0502020204030204" pitchFamily="34" charset="0"/>
                <a:cs typeface="Segoe UI Semilight" panose="020B0402040204020203" pitchFamily="34" charset="0"/>
              </a:rPr>
              <a:t>Objective:</a:t>
            </a:r>
            <a:endParaRPr lang="en-US" sz="1400" dirty="0">
              <a:solidFill>
                <a:schemeClr val="tx1"/>
              </a:solidFill>
              <a:latin typeface="Segoe UI Semilight" panose="020B0402040204020203" pitchFamily="34" charset="0"/>
              <a:ea typeface="Calibri" panose="020F0502020204030204" pitchFamily="34" charset="0"/>
              <a:cs typeface="Segoe UI Semilight" panose="020B0402040204020203" pitchFamily="34" charset="0"/>
            </a:endParaRPr>
          </a:p>
          <a:p>
            <a:pPr marR="0">
              <a:lnSpc>
                <a:spcPct val="107000"/>
              </a:lnSpc>
              <a:spcAft>
                <a:spcPts val="1800"/>
              </a:spcAft>
              <a:buClr>
                <a:srgbClr val="30CDD7"/>
              </a:buClr>
            </a:pPr>
            <a:r>
              <a:rPr lang="en-US" sz="1600" dirty="0">
                <a:solidFill>
                  <a:schemeClr val="tx1"/>
                </a:solidFill>
                <a:latin typeface="Segoe UI Semibold" panose="020B0702040204020203" pitchFamily="34" charset="0"/>
                <a:ea typeface="Calibri" panose="020F0502020204030204" pitchFamily="34" charset="0"/>
                <a:cs typeface="Segoe UI Semibold" panose="020B0702040204020203" pitchFamily="34" charset="0"/>
              </a:rPr>
              <a:t>To Produce “value added” solutions to problems.</a:t>
            </a:r>
          </a:p>
          <a:p>
            <a:pPr marL="285750" marR="0" indent="-285750">
              <a:lnSpc>
                <a:spcPct val="107000"/>
              </a:lnSpc>
              <a:spcAft>
                <a:spcPts val="2400"/>
              </a:spcAft>
              <a:buClr>
                <a:srgbClr val="30CDD7"/>
              </a:buClr>
              <a:buBlip>
                <a:blip r:embed="rId2"/>
              </a:buBlip>
            </a:pPr>
            <a:r>
              <a:rPr lang="en-US" sz="1400" dirty="0">
                <a:solidFill>
                  <a:schemeClr val="tx1"/>
                </a:solidFill>
                <a:latin typeface="Segoe UI Semilight" panose="020B0402040204020203" pitchFamily="34" charset="0"/>
                <a:ea typeface="Calibri" panose="020F0502020204030204" pitchFamily="34" charset="0"/>
                <a:cs typeface="Segoe UI Semilight" panose="020B0402040204020203" pitchFamily="34" charset="0"/>
              </a:rPr>
              <a:t>To produce “value added” solutions to problems you need to know what the problem is</a:t>
            </a:r>
          </a:p>
          <a:p>
            <a:pPr marL="285750" marR="0" indent="-285750">
              <a:lnSpc>
                <a:spcPct val="107000"/>
              </a:lnSpc>
              <a:spcAft>
                <a:spcPts val="2400"/>
              </a:spcAft>
              <a:buClr>
                <a:srgbClr val="30CDD7"/>
              </a:buClr>
              <a:buBlip>
                <a:blip r:embed="rId2"/>
              </a:buBlip>
            </a:pPr>
            <a:r>
              <a:rPr lang="en-US" sz="1400" dirty="0">
                <a:solidFill>
                  <a:schemeClr val="tx1"/>
                </a:solidFill>
                <a:latin typeface="Segoe UI Semilight" panose="020B0402040204020203" pitchFamily="34" charset="0"/>
                <a:ea typeface="Calibri" panose="020F0502020204030204" pitchFamily="34" charset="0"/>
                <a:cs typeface="Segoe UI Semilight" panose="020B0402040204020203" pitchFamily="34" charset="0"/>
              </a:rPr>
              <a:t>To know what the problem is you need to listen and observe</a:t>
            </a:r>
          </a:p>
          <a:p>
            <a:pPr marL="285750" marR="0" indent="-285750">
              <a:lnSpc>
                <a:spcPct val="107000"/>
              </a:lnSpc>
              <a:spcAft>
                <a:spcPts val="2400"/>
              </a:spcAft>
              <a:buClr>
                <a:srgbClr val="30CDD7"/>
              </a:buClr>
              <a:buBlip>
                <a:blip r:embed="rId2"/>
              </a:buBlip>
            </a:pPr>
            <a:r>
              <a:rPr lang="en-US" sz="1400" dirty="0">
                <a:solidFill>
                  <a:schemeClr val="tx1"/>
                </a:solidFill>
                <a:latin typeface="Segoe UI Semilight" panose="020B0402040204020203" pitchFamily="34" charset="0"/>
                <a:ea typeface="Calibri" panose="020F0502020204030204" pitchFamily="34" charset="0"/>
                <a:cs typeface="Segoe UI Semilight" panose="020B0402040204020203" pitchFamily="34" charset="0"/>
              </a:rPr>
              <a:t>To truly listen and observe you need humility, empathy and curiosity</a:t>
            </a:r>
          </a:p>
        </p:txBody>
      </p:sp>
      <p:sp>
        <p:nvSpPr>
          <p:cNvPr id="3" name="Title 2">
            <a:extLst>
              <a:ext uri="{FF2B5EF4-FFF2-40B4-BE49-F238E27FC236}">
                <a16:creationId xmlns:a16="http://schemas.microsoft.com/office/drawing/2014/main" id="{4DAE15FD-1876-4E9D-8C39-F92F4426A553}"/>
              </a:ext>
            </a:extLst>
          </p:cNvPr>
          <p:cNvSpPr>
            <a:spLocks noGrp="1"/>
          </p:cNvSpPr>
          <p:nvPr>
            <p:ph type="title"/>
          </p:nvPr>
        </p:nvSpPr>
        <p:spPr/>
        <p:txBody>
          <a:bodyPr/>
          <a:lstStyle/>
          <a:p>
            <a:r>
              <a:rPr lang="en-US" dirty="0"/>
              <a:t>Customer Feedback Loop </a:t>
            </a:r>
            <a:r>
              <a:rPr lang="en-US" b="1" dirty="0"/>
              <a:t>Framework</a:t>
            </a:r>
          </a:p>
        </p:txBody>
      </p:sp>
      <p:cxnSp>
        <p:nvCxnSpPr>
          <p:cNvPr id="7" name="Straight Connector 6">
            <a:extLst>
              <a:ext uri="{FF2B5EF4-FFF2-40B4-BE49-F238E27FC236}">
                <a16:creationId xmlns:a16="http://schemas.microsoft.com/office/drawing/2014/main" id="{D2F8DF85-AC1A-472C-953E-6D4C3F623A22}"/>
              </a:ext>
            </a:extLst>
          </p:cNvPr>
          <p:cNvCxnSpPr>
            <a:cxnSpLocks/>
          </p:cNvCxnSpPr>
          <p:nvPr/>
        </p:nvCxnSpPr>
        <p:spPr>
          <a:xfrm>
            <a:off x="3408717" y="1428104"/>
            <a:ext cx="0" cy="3820279"/>
          </a:xfrm>
          <a:prstGeom prst="line">
            <a:avLst/>
          </a:prstGeom>
          <a:ln w="38100">
            <a:solidFill>
              <a:srgbClr val="40DAC5"/>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4AD80E80-15F0-4F94-933F-F7C3367E1008}"/>
              </a:ext>
            </a:extLst>
          </p:cNvPr>
          <p:cNvGrpSpPr/>
          <p:nvPr/>
        </p:nvGrpSpPr>
        <p:grpSpPr>
          <a:xfrm>
            <a:off x="3873893" y="1112506"/>
            <a:ext cx="7692549" cy="4936136"/>
            <a:chOff x="4039841" y="1297069"/>
            <a:chExt cx="7692549" cy="4936136"/>
          </a:xfrm>
        </p:grpSpPr>
        <p:sp>
          <p:nvSpPr>
            <p:cNvPr id="9" name="Rectangle: Rounded Corners 8">
              <a:extLst>
                <a:ext uri="{FF2B5EF4-FFF2-40B4-BE49-F238E27FC236}">
                  <a16:creationId xmlns:a16="http://schemas.microsoft.com/office/drawing/2014/main" id="{925238CC-3D20-40E7-9CD4-BB5350CC0E36}"/>
                </a:ext>
              </a:extLst>
            </p:cNvPr>
            <p:cNvSpPr/>
            <p:nvPr/>
          </p:nvSpPr>
          <p:spPr>
            <a:xfrm>
              <a:off x="4039841" y="3008457"/>
              <a:ext cx="2293848" cy="1516375"/>
            </a:xfrm>
            <a:prstGeom prst="roundRect">
              <a:avLst/>
            </a:prstGeom>
            <a:solidFill>
              <a:srgbClr val="3A913F"/>
            </a:solidFill>
            <a:ln>
              <a:solidFill>
                <a:srgbClr val="40DAC5"/>
              </a:solidFill>
            </a:ln>
          </p:spPr>
          <p:style>
            <a:lnRef idx="2">
              <a:schemeClr val="accent1">
                <a:shade val="50000"/>
              </a:schemeClr>
            </a:lnRef>
            <a:fillRef idx="1">
              <a:schemeClr val="accent1"/>
            </a:fillRef>
            <a:effectRef idx="0">
              <a:schemeClr val="accent1"/>
            </a:effectRef>
            <a:fontRef idx="minor">
              <a:schemeClr val="lt1"/>
            </a:fontRef>
          </p:style>
          <p:txBody>
            <a:bodyPr lIns="91440" tIns="91440" bIns="91440" rtlCol="0" anchor="t"/>
            <a:lstStyle/>
            <a:p>
              <a:pPr marL="274320" indent="-171450">
                <a:spcAft>
                  <a:spcPts val="300"/>
                </a:spcAft>
                <a:buFont typeface="Wingdings" panose="05000000000000000000" pitchFamily="2" charset="2"/>
                <a:buChar char="§"/>
                <a:defRPr/>
              </a:pPr>
              <a:r>
                <a:rPr kumimoji="0" lang="en-US" sz="1200"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Improving experience</a:t>
              </a:r>
            </a:p>
            <a:p>
              <a:pPr marL="274320" indent="-171450">
                <a:spcAft>
                  <a:spcPts val="300"/>
                </a:spcAft>
                <a:buFont typeface="Wingdings" panose="05000000000000000000" pitchFamily="2" charset="2"/>
                <a:buChar char="§"/>
                <a:defRPr/>
              </a:pPr>
              <a:r>
                <a:rPr kumimoji="0" lang="en-US" sz="1200"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Backlog Grooming</a:t>
              </a:r>
            </a:p>
            <a:p>
              <a:pPr marL="274320" indent="-171450">
                <a:spcAft>
                  <a:spcPts val="300"/>
                </a:spcAft>
                <a:buFont typeface="Wingdings" panose="05000000000000000000" pitchFamily="2" charset="2"/>
                <a:buChar char="§"/>
                <a:defRPr/>
              </a:pPr>
              <a:r>
                <a:rPr kumimoji="0" lang="en-US" sz="1200"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CI Commitment</a:t>
              </a:r>
            </a:p>
          </p:txBody>
        </p:sp>
        <p:sp>
          <p:nvSpPr>
            <p:cNvPr id="10" name="TextBox 9">
              <a:extLst>
                <a:ext uri="{FF2B5EF4-FFF2-40B4-BE49-F238E27FC236}">
                  <a16:creationId xmlns:a16="http://schemas.microsoft.com/office/drawing/2014/main" id="{B94B84C9-BF62-4503-A766-692261EB72D2}"/>
                </a:ext>
              </a:extLst>
            </p:cNvPr>
            <p:cNvSpPr txBox="1"/>
            <p:nvPr/>
          </p:nvSpPr>
          <p:spPr>
            <a:xfrm>
              <a:off x="4048459" y="4168842"/>
              <a:ext cx="2329078" cy="276999"/>
            </a:xfrm>
            <a:prstGeom prst="rect">
              <a:avLst/>
            </a:prstGeom>
            <a:noFill/>
          </p:spPr>
          <p:txBody>
            <a:bodyPr wrap="square" rtlCol="0">
              <a:spAutoFit/>
            </a:bodyPr>
            <a:lstStyle/>
            <a:p>
              <a:pPr algn="ctr"/>
              <a:r>
                <a:rPr lang="en-US" sz="1200" dirty="0">
                  <a:solidFill>
                    <a:schemeClr val="bg1"/>
                  </a:solidFill>
                  <a:latin typeface="Segoe UI Semibold" panose="020B0702040204020203" pitchFamily="34" charset="0"/>
                  <a:cs typeface="Segoe UI Semibold" panose="020B0702040204020203" pitchFamily="34" charset="0"/>
                </a:rPr>
                <a:t>CONTINUOUS IMPROVEMENT</a:t>
              </a:r>
            </a:p>
          </p:txBody>
        </p:sp>
        <p:sp>
          <p:nvSpPr>
            <p:cNvPr id="11" name="Rectangle: Rounded Corners 10">
              <a:extLst>
                <a:ext uri="{FF2B5EF4-FFF2-40B4-BE49-F238E27FC236}">
                  <a16:creationId xmlns:a16="http://schemas.microsoft.com/office/drawing/2014/main" id="{20B867CC-FF30-45C0-A908-3E50D1B7FD04}"/>
                </a:ext>
              </a:extLst>
            </p:cNvPr>
            <p:cNvSpPr/>
            <p:nvPr/>
          </p:nvSpPr>
          <p:spPr>
            <a:xfrm>
              <a:off x="9438542" y="3008457"/>
              <a:ext cx="2293848" cy="1516375"/>
            </a:xfrm>
            <a:prstGeom prst="roundRect">
              <a:avLst/>
            </a:prstGeom>
            <a:solidFill>
              <a:srgbClr val="007D8A"/>
            </a:solidFill>
            <a:ln>
              <a:solidFill>
                <a:srgbClr val="40DAC5"/>
              </a:solidFill>
            </a:ln>
          </p:spPr>
          <p:style>
            <a:lnRef idx="2">
              <a:schemeClr val="accent1">
                <a:shade val="50000"/>
              </a:schemeClr>
            </a:lnRef>
            <a:fillRef idx="1">
              <a:schemeClr val="accent1"/>
            </a:fillRef>
            <a:effectRef idx="0">
              <a:schemeClr val="accent1"/>
            </a:effectRef>
            <a:fontRef idx="minor">
              <a:schemeClr val="lt1"/>
            </a:fontRef>
          </p:style>
          <p:txBody>
            <a:bodyPr lIns="91440" tIns="91440" bIns="91440" rtlCol="0" anchor="t"/>
            <a:lstStyle/>
            <a:p>
              <a:pPr marL="274320" indent="-171450">
                <a:spcAft>
                  <a:spcPts val="300"/>
                </a:spcAft>
                <a:buFont typeface="Wingdings" panose="05000000000000000000" pitchFamily="2" charset="2"/>
                <a:buChar char="§"/>
                <a:defRPr/>
              </a:pPr>
              <a:r>
                <a:rPr kumimoji="0" lang="en-US" sz="1200"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Feedback Loops</a:t>
              </a:r>
            </a:p>
            <a:p>
              <a:pPr marL="274320" indent="-171450">
                <a:spcAft>
                  <a:spcPts val="300"/>
                </a:spcAft>
                <a:buFont typeface="Wingdings" panose="05000000000000000000" pitchFamily="2" charset="2"/>
                <a:buChar char="§"/>
                <a:defRPr/>
              </a:pPr>
              <a:r>
                <a:rPr kumimoji="0" lang="en-US" sz="1200"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Continuous Improvement Processes</a:t>
              </a:r>
            </a:p>
          </p:txBody>
        </p:sp>
        <p:sp>
          <p:nvSpPr>
            <p:cNvPr id="12" name="TextBox 11">
              <a:extLst>
                <a:ext uri="{FF2B5EF4-FFF2-40B4-BE49-F238E27FC236}">
                  <a16:creationId xmlns:a16="http://schemas.microsoft.com/office/drawing/2014/main" id="{0C144D77-CC7D-4D56-B481-1F1C1878A4D2}"/>
                </a:ext>
              </a:extLst>
            </p:cNvPr>
            <p:cNvSpPr txBox="1"/>
            <p:nvPr/>
          </p:nvSpPr>
          <p:spPr>
            <a:xfrm>
              <a:off x="10870027" y="4185000"/>
              <a:ext cx="810456" cy="276999"/>
            </a:xfrm>
            <a:prstGeom prst="rect">
              <a:avLst/>
            </a:prstGeom>
            <a:noFill/>
          </p:spPr>
          <p:txBody>
            <a:bodyPr wrap="square" rtlCol="0">
              <a:spAutoFit/>
            </a:bodyPr>
            <a:lstStyle/>
            <a:p>
              <a:pPr algn="r"/>
              <a:r>
                <a:rPr lang="en-US" sz="1200" dirty="0">
                  <a:solidFill>
                    <a:schemeClr val="bg1"/>
                  </a:solidFill>
                  <a:latin typeface="Segoe UI Semibold" panose="020B0702040204020203" pitchFamily="34" charset="0"/>
                  <a:cs typeface="Segoe UI Semibold" panose="020B0702040204020203" pitchFamily="34" charset="0"/>
                </a:rPr>
                <a:t>MODELS</a:t>
              </a:r>
            </a:p>
          </p:txBody>
        </p:sp>
        <p:sp>
          <p:nvSpPr>
            <p:cNvPr id="13" name="Rectangle: Rounded Corners 12">
              <a:extLst>
                <a:ext uri="{FF2B5EF4-FFF2-40B4-BE49-F238E27FC236}">
                  <a16:creationId xmlns:a16="http://schemas.microsoft.com/office/drawing/2014/main" id="{43A2D583-FFF8-4901-B92E-B511DBB53CC8}"/>
                </a:ext>
              </a:extLst>
            </p:cNvPr>
            <p:cNvSpPr/>
            <p:nvPr/>
          </p:nvSpPr>
          <p:spPr>
            <a:xfrm>
              <a:off x="6739191" y="1297069"/>
              <a:ext cx="2293848" cy="1516375"/>
            </a:xfrm>
            <a:prstGeom prst="roundRect">
              <a:avLst/>
            </a:prstGeom>
            <a:solidFill>
              <a:srgbClr val="326295"/>
            </a:solidFill>
            <a:ln>
              <a:solidFill>
                <a:srgbClr val="40DAC5"/>
              </a:solidFill>
            </a:ln>
          </p:spPr>
          <p:style>
            <a:lnRef idx="2">
              <a:schemeClr val="accent1">
                <a:shade val="50000"/>
              </a:schemeClr>
            </a:lnRef>
            <a:fillRef idx="1">
              <a:schemeClr val="accent1"/>
            </a:fillRef>
            <a:effectRef idx="0">
              <a:schemeClr val="accent1"/>
            </a:effectRef>
            <a:fontRef idx="minor">
              <a:schemeClr val="lt1"/>
            </a:fontRef>
          </p:style>
          <p:txBody>
            <a:bodyPr lIns="91440" tIns="91440" bIns="91440" rtlCol="0" anchor="t"/>
            <a:lstStyle/>
            <a:p>
              <a:pPr marL="274320" indent="-171450">
                <a:spcAft>
                  <a:spcPts val="300"/>
                </a:spcAft>
                <a:buFont typeface="Wingdings" panose="05000000000000000000" pitchFamily="2" charset="2"/>
                <a:buChar char="§"/>
                <a:defRPr/>
              </a:pPr>
              <a:r>
                <a:rPr kumimoji="0" lang="en-US" sz="1200"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Humility</a:t>
              </a:r>
            </a:p>
            <a:p>
              <a:pPr marL="274320" indent="-171450">
                <a:spcAft>
                  <a:spcPts val="300"/>
                </a:spcAft>
                <a:buFont typeface="Wingdings" panose="05000000000000000000" pitchFamily="2" charset="2"/>
                <a:buChar char="§"/>
                <a:defRPr/>
              </a:pPr>
              <a:r>
                <a:rPr kumimoji="0" lang="en-US" sz="1200"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Empathy</a:t>
              </a:r>
            </a:p>
            <a:p>
              <a:pPr marL="274320" indent="-171450">
                <a:spcAft>
                  <a:spcPts val="300"/>
                </a:spcAft>
                <a:buFont typeface="Wingdings" panose="05000000000000000000" pitchFamily="2" charset="2"/>
                <a:buChar char="§"/>
                <a:defRPr/>
              </a:pPr>
              <a:r>
                <a:rPr kumimoji="0" lang="en-US" sz="1200"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Curiosity</a:t>
              </a:r>
            </a:p>
          </p:txBody>
        </p:sp>
        <p:sp>
          <p:nvSpPr>
            <p:cNvPr id="14" name="TextBox 13">
              <a:extLst>
                <a:ext uri="{FF2B5EF4-FFF2-40B4-BE49-F238E27FC236}">
                  <a16:creationId xmlns:a16="http://schemas.microsoft.com/office/drawing/2014/main" id="{074DE295-4FAF-4B97-BA2F-53B5A5531EC4}"/>
                </a:ext>
              </a:extLst>
            </p:cNvPr>
            <p:cNvSpPr txBox="1"/>
            <p:nvPr/>
          </p:nvSpPr>
          <p:spPr>
            <a:xfrm>
              <a:off x="6795883" y="2500140"/>
              <a:ext cx="2180461" cy="276999"/>
            </a:xfrm>
            <a:prstGeom prst="rect">
              <a:avLst/>
            </a:prstGeom>
            <a:noFill/>
          </p:spPr>
          <p:txBody>
            <a:bodyPr wrap="square" rtlCol="0">
              <a:spAutoFit/>
            </a:bodyPr>
            <a:lstStyle/>
            <a:p>
              <a:pPr algn="r"/>
              <a:r>
                <a:rPr lang="en-US" sz="1200" dirty="0">
                  <a:solidFill>
                    <a:schemeClr val="bg1"/>
                  </a:solidFill>
                  <a:latin typeface="Segoe UI Semibold" panose="020B0702040204020203" pitchFamily="34" charset="0"/>
                  <a:cs typeface="Segoe UI Semibold" panose="020B0702040204020203" pitchFamily="34" charset="0"/>
                </a:rPr>
                <a:t>MINDSET</a:t>
              </a:r>
            </a:p>
          </p:txBody>
        </p:sp>
        <p:sp>
          <p:nvSpPr>
            <p:cNvPr id="15" name="Rectangle: Rounded Corners 14">
              <a:extLst>
                <a:ext uri="{FF2B5EF4-FFF2-40B4-BE49-F238E27FC236}">
                  <a16:creationId xmlns:a16="http://schemas.microsoft.com/office/drawing/2014/main" id="{23995122-AF5B-42C4-97DE-CFA5CDAEFFBA}"/>
                </a:ext>
              </a:extLst>
            </p:cNvPr>
            <p:cNvSpPr/>
            <p:nvPr/>
          </p:nvSpPr>
          <p:spPr>
            <a:xfrm>
              <a:off x="6739191" y="4716830"/>
              <a:ext cx="2293848" cy="1516375"/>
            </a:xfrm>
            <a:prstGeom prst="roundRect">
              <a:avLst/>
            </a:prstGeom>
            <a:solidFill>
              <a:srgbClr val="279989"/>
            </a:solidFill>
            <a:ln>
              <a:solidFill>
                <a:srgbClr val="40DAC5"/>
              </a:solidFill>
            </a:ln>
          </p:spPr>
          <p:style>
            <a:lnRef idx="2">
              <a:schemeClr val="accent1">
                <a:shade val="50000"/>
              </a:schemeClr>
            </a:lnRef>
            <a:fillRef idx="1">
              <a:schemeClr val="accent1"/>
            </a:fillRef>
            <a:effectRef idx="0">
              <a:schemeClr val="accent1"/>
            </a:effectRef>
            <a:fontRef idx="minor">
              <a:schemeClr val="lt1"/>
            </a:fontRef>
          </p:style>
          <p:txBody>
            <a:bodyPr lIns="91440" tIns="91440" bIns="91440" rtlCol="0" anchor="t"/>
            <a:lstStyle/>
            <a:p>
              <a:pPr marL="274320" indent="-171450">
                <a:spcAft>
                  <a:spcPts val="300"/>
                </a:spcAft>
                <a:buFont typeface="Wingdings" panose="05000000000000000000" pitchFamily="2" charset="2"/>
                <a:buChar char="§"/>
                <a:defRPr/>
              </a:pPr>
              <a:r>
                <a:rPr kumimoji="0" lang="en-US" sz="1100" b="0" i="0" u="none" strike="noStrike" kern="1200" cap="none" spc="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rPr>
                <a:t>Communication (Product)</a:t>
              </a:r>
            </a:p>
            <a:p>
              <a:pPr marL="274320" indent="-171450">
                <a:spcAft>
                  <a:spcPts val="300"/>
                </a:spcAft>
                <a:buFont typeface="Wingdings" panose="05000000000000000000" pitchFamily="2" charset="2"/>
                <a:buChar char="§"/>
                <a:defRPr/>
              </a:pPr>
              <a:r>
                <a:rPr kumimoji="0" lang="en-US" sz="1100" b="0" i="0" u="none" strike="noStrike" kern="1200" cap="none" spc="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rPr>
                <a:t>Surveys, Forums…</a:t>
              </a:r>
            </a:p>
            <a:p>
              <a:pPr marL="274320" indent="-171450">
                <a:spcAft>
                  <a:spcPts val="300"/>
                </a:spcAft>
                <a:buFont typeface="Wingdings" panose="05000000000000000000" pitchFamily="2" charset="2"/>
                <a:buChar char="§"/>
                <a:defRPr/>
              </a:pPr>
              <a:r>
                <a:rPr kumimoji="0" lang="en-US" sz="1100" b="0" i="0" u="none" strike="noStrike" kern="1200" cap="none" spc="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rPr>
                <a:t>Direct Communication </a:t>
              </a:r>
            </a:p>
            <a:p>
              <a:pPr marL="274320" indent="-171450">
                <a:spcAft>
                  <a:spcPts val="300"/>
                </a:spcAft>
                <a:buFont typeface="Wingdings" panose="05000000000000000000" pitchFamily="2" charset="2"/>
                <a:buChar char="§"/>
                <a:defRPr/>
              </a:pPr>
              <a:r>
                <a:rPr kumimoji="0" lang="en-US" sz="1100" b="0" i="0" u="none" strike="noStrike" kern="1200" cap="none" spc="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rPr>
                <a:t>Design Thinking</a:t>
              </a:r>
            </a:p>
            <a:p>
              <a:pPr marL="274320" indent="-171450">
                <a:spcAft>
                  <a:spcPts val="300"/>
                </a:spcAft>
                <a:buFont typeface="Wingdings" panose="05000000000000000000" pitchFamily="2" charset="2"/>
                <a:buChar char="§"/>
                <a:defRPr/>
              </a:pPr>
              <a:r>
                <a:rPr kumimoji="0" lang="en-US" sz="1100" b="0" i="0" u="none" strike="noStrike" kern="1200" cap="none" spc="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rPr>
                <a:t>Empathy Maps</a:t>
              </a:r>
            </a:p>
            <a:p>
              <a:pPr marL="274320" indent="-171450">
                <a:spcAft>
                  <a:spcPts val="300"/>
                </a:spcAft>
                <a:buFont typeface="Wingdings" panose="05000000000000000000" pitchFamily="2" charset="2"/>
                <a:buChar char="§"/>
                <a:defRPr/>
              </a:pPr>
              <a:r>
                <a:rPr kumimoji="0" lang="en-US" sz="1100" b="0" i="0" u="none" strike="noStrike" kern="1200" cap="none" spc="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rPr>
                <a:t>Persona</a:t>
              </a:r>
            </a:p>
            <a:p>
              <a:pPr marL="822960" lvl="1" indent="-171450">
                <a:spcAft>
                  <a:spcPts val="300"/>
                </a:spcAft>
                <a:buFont typeface="Wingdings" panose="05000000000000000000" pitchFamily="2" charset="2"/>
                <a:buChar char="§"/>
                <a:defRPr/>
              </a:pPr>
              <a:endParaRPr kumimoji="0" lang="en-US" sz="1200" b="0" i="0" u="none" strike="noStrike" kern="1200" cap="none" spc="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endParaRPr>
            </a:p>
          </p:txBody>
        </p:sp>
        <p:sp>
          <p:nvSpPr>
            <p:cNvPr id="16" name="TextBox 15">
              <a:extLst>
                <a:ext uri="{FF2B5EF4-FFF2-40B4-BE49-F238E27FC236}">
                  <a16:creationId xmlns:a16="http://schemas.microsoft.com/office/drawing/2014/main" id="{FA584340-24C2-4194-B7EB-4464DEC696D8}"/>
                </a:ext>
              </a:extLst>
            </p:cNvPr>
            <p:cNvSpPr txBox="1"/>
            <p:nvPr/>
          </p:nvSpPr>
          <p:spPr>
            <a:xfrm>
              <a:off x="6898823" y="5937609"/>
              <a:ext cx="2047834" cy="276999"/>
            </a:xfrm>
            <a:prstGeom prst="rect">
              <a:avLst/>
            </a:prstGeom>
            <a:noFill/>
          </p:spPr>
          <p:txBody>
            <a:bodyPr wrap="square" rtlCol="0">
              <a:spAutoFit/>
            </a:bodyPr>
            <a:lstStyle/>
            <a:p>
              <a:pPr algn="r"/>
              <a:r>
                <a:rPr lang="en-US" sz="1200" dirty="0">
                  <a:solidFill>
                    <a:schemeClr val="bg1"/>
                  </a:solidFill>
                  <a:latin typeface="Segoe UI Semibold" panose="020B0702040204020203" pitchFamily="34" charset="0"/>
                  <a:cs typeface="Segoe UI Semibold" panose="020B0702040204020203" pitchFamily="34" charset="0"/>
                </a:rPr>
                <a:t>MECHANISMS</a:t>
              </a:r>
            </a:p>
          </p:txBody>
        </p:sp>
        <p:sp>
          <p:nvSpPr>
            <p:cNvPr id="17" name="Oval 16">
              <a:extLst>
                <a:ext uri="{FF2B5EF4-FFF2-40B4-BE49-F238E27FC236}">
                  <a16:creationId xmlns:a16="http://schemas.microsoft.com/office/drawing/2014/main" id="{3B689350-0AE6-4542-AFB8-C6E22DC75072}"/>
                </a:ext>
              </a:extLst>
            </p:cNvPr>
            <p:cNvSpPr/>
            <p:nvPr/>
          </p:nvSpPr>
          <p:spPr>
            <a:xfrm>
              <a:off x="6490507" y="3008458"/>
              <a:ext cx="1507986" cy="1507986"/>
            </a:xfrm>
            <a:prstGeom prst="ellipse">
              <a:avLst/>
            </a:prstGeom>
            <a:noFill/>
            <a:ln>
              <a:solidFill>
                <a:srgbClr val="5BC6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D7CE3A8-068E-49F3-99B8-85E63BF5F554}"/>
                </a:ext>
              </a:extLst>
            </p:cNvPr>
            <p:cNvSpPr/>
            <p:nvPr/>
          </p:nvSpPr>
          <p:spPr>
            <a:xfrm>
              <a:off x="7773738" y="3008458"/>
              <a:ext cx="1507986" cy="1507986"/>
            </a:xfrm>
            <a:prstGeom prst="ellipse">
              <a:avLst/>
            </a:prstGeom>
            <a:noFill/>
            <a:ln>
              <a:solidFill>
                <a:srgbClr val="40DA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Chevron 18">
              <a:extLst>
                <a:ext uri="{FF2B5EF4-FFF2-40B4-BE49-F238E27FC236}">
                  <a16:creationId xmlns:a16="http://schemas.microsoft.com/office/drawing/2014/main" id="{FE272AA5-6E24-4AB5-B352-ECA0FD56B039}"/>
                </a:ext>
              </a:extLst>
            </p:cNvPr>
            <p:cNvSpPr/>
            <p:nvPr/>
          </p:nvSpPr>
          <p:spPr>
            <a:xfrm>
              <a:off x="7521743" y="3580265"/>
              <a:ext cx="364371" cy="364371"/>
            </a:xfrm>
            <a:prstGeom prst="chevron">
              <a:avLst/>
            </a:prstGeom>
            <a:solidFill>
              <a:srgbClr val="5BC6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Arrow: Chevron 19">
              <a:extLst>
                <a:ext uri="{FF2B5EF4-FFF2-40B4-BE49-F238E27FC236}">
                  <a16:creationId xmlns:a16="http://schemas.microsoft.com/office/drawing/2014/main" id="{ADB3C8AD-EA08-4392-AAD0-6D6AD3FAFDEF}"/>
                </a:ext>
              </a:extLst>
            </p:cNvPr>
            <p:cNvSpPr/>
            <p:nvPr/>
          </p:nvSpPr>
          <p:spPr>
            <a:xfrm rot="10800000">
              <a:off x="7894717" y="3580265"/>
              <a:ext cx="364371" cy="364371"/>
            </a:xfrm>
            <a:prstGeom prst="chevron">
              <a:avLst/>
            </a:prstGeom>
            <a:solidFill>
              <a:srgbClr val="40DA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C9A9610A-8D1E-4A63-A202-B162DF675D85}"/>
                </a:ext>
              </a:extLst>
            </p:cNvPr>
            <p:cNvSpPr txBox="1"/>
            <p:nvPr/>
          </p:nvSpPr>
          <p:spPr>
            <a:xfrm>
              <a:off x="6446659" y="3575304"/>
              <a:ext cx="1170261" cy="338554"/>
            </a:xfrm>
            <a:prstGeom prst="rect">
              <a:avLst/>
            </a:prstGeom>
            <a:noFill/>
          </p:spPr>
          <p:txBody>
            <a:bodyPr wrap="square">
              <a:spAutoFit/>
            </a:bodyPr>
            <a:lstStyle/>
            <a:p>
              <a:pPr algn="r"/>
              <a:r>
                <a:rPr lang="en-US" sz="1600" dirty="0">
                  <a:latin typeface="Segoe UI Semibold" panose="020B0702040204020203" pitchFamily="34" charset="0"/>
                  <a:cs typeface="Segoe UI Semibold" panose="020B0702040204020203" pitchFamily="34" charset="0"/>
                </a:rPr>
                <a:t>Producer</a:t>
              </a:r>
              <a:endParaRPr lang="en-US" sz="1600" dirty="0"/>
            </a:p>
          </p:txBody>
        </p:sp>
        <p:sp>
          <p:nvSpPr>
            <p:cNvPr id="22" name="TextBox 21">
              <a:extLst>
                <a:ext uri="{FF2B5EF4-FFF2-40B4-BE49-F238E27FC236}">
                  <a16:creationId xmlns:a16="http://schemas.microsoft.com/office/drawing/2014/main" id="{AF065EB4-7CE2-4E81-A6EC-B3760BE2435D}"/>
                </a:ext>
              </a:extLst>
            </p:cNvPr>
            <p:cNvSpPr txBox="1"/>
            <p:nvPr/>
          </p:nvSpPr>
          <p:spPr>
            <a:xfrm>
              <a:off x="8169918" y="3575304"/>
              <a:ext cx="1120408" cy="338554"/>
            </a:xfrm>
            <a:prstGeom prst="rect">
              <a:avLst/>
            </a:prstGeom>
            <a:noFill/>
          </p:spPr>
          <p:txBody>
            <a:bodyPr wrap="square">
              <a:spAutoFit/>
            </a:bodyPr>
            <a:lstStyle/>
            <a:p>
              <a:r>
                <a:rPr lang="en-US" sz="1600" dirty="0">
                  <a:latin typeface="Segoe UI Semibold" panose="020B0702040204020203" pitchFamily="34" charset="0"/>
                  <a:cs typeface="Segoe UI Semibold" panose="020B0702040204020203" pitchFamily="34" charset="0"/>
                </a:rPr>
                <a:t>Consumer</a:t>
              </a:r>
              <a:endParaRPr lang="en-US" sz="1600" dirty="0"/>
            </a:p>
          </p:txBody>
        </p:sp>
        <p:sp>
          <p:nvSpPr>
            <p:cNvPr id="23" name="TextBox 22">
              <a:extLst>
                <a:ext uri="{FF2B5EF4-FFF2-40B4-BE49-F238E27FC236}">
                  <a16:creationId xmlns:a16="http://schemas.microsoft.com/office/drawing/2014/main" id="{C79497A8-AE8B-4377-B624-764DCFC1E3C9}"/>
                </a:ext>
              </a:extLst>
            </p:cNvPr>
            <p:cNvSpPr txBox="1"/>
            <p:nvPr/>
          </p:nvSpPr>
          <p:spPr>
            <a:xfrm>
              <a:off x="6838581" y="3982929"/>
              <a:ext cx="801628" cy="400110"/>
            </a:xfrm>
            <a:prstGeom prst="rect">
              <a:avLst/>
            </a:prstGeom>
            <a:noFill/>
          </p:spPr>
          <p:txBody>
            <a:bodyPr wrap="square" anchor="ctr">
              <a:spAutoFit/>
            </a:bodyPr>
            <a:lstStyle/>
            <a:p>
              <a:pPr algn="ctr"/>
              <a:r>
                <a:rPr kumimoji="0" lang="en-US" sz="1000" b="0" i="1"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Inside Out Perspective</a:t>
              </a:r>
            </a:p>
          </p:txBody>
        </p:sp>
        <p:sp>
          <p:nvSpPr>
            <p:cNvPr id="24" name="TextBox 23">
              <a:extLst>
                <a:ext uri="{FF2B5EF4-FFF2-40B4-BE49-F238E27FC236}">
                  <a16:creationId xmlns:a16="http://schemas.microsoft.com/office/drawing/2014/main" id="{3C04C29C-7AF7-4BA5-8FD5-E62226D83C9E}"/>
                </a:ext>
              </a:extLst>
            </p:cNvPr>
            <p:cNvSpPr txBox="1"/>
            <p:nvPr/>
          </p:nvSpPr>
          <p:spPr>
            <a:xfrm>
              <a:off x="8124932" y="3976524"/>
              <a:ext cx="801628" cy="400110"/>
            </a:xfrm>
            <a:prstGeom prst="rect">
              <a:avLst/>
            </a:prstGeom>
            <a:noFill/>
          </p:spPr>
          <p:txBody>
            <a:bodyPr wrap="square" anchor="ctr">
              <a:spAutoFit/>
            </a:bodyPr>
            <a:lstStyle/>
            <a:p>
              <a:pPr algn="ctr"/>
              <a:r>
                <a:rPr kumimoji="0" lang="en-US" sz="1000" b="0" i="1"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Outside In Perspective</a:t>
              </a:r>
            </a:p>
          </p:txBody>
        </p:sp>
        <p:pic>
          <p:nvPicPr>
            <p:cNvPr id="25" name="Graphic 24" descr="Single gear">
              <a:extLst>
                <a:ext uri="{FF2B5EF4-FFF2-40B4-BE49-F238E27FC236}">
                  <a16:creationId xmlns:a16="http://schemas.microsoft.com/office/drawing/2014/main" id="{D6C60DC1-EA20-4542-9248-5D8D02575C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41123" y="3132524"/>
              <a:ext cx="404412" cy="418853"/>
            </a:xfrm>
            <a:prstGeom prst="rect">
              <a:avLst/>
            </a:prstGeom>
          </p:spPr>
        </p:pic>
        <p:pic>
          <p:nvPicPr>
            <p:cNvPr id="26" name="Graphic 25" descr="Shopping cart">
              <a:extLst>
                <a:ext uri="{FF2B5EF4-FFF2-40B4-BE49-F238E27FC236}">
                  <a16:creationId xmlns:a16="http://schemas.microsoft.com/office/drawing/2014/main" id="{77730C3A-F4D4-408C-AB6C-45C693A0A34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351086" y="3168319"/>
              <a:ext cx="347265" cy="347265"/>
            </a:xfrm>
            <a:prstGeom prst="rect">
              <a:avLst/>
            </a:prstGeom>
          </p:spPr>
        </p:pic>
        <p:grpSp>
          <p:nvGrpSpPr>
            <p:cNvPr id="27" name="Group 26">
              <a:extLst>
                <a:ext uri="{FF2B5EF4-FFF2-40B4-BE49-F238E27FC236}">
                  <a16:creationId xmlns:a16="http://schemas.microsoft.com/office/drawing/2014/main" id="{0A46C95D-A90E-444A-BC17-F33E3E7F894E}"/>
                </a:ext>
              </a:extLst>
            </p:cNvPr>
            <p:cNvGrpSpPr/>
            <p:nvPr/>
          </p:nvGrpSpPr>
          <p:grpSpPr>
            <a:xfrm>
              <a:off x="8351086" y="5432946"/>
              <a:ext cx="548986" cy="522326"/>
              <a:chOff x="8375244" y="5175612"/>
              <a:chExt cx="636972" cy="606036"/>
            </a:xfrm>
          </p:grpSpPr>
          <p:pic>
            <p:nvPicPr>
              <p:cNvPr id="35" name="Graphic 34" descr="Single gear">
                <a:extLst>
                  <a:ext uri="{FF2B5EF4-FFF2-40B4-BE49-F238E27FC236}">
                    <a16:creationId xmlns:a16="http://schemas.microsoft.com/office/drawing/2014/main" id="{CE08D8B0-04DE-4B98-89EE-7692E55A63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75244" y="5175612"/>
                <a:ext cx="480432" cy="497587"/>
              </a:xfrm>
              <a:prstGeom prst="rect">
                <a:avLst/>
              </a:prstGeom>
            </p:spPr>
          </p:pic>
          <p:pic>
            <p:nvPicPr>
              <p:cNvPr id="36" name="Graphic 35" descr="Single gear">
                <a:extLst>
                  <a:ext uri="{FF2B5EF4-FFF2-40B4-BE49-F238E27FC236}">
                    <a16:creationId xmlns:a16="http://schemas.microsoft.com/office/drawing/2014/main" id="{AA56AF3F-8FBC-4FA8-BE27-72912964E0A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10708" y="5490942"/>
                <a:ext cx="280686" cy="290706"/>
              </a:xfrm>
              <a:prstGeom prst="rect">
                <a:avLst/>
              </a:prstGeom>
            </p:spPr>
          </p:pic>
          <p:pic>
            <p:nvPicPr>
              <p:cNvPr id="37" name="Graphic 36" descr="Single gear">
                <a:extLst>
                  <a:ext uri="{FF2B5EF4-FFF2-40B4-BE49-F238E27FC236}">
                    <a16:creationId xmlns:a16="http://schemas.microsoft.com/office/drawing/2014/main" id="{48B8B594-ECB8-4CAF-A62B-429392E8F31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80751" y="5309981"/>
                <a:ext cx="231465" cy="239730"/>
              </a:xfrm>
              <a:prstGeom prst="rect">
                <a:avLst/>
              </a:prstGeom>
            </p:spPr>
          </p:pic>
        </p:grpSp>
        <p:pic>
          <p:nvPicPr>
            <p:cNvPr id="28" name="Graphic 27" descr="Head with gears">
              <a:extLst>
                <a:ext uri="{FF2B5EF4-FFF2-40B4-BE49-F238E27FC236}">
                  <a16:creationId xmlns:a16="http://schemas.microsoft.com/office/drawing/2014/main" id="{B2990089-3269-4C25-ACC9-D8C55C6A017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92069" y="1884262"/>
              <a:ext cx="608003" cy="629714"/>
            </a:xfrm>
            <a:prstGeom prst="rect">
              <a:avLst/>
            </a:prstGeom>
          </p:spPr>
        </p:pic>
        <p:pic>
          <p:nvPicPr>
            <p:cNvPr id="29" name="Picture 28" descr="A picture containing drawing&#10;&#10;Description automatically generated">
              <a:extLst>
                <a:ext uri="{FF2B5EF4-FFF2-40B4-BE49-F238E27FC236}">
                  <a16:creationId xmlns:a16="http://schemas.microsoft.com/office/drawing/2014/main" id="{81C2F9D7-5A47-43E4-ACAC-15C812619FA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027981" y="3700712"/>
              <a:ext cx="533789" cy="487848"/>
            </a:xfrm>
            <a:prstGeom prst="rect">
              <a:avLst/>
            </a:prstGeom>
          </p:spPr>
        </p:pic>
        <p:pic>
          <p:nvPicPr>
            <p:cNvPr id="30" name="Graphic 29" descr="Lightbulb and gear">
              <a:extLst>
                <a:ext uri="{FF2B5EF4-FFF2-40B4-BE49-F238E27FC236}">
                  <a16:creationId xmlns:a16="http://schemas.microsoft.com/office/drawing/2014/main" id="{AA84FBCB-40EE-40C0-87D5-3831FC59969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5678429" y="3613562"/>
              <a:ext cx="596051" cy="596051"/>
            </a:xfrm>
            <a:prstGeom prst="rect">
              <a:avLst/>
            </a:prstGeom>
          </p:spPr>
        </p:pic>
        <p:cxnSp>
          <p:nvCxnSpPr>
            <p:cNvPr id="31" name="Connector: Elbow 30">
              <a:extLst>
                <a:ext uri="{FF2B5EF4-FFF2-40B4-BE49-F238E27FC236}">
                  <a16:creationId xmlns:a16="http://schemas.microsoft.com/office/drawing/2014/main" id="{E5B62539-4B0B-4C21-B1BD-8259869B55A4}"/>
                </a:ext>
              </a:extLst>
            </p:cNvPr>
            <p:cNvCxnSpPr/>
            <p:nvPr/>
          </p:nvCxnSpPr>
          <p:spPr>
            <a:xfrm rot="5400000" flipH="1" flipV="1">
              <a:off x="5413659" y="1689297"/>
              <a:ext cx="1209675" cy="1209675"/>
            </a:xfrm>
            <a:prstGeom prst="bentConnector2">
              <a:avLst/>
            </a:prstGeom>
            <a:ln w="57150">
              <a:solidFill>
                <a:srgbClr val="40DAC5"/>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F246AF64-9411-4DAA-AADF-41A9F5123AD2}"/>
                </a:ext>
              </a:extLst>
            </p:cNvPr>
            <p:cNvCxnSpPr>
              <a:cxnSpLocks/>
            </p:cNvCxnSpPr>
            <p:nvPr/>
          </p:nvCxnSpPr>
          <p:spPr>
            <a:xfrm rot="10800000" flipH="1" flipV="1">
              <a:off x="9147770" y="1689297"/>
              <a:ext cx="1209675" cy="1209675"/>
            </a:xfrm>
            <a:prstGeom prst="bentConnector2">
              <a:avLst/>
            </a:prstGeom>
            <a:ln w="57150">
              <a:solidFill>
                <a:srgbClr val="40DAC5"/>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F855EC07-006D-4F83-8812-71714285E78E}"/>
                </a:ext>
              </a:extLst>
            </p:cNvPr>
            <p:cNvCxnSpPr>
              <a:cxnSpLocks/>
            </p:cNvCxnSpPr>
            <p:nvPr/>
          </p:nvCxnSpPr>
          <p:spPr>
            <a:xfrm rot="16200000" flipH="1" flipV="1">
              <a:off x="9147770" y="4671026"/>
              <a:ext cx="1209675" cy="1209675"/>
            </a:xfrm>
            <a:prstGeom prst="bentConnector2">
              <a:avLst/>
            </a:prstGeom>
            <a:ln w="57150">
              <a:solidFill>
                <a:srgbClr val="40DAC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561ED74A-3204-46F2-B689-E180C57F80F5}"/>
                </a:ext>
              </a:extLst>
            </p:cNvPr>
            <p:cNvCxnSpPr>
              <a:cxnSpLocks/>
            </p:cNvCxnSpPr>
            <p:nvPr/>
          </p:nvCxnSpPr>
          <p:spPr>
            <a:xfrm flipH="1" flipV="1">
              <a:off x="5428364" y="4671026"/>
              <a:ext cx="1209675" cy="1209675"/>
            </a:xfrm>
            <a:prstGeom prst="bentConnector2">
              <a:avLst/>
            </a:prstGeom>
            <a:ln w="57150">
              <a:solidFill>
                <a:srgbClr val="40DAC5"/>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9A64B085-3EBC-44DB-9A34-DC99CB8042CA}"/>
              </a:ext>
            </a:extLst>
          </p:cNvPr>
          <p:cNvSpPr txBox="1"/>
          <p:nvPr/>
        </p:nvSpPr>
        <p:spPr>
          <a:xfrm>
            <a:off x="633280" y="5344874"/>
            <a:ext cx="4564605" cy="615553"/>
          </a:xfrm>
          <a:prstGeom prst="rect">
            <a:avLst/>
          </a:prstGeom>
          <a:noFill/>
        </p:spPr>
        <p:txBody>
          <a:bodyPr wrap="square" rtlCol="0">
            <a:spAutoFit/>
          </a:bodyPr>
          <a:lstStyle/>
          <a:p>
            <a:r>
              <a:rPr lang="en-US" sz="1200" b="1" dirty="0">
                <a:latin typeface="Segoe UI Semilight" panose="020B0402040204020203" pitchFamily="34" charset="0"/>
                <a:cs typeface="Segoe UI Semilight" panose="020B0402040204020203" pitchFamily="34" charset="0"/>
              </a:rPr>
              <a:t>Note</a:t>
            </a:r>
            <a:r>
              <a:rPr lang="en-US" sz="1200" dirty="0">
                <a:latin typeface="Segoe UI Semilight" panose="020B0402040204020203" pitchFamily="34" charset="0"/>
                <a:cs typeface="Segoe UI Semilight" panose="020B0402040204020203" pitchFamily="34" charset="0"/>
              </a:rPr>
              <a:t>: </a:t>
            </a:r>
            <a:r>
              <a:rPr lang="en-US" sz="1100" dirty="0">
                <a:latin typeface="Segoe UI Semilight" panose="020B0402040204020203" pitchFamily="34" charset="0"/>
                <a:cs typeface="Segoe UI Semilight" panose="020B0402040204020203" pitchFamily="34" charset="0"/>
              </a:rPr>
              <a:t>This model is a starting point for us to pilot within IAM. Once put in practice we will use the feedback to make any necessary improvements. </a:t>
            </a:r>
            <a:endParaRPr lang="en-US" sz="1200" dirty="0">
              <a:latin typeface="Segoe UI Semilight" panose="020B0402040204020203" pitchFamily="34" charset="0"/>
              <a:cs typeface="Segoe UI Semilight" panose="020B0402040204020203" pitchFamily="34" charset="0"/>
            </a:endParaRPr>
          </a:p>
        </p:txBody>
      </p:sp>
      <p:sp>
        <p:nvSpPr>
          <p:cNvPr id="39" name="Arrow: Chevron 38">
            <a:extLst>
              <a:ext uri="{FF2B5EF4-FFF2-40B4-BE49-F238E27FC236}">
                <a16:creationId xmlns:a16="http://schemas.microsoft.com/office/drawing/2014/main" id="{C9B5451B-1820-47BA-AACB-88F3C21334B8}"/>
              </a:ext>
            </a:extLst>
          </p:cNvPr>
          <p:cNvSpPr/>
          <p:nvPr/>
        </p:nvSpPr>
        <p:spPr>
          <a:xfrm>
            <a:off x="365396" y="5527552"/>
            <a:ext cx="221420" cy="250196"/>
          </a:xfrm>
          <a:prstGeom prst="chevron">
            <a:avLst/>
          </a:prstGeom>
          <a:solidFill>
            <a:srgbClr val="5BC6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Slide Number Placeholder 5">
            <a:extLst>
              <a:ext uri="{FF2B5EF4-FFF2-40B4-BE49-F238E27FC236}">
                <a16:creationId xmlns:a16="http://schemas.microsoft.com/office/drawing/2014/main" id="{ED31E1A7-A3DD-459F-B8A1-70FE2FC844FA}"/>
              </a:ext>
            </a:extLst>
          </p:cNvPr>
          <p:cNvSpPr>
            <a:spLocks noGrp="1"/>
          </p:cNvSpPr>
          <p:nvPr>
            <p:ph type="sldNum" sz="quarter" idx="12"/>
          </p:nvPr>
        </p:nvSpPr>
        <p:spPr>
          <a:xfrm>
            <a:off x="11112274" y="6541613"/>
            <a:ext cx="762000" cy="194297"/>
          </a:xfrm>
          <a:prstGeom prst="rect">
            <a:avLst/>
          </a:prstGeom>
        </p:spPr>
        <p:txBody>
          <a:bodyPr anchor="t" anchorCtr="0"/>
          <a:lstStyle>
            <a:lvl1pPr algn="r">
              <a:defRPr sz="1200" b="0">
                <a:solidFill>
                  <a:srgbClr val="747678"/>
                </a:solidFill>
                <a:latin typeface="Arial" pitchFamily="34" charset="0"/>
                <a:cs typeface="Arial" pitchFamily="34" charset="0"/>
              </a:defRPr>
            </a:lvl1pPr>
          </a:lstStyle>
          <a:p>
            <a:fld id="{23B99C07-6774-7B4C-A880-8CAF4048FB67}" type="slidenum">
              <a:rPr lang="en-US" smtClean="0"/>
              <a:pPr/>
              <a:t>41</a:t>
            </a:fld>
            <a:endParaRPr lang="en-US" dirty="0"/>
          </a:p>
        </p:txBody>
      </p:sp>
    </p:spTree>
    <p:extLst>
      <p:ext uri="{BB962C8B-B14F-4D97-AF65-F5344CB8AC3E}">
        <p14:creationId xmlns:p14="http://schemas.microsoft.com/office/powerpoint/2010/main" val="18429652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07E699-A5CD-4A9C-B021-9E86B31D28A4}"/>
              </a:ext>
            </a:extLst>
          </p:cNvPr>
          <p:cNvSpPr>
            <a:spLocks noGrp="1"/>
          </p:cNvSpPr>
          <p:nvPr>
            <p:ph type="title"/>
          </p:nvPr>
        </p:nvSpPr>
        <p:spPr/>
        <p:txBody>
          <a:bodyPr/>
          <a:lstStyle/>
          <a:p>
            <a:r>
              <a:rPr lang="en-US" dirty="0"/>
              <a:t>Tooling to Support</a:t>
            </a:r>
            <a:r>
              <a:rPr lang="en-US" b="1" dirty="0"/>
              <a:t> Transformation</a:t>
            </a:r>
          </a:p>
        </p:txBody>
      </p:sp>
      <p:sp>
        <p:nvSpPr>
          <p:cNvPr id="2" name="Content Placeholder 1">
            <a:extLst>
              <a:ext uri="{FF2B5EF4-FFF2-40B4-BE49-F238E27FC236}">
                <a16:creationId xmlns:a16="http://schemas.microsoft.com/office/drawing/2014/main" id="{57D6AF11-369D-4EDA-AFA0-B4B4E1CB9CBE}"/>
              </a:ext>
            </a:extLst>
          </p:cNvPr>
          <p:cNvSpPr>
            <a:spLocks noGrp="1"/>
          </p:cNvSpPr>
          <p:nvPr>
            <p:ph idx="1"/>
          </p:nvPr>
        </p:nvSpPr>
        <p:spPr>
          <a:xfrm>
            <a:off x="454511" y="932649"/>
            <a:ext cx="11182350" cy="318354"/>
          </a:xfrm>
        </p:spPr>
        <p:txBody>
          <a:bodyPr/>
          <a:lstStyle/>
          <a:p>
            <a:pPr marL="0" indent="0">
              <a:buNone/>
            </a:pPr>
            <a:r>
              <a:rPr lang="en-US" dirty="0"/>
              <a:t>I&amp;O Transformation Design &amp; Execution</a:t>
            </a:r>
          </a:p>
        </p:txBody>
      </p:sp>
      <p:sp>
        <p:nvSpPr>
          <p:cNvPr id="20" name="Rectangle 19">
            <a:extLst>
              <a:ext uri="{FF2B5EF4-FFF2-40B4-BE49-F238E27FC236}">
                <a16:creationId xmlns:a16="http://schemas.microsoft.com/office/drawing/2014/main" id="{4AD3B09E-9E95-4DE3-A419-985D2F88409C}"/>
              </a:ext>
            </a:extLst>
          </p:cNvPr>
          <p:cNvSpPr/>
          <p:nvPr/>
        </p:nvSpPr>
        <p:spPr>
          <a:xfrm>
            <a:off x="5886822" y="2908125"/>
            <a:ext cx="1608004" cy="2684649"/>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solidFill>
              <a:schemeClr val="bg2"/>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0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br>
            <a:endParaRPr kumimoji="0" lang="en-US" sz="14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B7B8B098-F291-448C-86F5-CEC8284C7C15}"/>
              </a:ext>
            </a:extLst>
          </p:cNvPr>
          <p:cNvSpPr/>
          <p:nvPr/>
        </p:nvSpPr>
        <p:spPr>
          <a:xfrm>
            <a:off x="5886822" y="1955434"/>
            <a:ext cx="1601431" cy="867098"/>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Tooling to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Support Transformation</a:t>
            </a:r>
          </a:p>
        </p:txBody>
      </p:sp>
      <p:sp>
        <p:nvSpPr>
          <p:cNvPr id="22" name="Rectangle 21">
            <a:extLst>
              <a:ext uri="{FF2B5EF4-FFF2-40B4-BE49-F238E27FC236}">
                <a16:creationId xmlns:a16="http://schemas.microsoft.com/office/drawing/2014/main" id="{6F7589E3-8D86-4012-B8AF-17D974E9EA2F}"/>
              </a:ext>
            </a:extLst>
          </p:cNvPr>
          <p:cNvSpPr/>
          <p:nvPr/>
        </p:nvSpPr>
        <p:spPr>
          <a:xfrm>
            <a:off x="8236778" y="1492328"/>
            <a:ext cx="3816124" cy="305813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solidFill>
              <a:schemeClr val="bg2"/>
            </a:solidFill>
          </a:ln>
        </p:spPr>
        <p:style>
          <a:lnRef idx="0">
            <a:scrgbClr r="0" g="0" b="0"/>
          </a:lnRef>
          <a:fillRef idx="0">
            <a:scrgbClr r="0" g="0" b="0"/>
          </a:fillRef>
          <a:effectRef idx="0">
            <a:scrgbClr r="0" g="0" b="0"/>
          </a:effectRef>
          <a:fontRef idx="minor">
            <a:schemeClr val="lt1"/>
          </a:fontRef>
        </p:style>
        <p:txBody>
          <a:bodyPr rtlCol="0" anchor="ctr"/>
          <a:lstStyle/>
          <a:p>
            <a:pPr marL="285750" marR="0" lvl="0" indent="-285750" algn="l" defTabSz="914400" rtl="0" eaLnBrk="1" fontAlgn="auto" latinLnBrk="0" hangingPunct="1">
              <a:lnSpc>
                <a:spcPct val="150000"/>
              </a:lnSpc>
              <a:spcBef>
                <a:spcPts val="0"/>
              </a:spcBef>
              <a:spcAft>
                <a:spcPts val="0"/>
              </a:spcAft>
              <a:buClrTx/>
              <a:buSzTx/>
              <a:buFont typeface="Wingdings"/>
              <a:buChar char="q"/>
              <a:tabLst/>
              <a:defRPr/>
            </a:pPr>
            <a:r>
              <a:rPr kumimoji="0" lang="en-US"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Planview Optimization</a:t>
            </a:r>
          </a:p>
          <a:p>
            <a:pPr marL="285750" indent="-285750">
              <a:lnSpc>
                <a:spcPct val="150000"/>
              </a:lnSpc>
              <a:buFont typeface="Wingdings"/>
              <a:buChar char="q"/>
              <a:defRPr/>
            </a:pPr>
            <a:r>
              <a:rPr lang="en-US" sz="1800">
                <a:solidFill>
                  <a:prstClr val="white"/>
                </a:solidFill>
                <a:latin typeface="Arial" panose="020B0604020202020204" pitchFamily="34" charset="0"/>
                <a:cs typeface="Arial" panose="020B0604020202020204" pitchFamily="34" charset="0"/>
              </a:rPr>
              <a:t>Big Room Planning</a:t>
            </a:r>
            <a:endParaRPr kumimoji="0" lang="en-US"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Wingdings"/>
              <a:buChar char="q"/>
              <a:tabLst/>
              <a:defRPr/>
            </a:pPr>
            <a:r>
              <a:rPr kumimoji="0" lang="en-US"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Jira for Workflow Management</a:t>
            </a:r>
          </a:p>
          <a:p>
            <a:pPr marL="285750" marR="0" lvl="0" indent="-285750" algn="l" defTabSz="914400" rtl="0" eaLnBrk="1" fontAlgn="auto" latinLnBrk="0" hangingPunct="1">
              <a:lnSpc>
                <a:spcPct val="150000"/>
              </a:lnSpc>
              <a:spcBef>
                <a:spcPts val="0"/>
              </a:spcBef>
              <a:spcAft>
                <a:spcPts val="0"/>
              </a:spcAft>
              <a:buClrTx/>
              <a:buSzTx/>
              <a:buFont typeface="Wingdings"/>
              <a:buChar char="q"/>
              <a:tabLst/>
              <a:defRPr/>
            </a:pPr>
            <a:r>
              <a:rPr kumimoji="0" lang="en-US"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ServiceNow </a:t>
            </a:r>
          </a:p>
          <a:p>
            <a:pPr marL="285750" indent="-285750">
              <a:lnSpc>
                <a:spcPct val="150000"/>
              </a:lnSpc>
              <a:buFont typeface="Wingdings"/>
              <a:buChar char="q"/>
              <a:defRPr/>
            </a:pPr>
            <a:r>
              <a:rPr lang="en-US" sz="1800">
                <a:solidFill>
                  <a:prstClr val="white"/>
                </a:solidFill>
                <a:latin typeface="Arial" panose="020B0604020202020204" pitchFamily="34" charset="0"/>
                <a:cs typeface="Arial" panose="020B0604020202020204" pitchFamily="34" charset="0"/>
              </a:rPr>
              <a:t>Jira Defect/Quality Management </a:t>
            </a:r>
          </a:p>
          <a:p>
            <a:pPr marR="0" lvl="0" algn="l" defTabSz="914400" rtl="0" eaLnBrk="1" fontAlgn="auto" latinLnBrk="0" hangingPunct="1">
              <a:lnSpc>
                <a:spcPct val="150000"/>
              </a:lnSpc>
              <a:spcBef>
                <a:spcPts val="0"/>
              </a:spcBef>
              <a:spcAft>
                <a:spcPts val="0"/>
              </a:spcAft>
              <a:buClrTx/>
              <a:buSzTx/>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1B8EED6C-EF6B-4FBA-9399-5244974DEC46}"/>
              </a:ext>
            </a:extLst>
          </p:cNvPr>
          <p:cNvSpPr/>
          <p:nvPr/>
        </p:nvSpPr>
        <p:spPr>
          <a:xfrm>
            <a:off x="8236779" y="970862"/>
            <a:ext cx="3791180" cy="447120"/>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Tooling to Support Transformation</a:t>
            </a:r>
          </a:p>
        </p:txBody>
      </p:sp>
      <p:sp>
        <p:nvSpPr>
          <p:cNvPr id="24" name="Star: 5 Points 4">
            <a:extLst>
              <a:ext uri="{FF2B5EF4-FFF2-40B4-BE49-F238E27FC236}">
                <a16:creationId xmlns:a16="http://schemas.microsoft.com/office/drawing/2014/main" id="{1A626975-73F7-40CA-B72E-B112CED55176}"/>
              </a:ext>
            </a:extLst>
          </p:cNvPr>
          <p:cNvSpPr/>
          <p:nvPr/>
        </p:nvSpPr>
        <p:spPr>
          <a:xfrm>
            <a:off x="5897976" y="1741759"/>
            <a:ext cx="396047" cy="406956"/>
          </a:xfrm>
          <a:prstGeom prst="star5">
            <a:avLst/>
          </a:prstGeom>
          <a:solidFill>
            <a:srgbClr val="FDBA2E"/>
          </a:solidFill>
          <a:ln>
            <a:solidFill>
              <a:srgbClr val="FDBA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5" name="Arrow: Right 12">
            <a:extLst>
              <a:ext uri="{FF2B5EF4-FFF2-40B4-BE49-F238E27FC236}">
                <a16:creationId xmlns:a16="http://schemas.microsoft.com/office/drawing/2014/main" id="{8F644846-5236-48C7-A3BF-A8713D5CA745}"/>
              </a:ext>
            </a:extLst>
          </p:cNvPr>
          <p:cNvSpPr/>
          <p:nvPr/>
        </p:nvSpPr>
        <p:spPr>
          <a:xfrm>
            <a:off x="7561773" y="3216948"/>
            <a:ext cx="675005" cy="223205"/>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025C7DEE-5D6A-4467-B2CC-54264811CC37}"/>
              </a:ext>
            </a:extLst>
          </p:cNvPr>
          <p:cNvSpPr/>
          <p:nvPr/>
        </p:nvSpPr>
        <p:spPr>
          <a:xfrm>
            <a:off x="4119080" y="3440153"/>
            <a:ext cx="1608004" cy="214026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solidFill>
              <a:schemeClr val="bg2"/>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0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br>
            <a:endParaRPr kumimoji="0" lang="en-US" sz="14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1C7278ED-E988-4357-AF06-E2C523599792}"/>
              </a:ext>
            </a:extLst>
          </p:cNvPr>
          <p:cNvSpPr/>
          <p:nvPr/>
        </p:nvSpPr>
        <p:spPr>
          <a:xfrm>
            <a:off x="2543052" y="4001552"/>
            <a:ext cx="1463021" cy="1578862"/>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solidFill>
              <a:schemeClr val="bg2"/>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0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br>
            <a:endParaRPr kumimoji="0" lang="en-US" sz="14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688111F-7405-4446-B642-A0B2A6B073CD}"/>
              </a:ext>
            </a:extLst>
          </p:cNvPr>
          <p:cNvSpPr/>
          <p:nvPr/>
        </p:nvSpPr>
        <p:spPr>
          <a:xfrm>
            <a:off x="187033" y="4550465"/>
            <a:ext cx="1076927" cy="58399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Understanding our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Product Values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(The Why)</a:t>
            </a:r>
          </a:p>
        </p:txBody>
      </p:sp>
      <p:sp>
        <p:nvSpPr>
          <p:cNvPr id="29" name="Rectangle 28">
            <a:extLst>
              <a:ext uri="{FF2B5EF4-FFF2-40B4-BE49-F238E27FC236}">
                <a16:creationId xmlns:a16="http://schemas.microsoft.com/office/drawing/2014/main" id="{1C277B24-997C-4A33-88A7-894C57879BE5}"/>
              </a:ext>
            </a:extLst>
          </p:cNvPr>
          <p:cNvSpPr/>
          <p:nvPr/>
        </p:nvSpPr>
        <p:spPr>
          <a:xfrm>
            <a:off x="1364960" y="4147687"/>
            <a:ext cx="1048308" cy="58399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Organizing for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Product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Implementation</a:t>
            </a:r>
          </a:p>
        </p:txBody>
      </p:sp>
      <p:sp>
        <p:nvSpPr>
          <p:cNvPr id="38" name="Rectangle 37">
            <a:extLst>
              <a:ext uri="{FF2B5EF4-FFF2-40B4-BE49-F238E27FC236}">
                <a16:creationId xmlns:a16="http://schemas.microsoft.com/office/drawing/2014/main" id="{047CE442-A463-4049-834F-DA619272653B}"/>
              </a:ext>
            </a:extLst>
          </p:cNvPr>
          <p:cNvSpPr/>
          <p:nvPr/>
        </p:nvSpPr>
        <p:spPr>
          <a:xfrm>
            <a:off x="2543052" y="3054563"/>
            <a:ext cx="1463021" cy="867098"/>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Building a Foundation</a:t>
            </a:r>
            <a:endParaRPr kumimoji="0" lang="en-US" sz="1050" b="0" i="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D8C0EAF1-73FD-45CB-9620-5622D88590C2}"/>
              </a:ext>
            </a:extLst>
          </p:cNvPr>
          <p:cNvSpPr/>
          <p:nvPr/>
        </p:nvSpPr>
        <p:spPr>
          <a:xfrm>
            <a:off x="4122367" y="2490247"/>
            <a:ext cx="1601431" cy="867098"/>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Defining and Collecting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Best Practices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(The How Playbook)</a:t>
            </a:r>
          </a:p>
        </p:txBody>
      </p:sp>
      <p:sp>
        <p:nvSpPr>
          <p:cNvPr id="40" name="Rectangle 39">
            <a:extLst>
              <a:ext uri="{FF2B5EF4-FFF2-40B4-BE49-F238E27FC236}">
                <a16:creationId xmlns:a16="http://schemas.microsoft.com/office/drawing/2014/main" id="{5975A039-1B64-444B-820B-614F021ABC00}"/>
              </a:ext>
            </a:extLst>
          </p:cNvPr>
          <p:cNvSpPr/>
          <p:nvPr/>
        </p:nvSpPr>
        <p:spPr>
          <a:xfrm>
            <a:off x="1363289" y="4837859"/>
            <a:ext cx="1048308" cy="74255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solidFill>
              <a:schemeClr val="bg2"/>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0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br>
            <a:endParaRPr kumimoji="0" lang="en-US" sz="14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41" name="Rectangle 40">
            <a:extLst>
              <a:ext uri="{FF2B5EF4-FFF2-40B4-BE49-F238E27FC236}">
                <a16:creationId xmlns:a16="http://schemas.microsoft.com/office/drawing/2014/main" id="{E8100F27-8AD7-4F72-A8B6-1A7A796DBB7C}"/>
              </a:ext>
            </a:extLst>
          </p:cNvPr>
          <p:cNvSpPr/>
          <p:nvPr/>
        </p:nvSpPr>
        <p:spPr>
          <a:xfrm>
            <a:off x="187033" y="5210236"/>
            <a:ext cx="1086738" cy="37017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solidFill>
              <a:schemeClr val="bg2"/>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0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br>
            <a:endParaRPr kumimoji="0" lang="en-US" sz="14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32" name="Slide Number Placeholder 5">
            <a:extLst>
              <a:ext uri="{FF2B5EF4-FFF2-40B4-BE49-F238E27FC236}">
                <a16:creationId xmlns:a16="http://schemas.microsoft.com/office/drawing/2014/main" id="{52BCE629-B472-4F6C-8CB6-6C2D1C02BC4B}"/>
              </a:ext>
            </a:extLst>
          </p:cNvPr>
          <p:cNvSpPr>
            <a:spLocks noGrp="1"/>
          </p:cNvSpPr>
          <p:nvPr>
            <p:ph type="sldNum" sz="quarter" idx="12"/>
          </p:nvPr>
        </p:nvSpPr>
        <p:spPr>
          <a:xfrm>
            <a:off x="11112274" y="6541613"/>
            <a:ext cx="762000" cy="194297"/>
          </a:xfrm>
          <a:prstGeom prst="rect">
            <a:avLst/>
          </a:prstGeom>
        </p:spPr>
        <p:txBody>
          <a:bodyPr anchor="t" anchorCtr="0"/>
          <a:lstStyle>
            <a:lvl1pPr algn="r">
              <a:defRPr sz="1200" b="0">
                <a:solidFill>
                  <a:srgbClr val="747678"/>
                </a:solidFill>
                <a:latin typeface="Arial" pitchFamily="34" charset="0"/>
                <a:cs typeface="Arial" pitchFamily="34" charset="0"/>
              </a:defRPr>
            </a:lvl1pPr>
          </a:lstStyle>
          <a:p>
            <a:fld id="{23B99C07-6774-7B4C-A880-8CAF4048FB67}" type="slidenum">
              <a:rPr lang="en-US" smtClean="0"/>
              <a:pPr/>
              <a:t>42</a:t>
            </a:fld>
            <a:endParaRPr lang="en-US" dirty="0"/>
          </a:p>
        </p:txBody>
      </p:sp>
    </p:spTree>
    <p:extLst>
      <p:ext uri="{BB962C8B-B14F-4D97-AF65-F5344CB8AC3E}">
        <p14:creationId xmlns:p14="http://schemas.microsoft.com/office/powerpoint/2010/main" val="37167093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07E699-A5CD-4A9C-B021-9E86B31D28A4}"/>
              </a:ext>
            </a:extLst>
          </p:cNvPr>
          <p:cNvSpPr>
            <a:spLocks noGrp="1"/>
          </p:cNvSpPr>
          <p:nvPr>
            <p:ph type="title"/>
          </p:nvPr>
        </p:nvSpPr>
        <p:spPr>
          <a:xfrm>
            <a:off x="504000" y="502986"/>
            <a:ext cx="11183175" cy="932562"/>
          </a:xfrm>
        </p:spPr>
        <p:txBody>
          <a:bodyPr/>
          <a:lstStyle/>
          <a:p>
            <a:r>
              <a:rPr lang="en-US" dirty="0"/>
              <a:t>Standardizing our I&amp;O work management approach across tools into </a:t>
            </a:r>
            <a:r>
              <a:rPr lang="en-US" b="1" dirty="0"/>
              <a:t>one cohesive system</a:t>
            </a:r>
          </a:p>
        </p:txBody>
      </p:sp>
      <p:sp>
        <p:nvSpPr>
          <p:cNvPr id="56" name="Content Placeholder 2">
            <a:extLst>
              <a:ext uri="{FF2B5EF4-FFF2-40B4-BE49-F238E27FC236}">
                <a16:creationId xmlns:a16="http://schemas.microsoft.com/office/drawing/2014/main" id="{F7A81098-AD89-4CBC-94CA-69EA674CF930}"/>
              </a:ext>
            </a:extLst>
          </p:cNvPr>
          <p:cNvSpPr>
            <a:spLocks noGrp="1"/>
          </p:cNvSpPr>
          <p:nvPr>
            <p:ph idx="1"/>
          </p:nvPr>
        </p:nvSpPr>
        <p:spPr>
          <a:xfrm>
            <a:off x="504825" y="1595121"/>
            <a:ext cx="7781263" cy="4348479"/>
          </a:xfrm>
        </p:spPr>
        <p:txBody>
          <a:bodyPr>
            <a:normAutofit fontScale="85000" lnSpcReduction="20000"/>
          </a:bodyPr>
          <a:lstStyle/>
          <a:p>
            <a:pPr marL="342900" indent="-171450">
              <a:lnSpc>
                <a:spcPct val="100000"/>
              </a:lnSpc>
              <a:spcBef>
                <a:spcPts val="600"/>
              </a:spcBef>
              <a:spcAft>
                <a:spcPts val="0"/>
              </a:spcAft>
              <a:buNone/>
            </a:pPr>
            <a:r>
              <a:rPr lang="en-US" sz="1600" b="1" dirty="0"/>
              <a:t>Jira as the common middle of work management </a:t>
            </a:r>
            <a:endParaRPr lang="en-US" sz="1600" dirty="0"/>
          </a:p>
          <a:p>
            <a:pPr marL="457200" indent="-115888">
              <a:lnSpc>
                <a:spcPct val="100000"/>
              </a:lnSpc>
              <a:spcBef>
                <a:spcPts val="600"/>
              </a:spcBef>
            </a:pPr>
            <a:r>
              <a:rPr lang="en-US" sz="1200" dirty="0"/>
              <a:t>Coordinated and independent efforts requiring planning, prioritization, and coordination</a:t>
            </a:r>
          </a:p>
          <a:p>
            <a:pPr marL="457200" indent="-115888">
              <a:lnSpc>
                <a:spcPct val="100000"/>
              </a:lnSpc>
              <a:spcBef>
                <a:spcPts val="600"/>
              </a:spcBef>
            </a:pPr>
            <a:r>
              <a:rPr lang="en-US" sz="1200" dirty="0"/>
              <a:t>Representation of all work to provide visibility and balance between team development efforts across all work types</a:t>
            </a:r>
            <a:br>
              <a:rPr lang="en-US" sz="1200" dirty="0"/>
            </a:br>
            <a:endParaRPr lang="en-US" sz="1200" dirty="0"/>
          </a:p>
          <a:p>
            <a:pPr marL="342900" indent="-171450">
              <a:lnSpc>
                <a:spcPct val="100000"/>
              </a:lnSpc>
              <a:spcBef>
                <a:spcPts val="600"/>
              </a:spcBef>
              <a:spcAft>
                <a:spcPts val="0"/>
              </a:spcAft>
              <a:buNone/>
            </a:pPr>
            <a:r>
              <a:rPr lang="en-US" sz="1600" b="1" dirty="0"/>
              <a:t>Planview provides aggregate progress and allocation views</a:t>
            </a:r>
          </a:p>
          <a:p>
            <a:pPr marL="457200" indent="-115888">
              <a:lnSpc>
                <a:spcPct val="100000"/>
              </a:lnSpc>
              <a:spcBef>
                <a:spcPts val="600"/>
              </a:spcBef>
            </a:pPr>
            <a:r>
              <a:rPr lang="en-US" sz="1200" dirty="0"/>
              <a:t>Team and individual allocations representing operational and engineering work</a:t>
            </a:r>
          </a:p>
          <a:p>
            <a:pPr marL="457200" indent="-115888">
              <a:lnSpc>
                <a:spcPct val="100000"/>
              </a:lnSpc>
              <a:spcBef>
                <a:spcPts val="600"/>
              </a:spcBef>
            </a:pPr>
            <a:r>
              <a:rPr lang="en-US" sz="1200" dirty="0"/>
              <a:t>Work item breakdown, planning, team alignment, and progress spanning teams and areas</a:t>
            </a:r>
          </a:p>
          <a:p>
            <a:pPr marL="457200" indent="-115888">
              <a:lnSpc>
                <a:spcPct val="100000"/>
              </a:lnSpc>
              <a:spcBef>
                <a:spcPts val="600"/>
              </a:spcBef>
            </a:pPr>
            <a:r>
              <a:rPr lang="en-US" sz="1200" dirty="0"/>
              <a:t>Epics flow down to Jira, aggregate status bubbled up to Planview</a:t>
            </a:r>
            <a:br>
              <a:rPr lang="en-US" sz="1200" dirty="0"/>
            </a:br>
            <a:endParaRPr lang="en-US" sz="1200" dirty="0"/>
          </a:p>
          <a:p>
            <a:pPr marL="342900" indent="-171450">
              <a:lnSpc>
                <a:spcPct val="100000"/>
              </a:lnSpc>
              <a:spcBef>
                <a:spcPts val="600"/>
              </a:spcBef>
              <a:spcAft>
                <a:spcPts val="0"/>
              </a:spcAft>
              <a:buNone/>
            </a:pPr>
            <a:r>
              <a:rPr lang="en-US" sz="1600" b="1" dirty="0"/>
              <a:t>Development progress happens in </a:t>
            </a:r>
            <a:r>
              <a:rPr lang="en-US" sz="1600" b="1" dirty="0" err="1"/>
              <a:t>Github</a:t>
            </a:r>
            <a:r>
              <a:rPr lang="en-US" sz="1600" b="1" dirty="0"/>
              <a:t>, Operations in ServiceNow</a:t>
            </a:r>
          </a:p>
          <a:p>
            <a:pPr marL="457200" indent="-115888">
              <a:lnSpc>
                <a:spcPct val="100000"/>
              </a:lnSpc>
              <a:spcBef>
                <a:spcPts val="600"/>
              </a:spcBef>
            </a:pPr>
            <a:r>
              <a:rPr lang="en-US" sz="1200" dirty="0"/>
              <a:t>Keep developers and engineers where their work is happening</a:t>
            </a:r>
          </a:p>
          <a:p>
            <a:pPr marL="457200" indent="-115888">
              <a:lnSpc>
                <a:spcPct val="100000"/>
              </a:lnSpc>
              <a:spcBef>
                <a:spcPts val="600"/>
              </a:spcBef>
            </a:pPr>
            <a:r>
              <a:rPr lang="en-US" sz="1200" dirty="0"/>
              <a:t>Triggers of automation based on proximity to the necessary work</a:t>
            </a:r>
          </a:p>
          <a:p>
            <a:pPr marL="457200" indent="-115888">
              <a:lnSpc>
                <a:spcPct val="100000"/>
              </a:lnSpc>
              <a:spcBef>
                <a:spcPts val="600"/>
              </a:spcBef>
            </a:pPr>
            <a:r>
              <a:rPr lang="en-US" sz="1200" dirty="0"/>
              <a:t>ServiceNow the tool to manage expedited handling of first-in/first-out type efforts requiring minimal planning &amp; coordination, aggregate status bubbled up to Jira</a:t>
            </a:r>
          </a:p>
          <a:p>
            <a:pPr marL="457200" indent="-115888">
              <a:lnSpc>
                <a:spcPct val="100000"/>
              </a:lnSpc>
              <a:spcBef>
                <a:spcPts val="600"/>
              </a:spcBef>
            </a:pPr>
            <a:r>
              <a:rPr lang="en-US" sz="1200" dirty="0"/>
              <a:t>Development and configuration work executed and managed locally in </a:t>
            </a:r>
            <a:r>
              <a:rPr lang="en-US" sz="1200" dirty="0" err="1"/>
              <a:t>Github</a:t>
            </a:r>
            <a:r>
              <a:rPr lang="en-US" sz="1200" dirty="0"/>
              <a:t>, aggregate status bubbled up to Jira</a:t>
            </a:r>
          </a:p>
          <a:p>
            <a:pPr marL="342900" indent="-171450">
              <a:lnSpc>
                <a:spcPct val="100000"/>
              </a:lnSpc>
              <a:spcBef>
                <a:spcPts val="600"/>
              </a:spcBef>
              <a:spcAft>
                <a:spcPts val="0"/>
              </a:spcAft>
              <a:buFontTx/>
              <a:buChar char="-"/>
            </a:pPr>
            <a:endParaRPr lang="en-US" sz="1400" dirty="0"/>
          </a:p>
        </p:txBody>
      </p:sp>
      <p:pic>
        <p:nvPicPr>
          <p:cNvPr id="12" name="Picture 11">
            <a:extLst>
              <a:ext uri="{FF2B5EF4-FFF2-40B4-BE49-F238E27FC236}">
                <a16:creationId xmlns:a16="http://schemas.microsoft.com/office/drawing/2014/main" id="{9F20022A-0644-4A92-AA50-201DD1F641F3}"/>
              </a:ext>
            </a:extLst>
          </p:cNvPr>
          <p:cNvPicPr>
            <a:picLocks noChangeAspect="1"/>
          </p:cNvPicPr>
          <p:nvPr/>
        </p:nvPicPr>
        <p:blipFill>
          <a:blip r:embed="rId2"/>
          <a:stretch>
            <a:fillRect/>
          </a:stretch>
        </p:blipFill>
        <p:spPr>
          <a:xfrm>
            <a:off x="8496240" y="1111964"/>
            <a:ext cx="3190935" cy="4634072"/>
          </a:xfrm>
          <a:prstGeom prst="rect">
            <a:avLst/>
          </a:prstGeom>
        </p:spPr>
      </p:pic>
      <p:sp>
        <p:nvSpPr>
          <p:cNvPr id="11" name="Slide Number Placeholder 5">
            <a:extLst>
              <a:ext uri="{FF2B5EF4-FFF2-40B4-BE49-F238E27FC236}">
                <a16:creationId xmlns:a16="http://schemas.microsoft.com/office/drawing/2014/main" id="{CFB1565D-3B39-4D64-A840-13599C18BA6B}"/>
              </a:ext>
            </a:extLst>
          </p:cNvPr>
          <p:cNvSpPr>
            <a:spLocks noGrp="1"/>
          </p:cNvSpPr>
          <p:nvPr>
            <p:ph type="sldNum" sz="quarter" idx="12"/>
          </p:nvPr>
        </p:nvSpPr>
        <p:spPr>
          <a:xfrm>
            <a:off x="11112274" y="6541613"/>
            <a:ext cx="762000" cy="194297"/>
          </a:xfrm>
          <a:prstGeom prst="rect">
            <a:avLst/>
          </a:prstGeom>
        </p:spPr>
        <p:txBody>
          <a:bodyPr anchor="t" anchorCtr="0"/>
          <a:lstStyle>
            <a:lvl1pPr algn="r">
              <a:defRPr sz="1200" b="0">
                <a:solidFill>
                  <a:srgbClr val="747678"/>
                </a:solidFill>
                <a:latin typeface="Arial" pitchFamily="34" charset="0"/>
                <a:cs typeface="Arial" pitchFamily="34" charset="0"/>
              </a:defRPr>
            </a:lvl1pPr>
          </a:lstStyle>
          <a:p>
            <a:fld id="{23B99C07-6774-7B4C-A880-8CAF4048FB67}" type="slidenum">
              <a:rPr lang="en-US" smtClean="0"/>
              <a:pPr/>
              <a:t>43</a:t>
            </a:fld>
            <a:endParaRPr lang="en-US" dirty="0"/>
          </a:p>
        </p:txBody>
      </p:sp>
    </p:spTree>
    <p:extLst>
      <p:ext uri="{BB962C8B-B14F-4D97-AF65-F5344CB8AC3E}">
        <p14:creationId xmlns:p14="http://schemas.microsoft.com/office/powerpoint/2010/main" val="42199174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2" name="Straight Arrow Connector 181">
            <a:extLst>
              <a:ext uri="{FF2B5EF4-FFF2-40B4-BE49-F238E27FC236}">
                <a16:creationId xmlns:a16="http://schemas.microsoft.com/office/drawing/2014/main" id="{73B88C91-D22F-46F3-8F42-46A12C70E053}"/>
              </a:ext>
            </a:extLst>
          </p:cNvPr>
          <p:cNvCxnSpPr>
            <a:cxnSpLocks/>
            <a:stCxn id="131" idx="6"/>
          </p:cNvCxnSpPr>
          <p:nvPr/>
        </p:nvCxnSpPr>
        <p:spPr>
          <a:xfrm>
            <a:off x="6884700" y="3724633"/>
            <a:ext cx="647676" cy="1690"/>
          </a:xfrm>
          <a:prstGeom prst="straightConnector1">
            <a:avLst/>
          </a:prstGeom>
          <a:ln w="28575">
            <a:solidFill>
              <a:srgbClr val="40DAC5"/>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0806B13E-F6F0-4B0C-9283-F9D2815610D6}"/>
              </a:ext>
            </a:extLst>
          </p:cNvPr>
          <p:cNvCxnSpPr>
            <a:cxnSpLocks/>
            <a:endCxn id="61" idx="0"/>
          </p:cNvCxnSpPr>
          <p:nvPr/>
        </p:nvCxnSpPr>
        <p:spPr>
          <a:xfrm>
            <a:off x="759340" y="2862290"/>
            <a:ext cx="2060" cy="528019"/>
          </a:xfrm>
          <a:prstGeom prst="straightConnector1">
            <a:avLst/>
          </a:prstGeom>
          <a:ln w="28575">
            <a:solidFill>
              <a:srgbClr val="40DAC5"/>
            </a:solidFill>
            <a:tailEnd type="triangle"/>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85491ADB-4370-4E66-B36C-BBC5DB9A8D73}"/>
              </a:ext>
            </a:extLst>
          </p:cNvPr>
          <p:cNvSpPr>
            <a:spLocks noGrp="1"/>
          </p:cNvSpPr>
          <p:nvPr>
            <p:ph type="title"/>
          </p:nvPr>
        </p:nvSpPr>
        <p:spPr/>
        <p:txBody>
          <a:bodyPr>
            <a:normAutofit/>
          </a:bodyPr>
          <a:lstStyle/>
          <a:p>
            <a:r>
              <a:rPr lang="en-US" dirty="0"/>
              <a:t>Continuous Flow</a:t>
            </a:r>
            <a:endParaRPr lang="en-US" b="1" dirty="0">
              <a:solidFill>
                <a:schemeClr val="tx1"/>
              </a:solidFill>
              <a:latin typeface="Segoe UI Semibold" panose="020B0702040204020203" pitchFamily="34" charset="0"/>
              <a:cs typeface="Segoe UI Semibold" panose="020B0702040204020203" pitchFamily="34" charset="0"/>
            </a:endParaRPr>
          </a:p>
        </p:txBody>
      </p:sp>
      <p:grpSp>
        <p:nvGrpSpPr>
          <p:cNvPr id="253" name="Group 252">
            <a:extLst>
              <a:ext uri="{FF2B5EF4-FFF2-40B4-BE49-F238E27FC236}">
                <a16:creationId xmlns:a16="http://schemas.microsoft.com/office/drawing/2014/main" id="{2CDD1C10-2AC7-4FF2-A9A4-4B1DF8B7C94A}"/>
              </a:ext>
            </a:extLst>
          </p:cNvPr>
          <p:cNvGrpSpPr/>
          <p:nvPr/>
        </p:nvGrpSpPr>
        <p:grpSpPr>
          <a:xfrm>
            <a:off x="5829251" y="5863622"/>
            <a:ext cx="1862331" cy="901890"/>
            <a:chOff x="8477601" y="1388562"/>
            <a:chExt cx="2208502" cy="1218017"/>
          </a:xfrm>
        </p:grpSpPr>
        <p:sp>
          <p:nvSpPr>
            <p:cNvPr id="251" name="Rectangle 250">
              <a:extLst>
                <a:ext uri="{FF2B5EF4-FFF2-40B4-BE49-F238E27FC236}">
                  <a16:creationId xmlns:a16="http://schemas.microsoft.com/office/drawing/2014/main" id="{D96C7165-807D-4889-8A6E-CD0FFC7DB3AA}"/>
                </a:ext>
              </a:extLst>
            </p:cNvPr>
            <p:cNvSpPr/>
            <p:nvPr/>
          </p:nvSpPr>
          <p:spPr>
            <a:xfrm>
              <a:off x="8477601" y="1388562"/>
              <a:ext cx="2208502" cy="1218017"/>
            </a:xfrm>
            <a:prstGeom prst="rect">
              <a:avLst/>
            </a:prstGeom>
            <a:solidFill>
              <a:srgbClr val="253746"/>
            </a:solidFill>
            <a:ln w="3175">
              <a:solidFill>
                <a:srgbClr val="40DAC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br>
              <a:endParaRPr kumimoji="0" lang="en-US" sz="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41" name="Rectangle: Rounded Corners 240">
              <a:extLst>
                <a:ext uri="{FF2B5EF4-FFF2-40B4-BE49-F238E27FC236}">
                  <a16:creationId xmlns:a16="http://schemas.microsoft.com/office/drawing/2014/main" id="{AF9FE5FD-8BA6-4937-BB8C-B0BE55D723F9}"/>
                </a:ext>
              </a:extLst>
            </p:cNvPr>
            <p:cNvSpPr/>
            <p:nvPr/>
          </p:nvSpPr>
          <p:spPr>
            <a:xfrm>
              <a:off x="8584091" y="2278104"/>
              <a:ext cx="418698" cy="172154"/>
            </a:xfrm>
            <a:prstGeom prst="roundRect">
              <a:avLst>
                <a:gd name="adj" fmla="val 50000"/>
              </a:avLst>
            </a:prstGeom>
            <a:solidFill>
              <a:srgbClr val="007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3" name="Rectangle: Rounded Corners 242">
              <a:extLst>
                <a:ext uri="{FF2B5EF4-FFF2-40B4-BE49-F238E27FC236}">
                  <a16:creationId xmlns:a16="http://schemas.microsoft.com/office/drawing/2014/main" id="{6CD0B6B3-99AD-42EE-A0E0-955707C100DD}"/>
                </a:ext>
              </a:extLst>
            </p:cNvPr>
            <p:cNvSpPr/>
            <p:nvPr/>
          </p:nvSpPr>
          <p:spPr>
            <a:xfrm>
              <a:off x="8591334" y="2031378"/>
              <a:ext cx="418698" cy="172154"/>
            </a:xfrm>
            <a:prstGeom prst="roundRect">
              <a:avLst>
                <a:gd name="adj" fmla="val 50000"/>
              </a:avLst>
            </a:prstGeom>
            <a:solidFill>
              <a:srgbClr val="AB59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4" name="Rectangle: Rounded Corners 243">
              <a:extLst>
                <a:ext uri="{FF2B5EF4-FFF2-40B4-BE49-F238E27FC236}">
                  <a16:creationId xmlns:a16="http://schemas.microsoft.com/office/drawing/2014/main" id="{EC154C8E-B811-4396-8521-65DD92ECEC8E}"/>
                </a:ext>
              </a:extLst>
            </p:cNvPr>
            <p:cNvSpPr/>
            <p:nvPr/>
          </p:nvSpPr>
          <p:spPr>
            <a:xfrm>
              <a:off x="8591334" y="1782016"/>
              <a:ext cx="418698" cy="172154"/>
            </a:xfrm>
            <a:prstGeom prst="roundRect">
              <a:avLst>
                <a:gd name="adj" fmla="val 50000"/>
              </a:avLst>
            </a:prstGeom>
            <a:solidFill>
              <a:srgbClr val="326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 name="Rectangle: Rounded Corners 244">
              <a:extLst>
                <a:ext uri="{FF2B5EF4-FFF2-40B4-BE49-F238E27FC236}">
                  <a16:creationId xmlns:a16="http://schemas.microsoft.com/office/drawing/2014/main" id="{D0183D65-4724-4F7D-854B-FC93DA7E5B11}"/>
                </a:ext>
              </a:extLst>
            </p:cNvPr>
            <p:cNvSpPr/>
            <p:nvPr/>
          </p:nvSpPr>
          <p:spPr>
            <a:xfrm>
              <a:off x="8591334" y="1535290"/>
              <a:ext cx="418698" cy="172154"/>
            </a:xfrm>
            <a:prstGeom prst="roundRect">
              <a:avLst>
                <a:gd name="adj" fmla="val 50000"/>
              </a:avLst>
            </a:prstGeom>
            <a:solidFill>
              <a:srgbClr val="3A91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Rectangle 246">
              <a:extLst>
                <a:ext uri="{FF2B5EF4-FFF2-40B4-BE49-F238E27FC236}">
                  <a16:creationId xmlns:a16="http://schemas.microsoft.com/office/drawing/2014/main" id="{D30C1976-0992-4492-AA6B-9FECB10C7644}"/>
                </a:ext>
              </a:extLst>
            </p:cNvPr>
            <p:cNvSpPr/>
            <p:nvPr/>
          </p:nvSpPr>
          <p:spPr>
            <a:xfrm>
              <a:off x="9060129" y="1743008"/>
              <a:ext cx="1254931"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Tool Activities</a:t>
              </a: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8" name="Rectangle 247">
              <a:extLst>
                <a:ext uri="{FF2B5EF4-FFF2-40B4-BE49-F238E27FC236}">
                  <a16:creationId xmlns:a16="http://schemas.microsoft.com/office/drawing/2014/main" id="{4F0A3FD3-DBD5-4CB1-88A6-0C2F8B924239}"/>
                </a:ext>
              </a:extLst>
            </p:cNvPr>
            <p:cNvSpPr/>
            <p:nvPr/>
          </p:nvSpPr>
          <p:spPr>
            <a:xfrm>
              <a:off x="9060129" y="1487992"/>
              <a:ext cx="1254931"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Process</a:t>
              </a: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 name="Rectangle 248">
              <a:extLst>
                <a:ext uri="{FF2B5EF4-FFF2-40B4-BE49-F238E27FC236}">
                  <a16:creationId xmlns:a16="http://schemas.microsoft.com/office/drawing/2014/main" id="{E6354BCA-EF6E-4D44-8A18-9CECED10B55D}"/>
                </a:ext>
              </a:extLst>
            </p:cNvPr>
            <p:cNvSpPr/>
            <p:nvPr/>
          </p:nvSpPr>
          <p:spPr>
            <a:xfrm>
              <a:off x="9060129" y="2252976"/>
              <a:ext cx="1254931"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Flow Metrics</a:t>
              </a: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 name="Rectangle 249">
              <a:extLst>
                <a:ext uri="{FF2B5EF4-FFF2-40B4-BE49-F238E27FC236}">
                  <a16:creationId xmlns:a16="http://schemas.microsoft.com/office/drawing/2014/main" id="{09CB173D-0660-4406-A7C6-35CB4EB3E8A4}"/>
                </a:ext>
              </a:extLst>
            </p:cNvPr>
            <p:cNvSpPr/>
            <p:nvPr/>
          </p:nvSpPr>
          <p:spPr>
            <a:xfrm>
              <a:off x="9060129" y="1997960"/>
              <a:ext cx="1254931"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Input Item</a:t>
              </a: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7" name="Group 116">
            <a:extLst>
              <a:ext uri="{FF2B5EF4-FFF2-40B4-BE49-F238E27FC236}">
                <a16:creationId xmlns:a16="http://schemas.microsoft.com/office/drawing/2014/main" id="{7AF24035-F4AA-43CD-AAFB-DDDCE3C302D4}"/>
              </a:ext>
            </a:extLst>
          </p:cNvPr>
          <p:cNvGrpSpPr/>
          <p:nvPr/>
        </p:nvGrpSpPr>
        <p:grpSpPr>
          <a:xfrm>
            <a:off x="2391177" y="1917009"/>
            <a:ext cx="1132577" cy="965830"/>
            <a:chOff x="3943803" y="1564564"/>
            <a:chExt cx="1132577" cy="965830"/>
          </a:xfrm>
        </p:grpSpPr>
        <p:sp>
          <p:nvSpPr>
            <p:cNvPr id="114" name="Rectangle 113">
              <a:extLst>
                <a:ext uri="{FF2B5EF4-FFF2-40B4-BE49-F238E27FC236}">
                  <a16:creationId xmlns:a16="http://schemas.microsoft.com/office/drawing/2014/main" id="{BD2AAD57-4AE7-4EDF-88E0-C87B0CB867BC}"/>
                </a:ext>
              </a:extLst>
            </p:cNvPr>
            <p:cNvSpPr/>
            <p:nvPr/>
          </p:nvSpPr>
          <p:spPr>
            <a:xfrm>
              <a:off x="3943803" y="1578399"/>
              <a:ext cx="1132577" cy="951995"/>
            </a:xfrm>
            <a:prstGeom prst="rect">
              <a:avLst/>
            </a:prstGeom>
            <a:solidFill>
              <a:srgbClr val="AB59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Team Generated Continuous Improvement (CI) Work</a:t>
              </a:r>
            </a:p>
          </p:txBody>
        </p:sp>
        <p:pic>
          <p:nvPicPr>
            <p:cNvPr id="116" name="Graphic 115" descr="Users">
              <a:extLst>
                <a:ext uri="{FF2B5EF4-FFF2-40B4-BE49-F238E27FC236}">
                  <a16:creationId xmlns:a16="http://schemas.microsoft.com/office/drawing/2014/main" id="{F02602ED-5FB3-42E4-B50A-DB3686EE89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09505" y="1564564"/>
              <a:ext cx="401174" cy="401174"/>
            </a:xfrm>
            <a:prstGeom prst="rect">
              <a:avLst/>
            </a:prstGeom>
          </p:spPr>
        </p:pic>
      </p:grpSp>
      <p:sp>
        <p:nvSpPr>
          <p:cNvPr id="146" name="Rectangle 145">
            <a:extLst>
              <a:ext uri="{FF2B5EF4-FFF2-40B4-BE49-F238E27FC236}">
                <a16:creationId xmlns:a16="http://schemas.microsoft.com/office/drawing/2014/main" id="{584B1D41-19FE-4AA4-984E-F86F2F968A8B}"/>
              </a:ext>
            </a:extLst>
          </p:cNvPr>
          <p:cNvSpPr/>
          <p:nvPr/>
        </p:nvSpPr>
        <p:spPr>
          <a:xfrm>
            <a:off x="5105327" y="4488854"/>
            <a:ext cx="2232978" cy="952526"/>
          </a:xfrm>
          <a:prstGeom prst="rect">
            <a:avLst/>
          </a:prstGeom>
          <a:solidFill>
            <a:srgbClr val="253746"/>
          </a:solidFill>
          <a:ln w="12700">
            <a:solidFill>
              <a:srgbClr val="40DAC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Backlog</a:t>
            </a:r>
            <a:br>
              <a:rPr kumimoji="0" lang="en-US" sz="12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br>
            <a:endParaRPr kumimoji="0" lang="en-US" sz="2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38" name="Group 37">
            <a:extLst>
              <a:ext uri="{FF2B5EF4-FFF2-40B4-BE49-F238E27FC236}">
                <a16:creationId xmlns:a16="http://schemas.microsoft.com/office/drawing/2014/main" id="{5C038175-BA01-4C26-BA04-3D27DDD26CCE}"/>
              </a:ext>
            </a:extLst>
          </p:cNvPr>
          <p:cNvGrpSpPr/>
          <p:nvPr/>
        </p:nvGrpSpPr>
        <p:grpSpPr>
          <a:xfrm>
            <a:off x="218242" y="5065925"/>
            <a:ext cx="1105604" cy="1022652"/>
            <a:chOff x="403861" y="4786185"/>
            <a:chExt cx="1451686" cy="1342768"/>
          </a:xfrm>
        </p:grpSpPr>
        <p:grpSp>
          <p:nvGrpSpPr>
            <p:cNvPr id="12" name="Group 11">
              <a:extLst>
                <a:ext uri="{FF2B5EF4-FFF2-40B4-BE49-F238E27FC236}">
                  <a16:creationId xmlns:a16="http://schemas.microsoft.com/office/drawing/2014/main" id="{A789D0B6-12C5-4C27-9825-00127AD7E385}"/>
                </a:ext>
              </a:extLst>
            </p:cNvPr>
            <p:cNvGrpSpPr/>
            <p:nvPr/>
          </p:nvGrpSpPr>
          <p:grpSpPr>
            <a:xfrm>
              <a:off x="403861" y="4786185"/>
              <a:ext cx="1451686" cy="1342768"/>
              <a:chOff x="403861" y="4786185"/>
              <a:chExt cx="1451686" cy="1342768"/>
            </a:xfrm>
          </p:grpSpPr>
          <p:sp>
            <p:nvSpPr>
              <p:cNvPr id="60" name="Oval 59">
                <a:extLst>
                  <a:ext uri="{FF2B5EF4-FFF2-40B4-BE49-F238E27FC236}">
                    <a16:creationId xmlns:a16="http://schemas.microsoft.com/office/drawing/2014/main" id="{4EDE47B3-B481-4FFA-A92A-D0EAC72238E6}"/>
                  </a:ext>
                </a:extLst>
              </p:cNvPr>
              <p:cNvSpPr/>
              <p:nvPr/>
            </p:nvSpPr>
            <p:spPr>
              <a:xfrm>
                <a:off x="459610" y="4786185"/>
                <a:ext cx="1342768" cy="1342768"/>
              </a:xfrm>
              <a:prstGeom prst="ellipse">
                <a:avLst/>
              </a:prstGeom>
              <a:solidFill>
                <a:srgbClr val="326295"/>
              </a:solidFill>
              <a:ln>
                <a:solidFill>
                  <a:srgbClr val="40DA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3" name="Rectangle 62">
                <a:extLst>
                  <a:ext uri="{FF2B5EF4-FFF2-40B4-BE49-F238E27FC236}">
                    <a16:creationId xmlns:a16="http://schemas.microsoft.com/office/drawing/2014/main" id="{B6DD388D-498B-4A5E-8646-9379EFE9ED05}"/>
                  </a:ext>
                </a:extLst>
              </p:cNvPr>
              <p:cNvSpPr/>
              <p:nvPr/>
            </p:nvSpPr>
            <p:spPr>
              <a:xfrm>
                <a:off x="403861" y="4945442"/>
                <a:ext cx="1451686" cy="105070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9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Operational</a:t>
                </a:r>
                <a:br>
                  <a:rPr kumimoji="0" lang="en-US" sz="9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br>
                <a:r>
                  <a:rPr kumimoji="0" lang="en-US" sz="9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Requests</a:t>
                </a:r>
              </a:p>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9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Incidents</a:t>
                </a:r>
              </a:p>
            </p:txBody>
          </p:sp>
        </p:grpSp>
        <p:pic>
          <p:nvPicPr>
            <p:cNvPr id="34" name="Picture 33">
              <a:extLst>
                <a:ext uri="{FF2B5EF4-FFF2-40B4-BE49-F238E27FC236}">
                  <a16:creationId xmlns:a16="http://schemas.microsoft.com/office/drawing/2014/main" id="{CD50EA3F-0885-4FEE-84C5-1ECFB87087E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90358" y="5429528"/>
              <a:ext cx="1108103" cy="182836"/>
            </a:xfrm>
            <a:prstGeom prst="rect">
              <a:avLst/>
            </a:prstGeom>
          </p:spPr>
        </p:pic>
      </p:grpSp>
      <p:sp>
        <p:nvSpPr>
          <p:cNvPr id="45" name="Rectangle 44">
            <a:extLst>
              <a:ext uri="{FF2B5EF4-FFF2-40B4-BE49-F238E27FC236}">
                <a16:creationId xmlns:a16="http://schemas.microsoft.com/office/drawing/2014/main" id="{669C5810-F26E-481E-B214-61D5A8ECB16A}"/>
              </a:ext>
            </a:extLst>
          </p:cNvPr>
          <p:cNvSpPr/>
          <p:nvPr/>
        </p:nvSpPr>
        <p:spPr>
          <a:xfrm>
            <a:off x="1889322" y="3528707"/>
            <a:ext cx="902816" cy="748420"/>
          </a:xfrm>
          <a:prstGeom prst="rect">
            <a:avLst/>
          </a:prstGeom>
          <a:solidFill>
            <a:srgbClr val="AB59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Epics</a:t>
            </a:r>
            <a:br>
              <a:rPr kumimoji="0" lang="en-US" sz="1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br>
            <a:endParaRPr kumimoji="0" lang="en-US" sz="5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70" name="Group 69">
            <a:extLst>
              <a:ext uri="{FF2B5EF4-FFF2-40B4-BE49-F238E27FC236}">
                <a16:creationId xmlns:a16="http://schemas.microsoft.com/office/drawing/2014/main" id="{3A85D4D2-F6F0-40FE-9912-42F08CFBE6CD}"/>
              </a:ext>
            </a:extLst>
          </p:cNvPr>
          <p:cNvGrpSpPr/>
          <p:nvPr/>
        </p:nvGrpSpPr>
        <p:grpSpPr>
          <a:xfrm>
            <a:off x="0" y="1704242"/>
            <a:ext cx="1532588" cy="1342768"/>
            <a:chOff x="371654" y="1322124"/>
            <a:chExt cx="1532588" cy="1342768"/>
          </a:xfrm>
        </p:grpSpPr>
        <p:sp>
          <p:nvSpPr>
            <p:cNvPr id="73" name="Oval 72">
              <a:extLst>
                <a:ext uri="{FF2B5EF4-FFF2-40B4-BE49-F238E27FC236}">
                  <a16:creationId xmlns:a16="http://schemas.microsoft.com/office/drawing/2014/main" id="{F7ED6B66-C79C-49BE-B606-44BEDC8F59F5}"/>
                </a:ext>
              </a:extLst>
            </p:cNvPr>
            <p:cNvSpPr/>
            <p:nvPr/>
          </p:nvSpPr>
          <p:spPr>
            <a:xfrm>
              <a:off x="459610" y="1322124"/>
              <a:ext cx="1342768" cy="1342768"/>
            </a:xfrm>
            <a:prstGeom prst="ellipse">
              <a:avLst/>
            </a:prstGeom>
            <a:solidFill>
              <a:srgbClr val="3A913F"/>
            </a:solidFill>
            <a:ln>
              <a:solidFill>
                <a:srgbClr val="40DAC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 name="Rectangle 8">
              <a:extLst>
                <a:ext uri="{FF2B5EF4-FFF2-40B4-BE49-F238E27FC236}">
                  <a16:creationId xmlns:a16="http://schemas.microsoft.com/office/drawing/2014/main" id="{6A531EBA-50A1-4795-B354-76F320E9DEA2}"/>
                </a:ext>
              </a:extLst>
            </p:cNvPr>
            <p:cNvSpPr/>
            <p:nvPr/>
          </p:nvSpPr>
          <p:spPr>
            <a:xfrm>
              <a:off x="371654" y="1732535"/>
              <a:ext cx="1532588" cy="408623"/>
            </a:xfrm>
            <a:prstGeom prst="round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Portfolio or Product Technology Initiatives</a:t>
              </a:r>
            </a:p>
          </p:txBody>
        </p:sp>
        <p:pic>
          <p:nvPicPr>
            <p:cNvPr id="74" name="Picture 73">
              <a:extLst>
                <a:ext uri="{FF2B5EF4-FFF2-40B4-BE49-F238E27FC236}">
                  <a16:creationId xmlns:a16="http://schemas.microsoft.com/office/drawing/2014/main" id="{ACDA5111-BF2E-4F55-BDF0-B6840B7D921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8905" y="1464745"/>
              <a:ext cx="230636" cy="331155"/>
            </a:xfrm>
            <a:prstGeom prst="rect">
              <a:avLst/>
            </a:prstGeom>
          </p:spPr>
        </p:pic>
        <p:sp>
          <p:nvSpPr>
            <p:cNvPr id="46" name="Oval 45">
              <a:extLst>
                <a:ext uri="{FF2B5EF4-FFF2-40B4-BE49-F238E27FC236}">
                  <a16:creationId xmlns:a16="http://schemas.microsoft.com/office/drawing/2014/main" id="{E42EC1CA-7D9A-45BE-A2CE-F020210A4BE1}"/>
                </a:ext>
              </a:extLst>
            </p:cNvPr>
            <p:cNvSpPr/>
            <p:nvPr/>
          </p:nvSpPr>
          <p:spPr>
            <a:xfrm>
              <a:off x="506285" y="1367790"/>
              <a:ext cx="1246831" cy="1246831"/>
            </a:xfrm>
            <a:prstGeom prst="ellipse">
              <a:avLst/>
            </a:prstGeom>
            <a:ln w="12700">
              <a:solidFill>
                <a:srgbClr val="40DAC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5" name="Group 74">
            <a:extLst>
              <a:ext uri="{FF2B5EF4-FFF2-40B4-BE49-F238E27FC236}">
                <a16:creationId xmlns:a16="http://schemas.microsoft.com/office/drawing/2014/main" id="{F7836553-C68B-4387-9885-876706DF6F30}"/>
              </a:ext>
            </a:extLst>
          </p:cNvPr>
          <p:cNvGrpSpPr/>
          <p:nvPr/>
        </p:nvGrpSpPr>
        <p:grpSpPr>
          <a:xfrm>
            <a:off x="3477140" y="3391591"/>
            <a:ext cx="1194750" cy="1022652"/>
            <a:chOff x="3852126" y="3087099"/>
            <a:chExt cx="1568737" cy="1342768"/>
          </a:xfrm>
        </p:grpSpPr>
        <p:grpSp>
          <p:nvGrpSpPr>
            <p:cNvPr id="89" name="Group 88">
              <a:extLst>
                <a:ext uri="{FF2B5EF4-FFF2-40B4-BE49-F238E27FC236}">
                  <a16:creationId xmlns:a16="http://schemas.microsoft.com/office/drawing/2014/main" id="{8FB2D215-7662-4145-B052-8DEBEF2C2D98}"/>
                </a:ext>
              </a:extLst>
            </p:cNvPr>
            <p:cNvGrpSpPr/>
            <p:nvPr/>
          </p:nvGrpSpPr>
          <p:grpSpPr>
            <a:xfrm>
              <a:off x="3852126" y="3087099"/>
              <a:ext cx="1568737" cy="1342768"/>
              <a:chOff x="346623" y="3142734"/>
              <a:chExt cx="1568737" cy="1342768"/>
            </a:xfrm>
          </p:grpSpPr>
          <p:sp>
            <p:nvSpPr>
              <p:cNvPr id="91" name="Oval 90">
                <a:extLst>
                  <a:ext uri="{FF2B5EF4-FFF2-40B4-BE49-F238E27FC236}">
                    <a16:creationId xmlns:a16="http://schemas.microsoft.com/office/drawing/2014/main" id="{CC48CE04-5621-4AC8-B1B4-456CAF45A9DB}"/>
                  </a:ext>
                </a:extLst>
              </p:cNvPr>
              <p:cNvSpPr/>
              <p:nvPr/>
            </p:nvSpPr>
            <p:spPr>
              <a:xfrm>
                <a:off x="459610" y="3142734"/>
                <a:ext cx="1342768" cy="1342768"/>
              </a:xfrm>
              <a:prstGeom prst="ellipse">
                <a:avLst/>
              </a:prstGeom>
              <a:solidFill>
                <a:srgbClr val="326295"/>
              </a:solidFill>
              <a:ln>
                <a:solidFill>
                  <a:srgbClr val="40DA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2" name="Rectangle 91">
                <a:extLst>
                  <a:ext uri="{FF2B5EF4-FFF2-40B4-BE49-F238E27FC236}">
                    <a16:creationId xmlns:a16="http://schemas.microsoft.com/office/drawing/2014/main" id="{7C09D3DA-81F7-48E9-ACA1-E5D165A01CDA}"/>
                  </a:ext>
                </a:extLst>
              </p:cNvPr>
              <p:cNvSpPr/>
              <p:nvPr/>
            </p:nvSpPr>
            <p:spPr>
              <a:xfrm>
                <a:off x="346623" y="3268802"/>
                <a:ext cx="1568737" cy="11315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Calibri Light" panose="020F0302020204030204"/>
                    <a:ea typeface="+mn-ea"/>
                    <a:cs typeface="Arial" panose="020B0604020202020204" pitchFamily="34" charset="0"/>
                  </a:rPr>
                  <a:t>JIRA</a:t>
                </a:r>
                <a:endParaRPr kumimoji="0" lang="en-US" sz="900" b="1" i="0" u="none" strike="noStrike" kern="1200" cap="none" spc="0" normalizeH="0" baseline="0" noProof="0">
                  <a:ln>
                    <a:noFill/>
                  </a:ln>
                  <a:solidFill>
                    <a:prstClr val="white"/>
                  </a:solidFill>
                  <a:effectLst/>
                  <a:uLnTx/>
                  <a:uFillTx/>
                  <a:latin typeface="Calibri Light" panose="020F0302020204030204"/>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Work Status &amp;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Coordination</a:t>
                </a:r>
              </a:p>
            </p:txBody>
          </p:sp>
        </p:grpSp>
        <p:pic>
          <p:nvPicPr>
            <p:cNvPr id="69" name="Picture 68" descr="A picture containing computer&#10;&#10;Description automatically generated">
              <a:extLst>
                <a:ext uri="{FF2B5EF4-FFF2-40B4-BE49-F238E27FC236}">
                  <a16:creationId xmlns:a16="http://schemas.microsoft.com/office/drawing/2014/main" id="{EA48D6DF-90D1-47B1-B3AE-345B8828901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75178" y="3526611"/>
              <a:ext cx="322633" cy="322633"/>
            </a:xfrm>
            <a:prstGeom prst="rect">
              <a:avLst/>
            </a:prstGeom>
          </p:spPr>
        </p:pic>
      </p:grpSp>
      <p:cxnSp>
        <p:nvCxnSpPr>
          <p:cNvPr id="123" name="Straight Arrow Connector 122">
            <a:extLst>
              <a:ext uri="{FF2B5EF4-FFF2-40B4-BE49-F238E27FC236}">
                <a16:creationId xmlns:a16="http://schemas.microsoft.com/office/drawing/2014/main" id="{591290B9-69A0-4A86-A312-5A9C682C2E3C}"/>
              </a:ext>
            </a:extLst>
          </p:cNvPr>
          <p:cNvCxnSpPr>
            <a:cxnSpLocks/>
            <a:stCxn id="60" idx="6"/>
            <a:endCxn id="91" idx="3"/>
          </p:cNvCxnSpPr>
          <p:nvPr/>
        </p:nvCxnSpPr>
        <p:spPr>
          <a:xfrm flipV="1">
            <a:off x="1283352" y="4264479"/>
            <a:ext cx="2429603" cy="1312772"/>
          </a:xfrm>
          <a:prstGeom prst="straightConnector1">
            <a:avLst/>
          </a:prstGeom>
          <a:ln w="28575">
            <a:solidFill>
              <a:srgbClr val="40DAC5"/>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117">
            <a:extLst>
              <a:ext uri="{FF2B5EF4-FFF2-40B4-BE49-F238E27FC236}">
                <a16:creationId xmlns:a16="http://schemas.microsoft.com/office/drawing/2014/main" id="{5873EEE9-85B1-4CA3-950F-08F430C04D3C}"/>
              </a:ext>
            </a:extLst>
          </p:cNvPr>
          <p:cNvSpPr/>
          <p:nvPr/>
        </p:nvSpPr>
        <p:spPr>
          <a:xfrm rot="19901864">
            <a:off x="1814907" y="4810954"/>
            <a:ext cx="1451687" cy="171314"/>
          </a:xfrm>
          <a:prstGeom prst="rect">
            <a:avLst/>
          </a:prstGeom>
          <a:solidFill>
            <a:srgbClr val="AB59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e.g. Known Errors, RFS</a:t>
            </a:r>
          </a:p>
        </p:txBody>
      </p:sp>
      <p:cxnSp>
        <p:nvCxnSpPr>
          <p:cNvPr id="125" name="Straight Arrow Connector 124">
            <a:extLst>
              <a:ext uri="{FF2B5EF4-FFF2-40B4-BE49-F238E27FC236}">
                <a16:creationId xmlns:a16="http://schemas.microsoft.com/office/drawing/2014/main" id="{3B36DEAF-DBFA-4CCB-B408-336A5442C2D5}"/>
              </a:ext>
            </a:extLst>
          </p:cNvPr>
          <p:cNvCxnSpPr>
            <a:cxnSpLocks/>
            <a:stCxn id="60" idx="6"/>
          </p:cNvCxnSpPr>
          <p:nvPr/>
        </p:nvCxnSpPr>
        <p:spPr>
          <a:xfrm>
            <a:off x="1283352" y="5577251"/>
            <a:ext cx="7970151" cy="46931"/>
          </a:xfrm>
          <a:prstGeom prst="straightConnector1">
            <a:avLst/>
          </a:prstGeom>
          <a:ln w="28575">
            <a:solidFill>
              <a:srgbClr val="40DAC5"/>
            </a:solidFill>
            <a:tailEnd type="triangle"/>
          </a:ln>
        </p:spPr>
        <p:style>
          <a:lnRef idx="1">
            <a:schemeClr val="accent1"/>
          </a:lnRef>
          <a:fillRef idx="0">
            <a:schemeClr val="accent1"/>
          </a:fillRef>
          <a:effectRef idx="0">
            <a:schemeClr val="accent1"/>
          </a:effectRef>
          <a:fontRef idx="minor">
            <a:schemeClr val="tx1"/>
          </a:fontRef>
        </p:style>
      </p:cxnSp>
      <p:sp>
        <p:nvSpPr>
          <p:cNvPr id="119" name="Rectangle 118">
            <a:extLst>
              <a:ext uri="{FF2B5EF4-FFF2-40B4-BE49-F238E27FC236}">
                <a16:creationId xmlns:a16="http://schemas.microsoft.com/office/drawing/2014/main" id="{A08AD7AC-14FE-43CA-8A95-C889A7D195F2}"/>
              </a:ext>
            </a:extLst>
          </p:cNvPr>
          <p:cNvSpPr/>
          <p:nvPr/>
        </p:nvSpPr>
        <p:spPr>
          <a:xfrm>
            <a:off x="2047648" y="5516095"/>
            <a:ext cx="1451687" cy="172966"/>
          </a:xfrm>
          <a:prstGeom prst="rect">
            <a:avLst/>
          </a:prstGeom>
          <a:solidFill>
            <a:srgbClr val="AB59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e.g. RFC, Incident, RFS</a:t>
            </a:r>
          </a:p>
        </p:txBody>
      </p:sp>
      <p:grpSp>
        <p:nvGrpSpPr>
          <p:cNvPr id="136" name="Group 135">
            <a:extLst>
              <a:ext uri="{FF2B5EF4-FFF2-40B4-BE49-F238E27FC236}">
                <a16:creationId xmlns:a16="http://schemas.microsoft.com/office/drawing/2014/main" id="{79A671C7-DE03-439D-8B4A-3EEEA90B8C76}"/>
              </a:ext>
            </a:extLst>
          </p:cNvPr>
          <p:cNvGrpSpPr/>
          <p:nvPr/>
        </p:nvGrpSpPr>
        <p:grpSpPr>
          <a:xfrm>
            <a:off x="5457182" y="3060448"/>
            <a:ext cx="1526666" cy="1328370"/>
            <a:chOff x="6143707" y="3283822"/>
            <a:chExt cx="1269538" cy="1104640"/>
          </a:xfrm>
        </p:grpSpPr>
        <p:sp>
          <p:nvSpPr>
            <p:cNvPr id="131" name="Oval 130">
              <a:extLst>
                <a:ext uri="{FF2B5EF4-FFF2-40B4-BE49-F238E27FC236}">
                  <a16:creationId xmlns:a16="http://schemas.microsoft.com/office/drawing/2014/main" id="{046B578C-4E0D-4624-AFD4-4F6195998A12}"/>
                </a:ext>
              </a:extLst>
            </p:cNvPr>
            <p:cNvSpPr/>
            <p:nvPr/>
          </p:nvSpPr>
          <p:spPr>
            <a:xfrm>
              <a:off x="6226156" y="3283822"/>
              <a:ext cx="1104640" cy="1104640"/>
            </a:xfrm>
            <a:prstGeom prst="ellipse">
              <a:avLst/>
            </a:prstGeom>
            <a:solidFill>
              <a:srgbClr val="3A913F"/>
            </a:solidFill>
            <a:ln>
              <a:solidFill>
                <a:srgbClr val="40DAC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32" name="Rectangle 8">
              <a:extLst>
                <a:ext uri="{FF2B5EF4-FFF2-40B4-BE49-F238E27FC236}">
                  <a16:creationId xmlns:a16="http://schemas.microsoft.com/office/drawing/2014/main" id="{4464AC0A-7F5B-486E-B827-7CD666DEBED9}"/>
                </a:ext>
              </a:extLst>
            </p:cNvPr>
            <p:cNvSpPr/>
            <p:nvPr/>
          </p:nvSpPr>
          <p:spPr>
            <a:xfrm>
              <a:off x="6143707" y="3880146"/>
              <a:ext cx="1269538" cy="339801"/>
            </a:xfrm>
            <a:prstGeom prst="round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Product Epic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Decomposition </a:t>
              </a:r>
            </a:p>
          </p:txBody>
        </p:sp>
        <p:pic>
          <p:nvPicPr>
            <p:cNvPr id="135" name="Graphic 134" descr="Circles with arrows">
              <a:extLst>
                <a:ext uri="{FF2B5EF4-FFF2-40B4-BE49-F238E27FC236}">
                  <a16:creationId xmlns:a16="http://schemas.microsoft.com/office/drawing/2014/main" id="{EE10CE68-FCB6-4C13-9D29-08F9A8C051F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21335" y="3383595"/>
              <a:ext cx="514281" cy="514281"/>
            </a:xfrm>
            <a:prstGeom prst="rect">
              <a:avLst/>
            </a:prstGeom>
          </p:spPr>
        </p:pic>
      </p:grpSp>
      <p:grpSp>
        <p:nvGrpSpPr>
          <p:cNvPr id="141" name="Group 140">
            <a:extLst>
              <a:ext uri="{FF2B5EF4-FFF2-40B4-BE49-F238E27FC236}">
                <a16:creationId xmlns:a16="http://schemas.microsoft.com/office/drawing/2014/main" id="{77836448-C2C0-45D9-AB2E-E9341CD86DC1}"/>
              </a:ext>
            </a:extLst>
          </p:cNvPr>
          <p:cNvGrpSpPr/>
          <p:nvPr/>
        </p:nvGrpSpPr>
        <p:grpSpPr>
          <a:xfrm>
            <a:off x="2124108" y="3579388"/>
            <a:ext cx="418967" cy="382832"/>
            <a:chOff x="2416008" y="3275208"/>
            <a:chExt cx="452062" cy="413073"/>
          </a:xfrm>
        </p:grpSpPr>
        <p:pic>
          <p:nvPicPr>
            <p:cNvPr id="138" name="Graphic 137" descr="Paper">
              <a:extLst>
                <a:ext uri="{FF2B5EF4-FFF2-40B4-BE49-F238E27FC236}">
                  <a16:creationId xmlns:a16="http://schemas.microsoft.com/office/drawing/2014/main" id="{1C89623A-02D7-45BD-9622-726986CEFAE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416008" y="3423741"/>
              <a:ext cx="264540" cy="264540"/>
            </a:xfrm>
            <a:prstGeom prst="rect">
              <a:avLst/>
            </a:prstGeom>
          </p:spPr>
        </p:pic>
        <p:pic>
          <p:nvPicPr>
            <p:cNvPr id="139" name="Graphic 138" descr="Paper">
              <a:extLst>
                <a:ext uri="{FF2B5EF4-FFF2-40B4-BE49-F238E27FC236}">
                  <a16:creationId xmlns:a16="http://schemas.microsoft.com/office/drawing/2014/main" id="{C799EF82-2921-4863-BD0B-4E4D68AC3C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508633" y="3352988"/>
              <a:ext cx="264540" cy="264540"/>
            </a:xfrm>
            <a:prstGeom prst="rect">
              <a:avLst/>
            </a:prstGeom>
          </p:spPr>
        </p:pic>
        <p:pic>
          <p:nvPicPr>
            <p:cNvPr id="140" name="Graphic 139" descr="Paper">
              <a:extLst>
                <a:ext uri="{FF2B5EF4-FFF2-40B4-BE49-F238E27FC236}">
                  <a16:creationId xmlns:a16="http://schemas.microsoft.com/office/drawing/2014/main" id="{24E82CC3-E1D6-4EEB-8B38-E4A0FCD42F94}"/>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603530" y="3275208"/>
              <a:ext cx="264540" cy="264540"/>
            </a:xfrm>
            <a:prstGeom prst="rect">
              <a:avLst/>
            </a:prstGeom>
          </p:spPr>
        </p:pic>
      </p:grpSp>
      <p:grpSp>
        <p:nvGrpSpPr>
          <p:cNvPr id="145" name="Group 144">
            <a:extLst>
              <a:ext uri="{FF2B5EF4-FFF2-40B4-BE49-F238E27FC236}">
                <a16:creationId xmlns:a16="http://schemas.microsoft.com/office/drawing/2014/main" id="{0F6484BF-64F9-4EE9-BD7A-8EEA8CE8B27C}"/>
              </a:ext>
            </a:extLst>
          </p:cNvPr>
          <p:cNvGrpSpPr/>
          <p:nvPr/>
        </p:nvGrpSpPr>
        <p:grpSpPr>
          <a:xfrm>
            <a:off x="5260407" y="4834617"/>
            <a:ext cx="1922819" cy="245019"/>
            <a:chOff x="5612341" y="4677373"/>
            <a:chExt cx="1922819" cy="245019"/>
          </a:xfrm>
        </p:grpSpPr>
        <p:sp>
          <p:nvSpPr>
            <p:cNvPr id="142" name="Rectangle 141">
              <a:extLst>
                <a:ext uri="{FF2B5EF4-FFF2-40B4-BE49-F238E27FC236}">
                  <a16:creationId xmlns:a16="http://schemas.microsoft.com/office/drawing/2014/main" id="{4F2DAD79-E6B2-47A1-BAE0-E60A39AC9B3F}"/>
                </a:ext>
              </a:extLst>
            </p:cNvPr>
            <p:cNvSpPr/>
            <p:nvPr/>
          </p:nvSpPr>
          <p:spPr>
            <a:xfrm>
              <a:off x="5612341" y="4687898"/>
              <a:ext cx="583691" cy="234494"/>
            </a:xfrm>
            <a:prstGeom prst="rect">
              <a:avLst/>
            </a:prstGeom>
            <a:solidFill>
              <a:srgbClr val="AB59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Stories</a:t>
              </a:r>
            </a:p>
          </p:txBody>
        </p:sp>
        <p:sp>
          <p:nvSpPr>
            <p:cNvPr id="143" name="Rectangle 142">
              <a:extLst>
                <a:ext uri="{FF2B5EF4-FFF2-40B4-BE49-F238E27FC236}">
                  <a16:creationId xmlns:a16="http://schemas.microsoft.com/office/drawing/2014/main" id="{24A20186-A63B-48F7-80C6-350E81034C91}"/>
                </a:ext>
              </a:extLst>
            </p:cNvPr>
            <p:cNvSpPr/>
            <p:nvPr/>
          </p:nvSpPr>
          <p:spPr>
            <a:xfrm>
              <a:off x="6281905" y="4681735"/>
              <a:ext cx="583691" cy="234494"/>
            </a:xfrm>
            <a:prstGeom prst="rect">
              <a:avLst/>
            </a:prstGeom>
            <a:solidFill>
              <a:srgbClr val="AB59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Stories</a:t>
              </a:r>
            </a:p>
          </p:txBody>
        </p:sp>
        <p:sp>
          <p:nvSpPr>
            <p:cNvPr id="144" name="Rectangle 143">
              <a:extLst>
                <a:ext uri="{FF2B5EF4-FFF2-40B4-BE49-F238E27FC236}">
                  <a16:creationId xmlns:a16="http://schemas.microsoft.com/office/drawing/2014/main" id="{8B808D7C-86FD-4D4D-A689-86AEDBC821F2}"/>
                </a:ext>
              </a:extLst>
            </p:cNvPr>
            <p:cNvSpPr/>
            <p:nvPr/>
          </p:nvSpPr>
          <p:spPr>
            <a:xfrm>
              <a:off x="6951469" y="4677373"/>
              <a:ext cx="583691" cy="234494"/>
            </a:xfrm>
            <a:prstGeom prst="rect">
              <a:avLst/>
            </a:prstGeom>
            <a:solidFill>
              <a:srgbClr val="AB59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Stories</a:t>
              </a:r>
            </a:p>
          </p:txBody>
        </p:sp>
      </p:grpSp>
      <p:cxnSp>
        <p:nvCxnSpPr>
          <p:cNvPr id="149" name="Connector: Elbow 148">
            <a:extLst>
              <a:ext uri="{FF2B5EF4-FFF2-40B4-BE49-F238E27FC236}">
                <a16:creationId xmlns:a16="http://schemas.microsoft.com/office/drawing/2014/main" id="{DE4FEEAF-9420-4D96-A866-84A0B8F467C1}"/>
              </a:ext>
            </a:extLst>
          </p:cNvPr>
          <p:cNvCxnSpPr>
            <a:stCxn id="131" idx="4"/>
            <a:endCxn id="142" idx="0"/>
          </p:cNvCxnSpPr>
          <p:nvPr/>
        </p:nvCxnSpPr>
        <p:spPr>
          <a:xfrm rot="5400000">
            <a:off x="5658222" y="4282849"/>
            <a:ext cx="456324" cy="668262"/>
          </a:xfrm>
          <a:prstGeom prst="bentConnector3">
            <a:avLst>
              <a:gd name="adj1" fmla="val 50000"/>
            </a:avLst>
          </a:prstGeom>
          <a:ln w="12700">
            <a:solidFill>
              <a:srgbClr val="40DAC5"/>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Connector: Elbow 151">
            <a:extLst>
              <a:ext uri="{FF2B5EF4-FFF2-40B4-BE49-F238E27FC236}">
                <a16:creationId xmlns:a16="http://schemas.microsoft.com/office/drawing/2014/main" id="{C11F80B5-4CC6-4AA9-9C90-3A74A7865C99}"/>
              </a:ext>
            </a:extLst>
          </p:cNvPr>
          <p:cNvCxnSpPr>
            <a:cxnSpLocks/>
            <a:stCxn id="131" idx="4"/>
            <a:endCxn id="144" idx="0"/>
          </p:cNvCxnSpPr>
          <p:nvPr/>
        </p:nvCxnSpPr>
        <p:spPr>
          <a:xfrm rot="16200000" flipH="1">
            <a:off x="6333049" y="4276284"/>
            <a:ext cx="445799" cy="670866"/>
          </a:xfrm>
          <a:prstGeom prst="bentConnector3">
            <a:avLst>
              <a:gd name="adj1" fmla="val 50000"/>
            </a:avLst>
          </a:prstGeom>
          <a:ln w="12700">
            <a:solidFill>
              <a:srgbClr val="40DAC5"/>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B7D06298-A796-4309-B34F-7054B7DED83F}"/>
              </a:ext>
            </a:extLst>
          </p:cNvPr>
          <p:cNvCxnSpPr>
            <a:cxnSpLocks/>
            <a:stCxn id="131" idx="4"/>
            <a:endCxn id="143" idx="0"/>
          </p:cNvCxnSpPr>
          <p:nvPr/>
        </p:nvCxnSpPr>
        <p:spPr>
          <a:xfrm>
            <a:off x="6220515" y="4388818"/>
            <a:ext cx="1302" cy="450161"/>
          </a:xfrm>
          <a:prstGeom prst="straightConnector1">
            <a:avLst/>
          </a:prstGeom>
          <a:ln>
            <a:solidFill>
              <a:srgbClr val="40DAC5"/>
            </a:solidFill>
            <a:tailEnd type="triangle"/>
          </a:ln>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D8D74409-664A-4977-9747-F547F97BBFF5}"/>
              </a:ext>
            </a:extLst>
          </p:cNvPr>
          <p:cNvGrpSpPr/>
          <p:nvPr/>
        </p:nvGrpSpPr>
        <p:grpSpPr>
          <a:xfrm>
            <a:off x="9022019" y="4250633"/>
            <a:ext cx="1426964" cy="1426964"/>
            <a:chOff x="6226156" y="2472271"/>
            <a:chExt cx="1916190" cy="1916191"/>
          </a:xfrm>
        </p:grpSpPr>
        <p:sp>
          <p:nvSpPr>
            <p:cNvPr id="168" name="Oval 167">
              <a:extLst>
                <a:ext uri="{FF2B5EF4-FFF2-40B4-BE49-F238E27FC236}">
                  <a16:creationId xmlns:a16="http://schemas.microsoft.com/office/drawing/2014/main" id="{3ED69D36-E327-49B6-A7AE-8DE51E04DFA6}"/>
                </a:ext>
              </a:extLst>
            </p:cNvPr>
            <p:cNvSpPr/>
            <p:nvPr/>
          </p:nvSpPr>
          <p:spPr>
            <a:xfrm>
              <a:off x="6226156" y="2472271"/>
              <a:ext cx="1916190" cy="1916191"/>
            </a:xfrm>
            <a:prstGeom prst="ellipse">
              <a:avLst/>
            </a:prstGeom>
            <a:solidFill>
              <a:srgbClr val="3A913F"/>
            </a:solidFill>
            <a:ln>
              <a:solidFill>
                <a:srgbClr val="40DAC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69" name="Rectangle 8">
              <a:extLst>
                <a:ext uri="{FF2B5EF4-FFF2-40B4-BE49-F238E27FC236}">
                  <a16:creationId xmlns:a16="http://schemas.microsoft.com/office/drawing/2014/main" id="{68E0FC80-45C7-492A-89EE-8D3D4F0AF120}"/>
                </a:ext>
              </a:extLst>
            </p:cNvPr>
            <p:cNvSpPr/>
            <p:nvPr/>
          </p:nvSpPr>
          <p:spPr>
            <a:xfrm>
              <a:off x="6294914" y="3015687"/>
              <a:ext cx="1778673" cy="1166023"/>
            </a:xfrm>
            <a:prstGeom prst="round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Product Team(s) Complete Story Card Development &amp;  Prepare for Deployment</a:t>
              </a:r>
            </a:p>
          </p:txBody>
        </p:sp>
      </p:grpSp>
      <p:grpSp>
        <p:nvGrpSpPr>
          <p:cNvPr id="179" name="Group 178">
            <a:extLst>
              <a:ext uri="{FF2B5EF4-FFF2-40B4-BE49-F238E27FC236}">
                <a16:creationId xmlns:a16="http://schemas.microsoft.com/office/drawing/2014/main" id="{73280355-0376-4D3F-8052-CBDD952BDB45}"/>
              </a:ext>
            </a:extLst>
          </p:cNvPr>
          <p:cNvGrpSpPr/>
          <p:nvPr/>
        </p:nvGrpSpPr>
        <p:grpSpPr>
          <a:xfrm>
            <a:off x="6562992" y="5138113"/>
            <a:ext cx="698907" cy="597961"/>
            <a:chOff x="6163329" y="3283822"/>
            <a:chExt cx="869965" cy="744312"/>
          </a:xfrm>
        </p:grpSpPr>
        <p:sp>
          <p:nvSpPr>
            <p:cNvPr id="180" name="Oval 179">
              <a:extLst>
                <a:ext uri="{FF2B5EF4-FFF2-40B4-BE49-F238E27FC236}">
                  <a16:creationId xmlns:a16="http://schemas.microsoft.com/office/drawing/2014/main" id="{278B4526-490E-45C9-AF62-84E42CBAF2AA}"/>
                </a:ext>
              </a:extLst>
            </p:cNvPr>
            <p:cNvSpPr/>
            <p:nvPr/>
          </p:nvSpPr>
          <p:spPr>
            <a:xfrm>
              <a:off x="6226156" y="3283822"/>
              <a:ext cx="744311" cy="744312"/>
            </a:xfrm>
            <a:prstGeom prst="ellipse">
              <a:avLst/>
            </a:prstGeom>
            <a:solidFill>
              <a:srgbClr val="007D8A"/>
            </a:solidFill>
            <a:ln>
              <a:solidFill>
                <a:srgbClr val="40DA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81" name="Rectangle 8">
              <a:extLst>
                <a:ext uri="{FF2B5EF4-FFF2-40B4-BE49-F238E27FC236}">
                  <a16:creationId xmlns:a16="http://schemas.microsoft.com/office/drawing/2014/main" id="{5E10F481-F879-4EBB-910F-6C7596DD5E9A}"/>
                </a:ext>
              </a:extLst>
            </p:cNvPr>
            <p:cNvSpPr/>
            <p:nvPr/>
          </p:nvSpPr>
          <p:spPr>
            <a:xfrm>
              <a:off x="6163329" y="3406628"/>
              <a:ext cx="869965" cy="548717"/>
            </a:xfrm>
            <a:prstGeom prst="round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Flow</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Metrics</a:t>
              </a:r>
            </a:p>
          </p:txBody>
        </p:sp>
      </p:grpSp>
      <p:cxnSp>
        <p:nvCxnSpPr>
          <p:cNvPr id="186" name="Straight Arrow Connector 185">
            <a:extLst>
              <a:ext uri="{FF2B5EF4-FFF2-40B4-BE49-F238E27FC236}">
                <a16:creationId xmlns:a16="http://schemas.microsoft.com/office/drawing/2014/main" id="{E6FBE051-695D-4C3E-988B-2456B3620736}"/>
              </a:ext>
            </a:extLst>
          </p:cNvPr>
          <p:cNvCxnSpPr>
            <a:cxnSpLocks/>
            <a:stCxn id="165" idx="6"/>
          </p:cNvCxnSpPr>
          <p:nvPr/>
        </p:nvCxnSpPr>
        <p:spPr>
          <a:xfrm>
            <a:off x="8554672" y="4965562"/>
            <a:ext cx="436335" cy="0"/>
          </a:xfrm>
          <a:prstGeom prst="straightConnector1">
            <a:avLst/>
          </a:prstGeom>
          <a:ln w="28575">
            <a:solidFill>
              <a:srgbClr val="40DAC5"/>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2784C0DF-C8C7-4DAE-B319-522D43117C10}"/>
              </a:ext>
            </a:extLst>
          </p:cNvPr>
          <p:cNvCxnSpPr>
            <a:cxnSpLocks/>
            <a:stCxn id="291" idx="4"/>
            <a:endCxn id="238" idx="0"/>
          </p:cNvCxnSpPr>
          <p:nvPr/>
        </p:nvCxnSpPr>
        <p:spPr>
          <a:xfrm flipH="1">
            <a:off x="8148134" y="4185555"/>
            <a:ext cx="15640" cy="396431"/>
          </a:xfrm>
          <a:prstGeom prst="straightConnector1">
            <a:avLst/>
          </a:prstGeom>
          <a:ln w="28575">
            <a:solidFill>
              <a:srgbClr val="40DAC5"/>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B7C8F2E-F711-4100-B9DB-DD1B5769584C}"/>
              </a:ext>
            </a:extLst>
          </p:cNvPr>
          <p:cNvCxnSpPr>
            <a:cxnSpLocks/>
          </p:cNvCxnSpPr>
          <p:nvPr/>
        </p:nvCxnSpPr>
        <p:spPr>
          <a:xfrm>
            <a:off x="3485320" y="2857568"/>
            <a:ext cx="340457" cy="512828"/>
          </a:xfrm>
          <a:prstGeom prst="straightConnector1">
            <a:avLst/>
          </a:prstGeom>
          <a:ln w="28575">
            <a:solidFill>
              <a:srgbClr val="40DAC5"/>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68DC79AC-E28A-4168-A66F-B42580C5F6C3}"/>
              </a:ext>
            </a:extLst>
          </p:cNvPr>
          <p:cNvCxnSpPr>
            <a:cxnSpLocks/>
            <a:stCxn id="61" idx="6"/>
            <a:endCxn id="45" idx="1"/>
          </p:cNvCxnSpPr>
          <p:nvPr/>
        </p:nvCxnSpPr>
        <p:spPr>
          <a:xfrm>
            <a:off x="1272726" y="3901635"/>
            <a:ext cx="616596" cy="1282"/>
          </a:xfrm>
          <a:prstGeom prst="straightConnector1">
            <a:avLst/>
          </a:prstGeom>
          <a:ln w="28575">
            <a:solidFill>
              <a:srgbClr val="40DAC5"/>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3CF0A5FE-D495-4CB5-9A31-E87FA1F4030B}"/>
              </a:ext>
            </a:extLst>
          </p:cNvPr>
          <p:cNvCxnSpPr>
            <a:cxnSpLocks/>
            <a:stCxn id="45" idx="3"/>
            <a:endCxn id="91" idx="2"/>
          </p:cNvCxnSpPr>
          <p:nvPr/>
        </p:nvCxnSpPr>
        <p:spPr>
          <a:xfrm>
            <a:off x="2792138" y="3902917"/>
            <a:ext cx="771053" cy="0"/>
          </a:xfrm>
          <a:prstGeom prst="straightConnector1">
            <a:avLst/>
          </a:prstGeom>
          <a:ln w="28575">
            <a:solidFill>
              <a:srgbClr val="40DAC5"/>
            </a:solidFill>
            <a:tailEnd type="triangle"/>
          </a:ln>
        </p:spPr>
        <p:style>
          <a:lnRef idx="1">
            <a:schemeClr val="accent1"/>
          </a:lnRef>
          <a:fillRef idx="0">
            <a:schemeClr val="accent1"/>
          </a:fillRef>
          <a:effectRef idx="0">
            <a:schemeClr val="accent1"/>
          </a:effectRef>
          <a:fontRef idx="minor">
            <a:schemeClr val="tx1"/>
          </a:fontRef>
        </p:style>
      </p:cxnSp>
      <p:sp>
        <p:nvSpPr>
          <p:cNvPr id="217" name="Rectangle 216">
            <a:extLst>
              <a:ext uri="{FF2B5EF4-FFF2-40B4-BE49-F238E27FC236}">
                <a16:creationId xmlns:a16="http://schemas.microsoft.com/office/drawing/2014/main" id="{FDB221CF-1F79-4161-B95B-6ACC1934FFA6}"/>
              </a:ext>
            </a:extLst>
          </p:cNvPr>
          <p:cNvSpPr/>
          <p:nvPr/>
        </p:nvSpPr>
        <p:spPr>
          <a:xfrm>
            <a:off x="3796584" y="5629916"/>
            <a:ext cx="106792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First Time Final</a:t>
            </a:r>
            <a:endParaRPr kumimoji="0" lang="en-US"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8" name="Graphic 217" descr="Users">
            <a:extLst>
              <a:ext uri="{FF2B5EF4-FFF2-40B4-BE49-F238E27FC236}">
                <a16:creationId xmlns:a16="http://schemas.microsoft.com/office/drawing/2014/main" id="{D48403DB-41A6-41CF-A98C-B1EBD8B68F2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43669" y="4346598"/>
            <a:ext cx="401174" cy="401174"/>
          </a:xfrm>
          <a:prstGeom prst="rect">
            <a:avLst/>
          </a:prstGeom>
        </p:spPr>
      </p:pic>
      <p:grpSp>
        <p:nvGrpSpPr>
          <p:cNvPr id="229" name="Group 228">
            <a:extLst>
              <a:ext uri="{FF2B5EF4-FFF2-40B4-BE49-F238E27FC236}">
                <a16:creationId xmlns:a16="http://schemas.microsoft.com/office/drawing/2014/main" id="{E9EB88FF-7EB9-49E6-905A-C65E7D6D57CB}"/>
              </a:ext>
            </a:extLst>
          </p:cNvPr>
          <p:cNvGrpSpPr/>
          <p:nvPr/>
        </p:nvGrpSpPr>
        <p:grpSpPr>
          <a:xfrm>
            <a:off x="7670661" y="4554256"/>
            <a:ext cx="945410" cy="822612"/>
            <a:chOff x="8280854" y="4315064"/>
            <a:chExt cx="945410" cy="822612"/>
          </a:xfrm>
        </p:grpSpPr>
        <p:grpSp>
          <p:nvGrpSpPr>
            <p:cNvPr id="164" name="Group 163">
              <a:extLst>
                <a:ext uri="{FF2B5EF4-FFF2-40B4-BE49-F238E27FC236}">
                  <a16:creationId xmlns:a16="http://schemas.microsoft.com/office/drawing/2014/main" id="{CF9D5F1B-DE02-4C37-AD66-A58155061F83}"/>
                </a:ext>
              </a:extLst>
            </p:cNvPr>
            <p:cNvGrpSpPr/>
            <p:nvPr/>
          </p:nvGrpSpPr>
          <p:grpSpPr>
            <a:xfrm>
              <a:off x="8280854" y="4315064"/>
              <a:ext cx="945410" cy="822612"/>
              <a:chOff x="6143707" y="3283822"/>
              <a:chExt cx="1269538" cy="1104640"/>
            </a:xfrm>
          </p:grpSpPr>
          <p:sp>
            <p:nvSpPr>
              <p:cNvPr id="165" name="Oval 164">
                <a:extLst>
                  <a:ext uri="{FF2B5EF4-FFF2-40B4-BE49-F238E27FC236}">
                    <a16:creationId xmlns:a16="http://schemas.microsoft.com/office/drawing/2014/main" id="{CEE65A8D-3541-4B7C-B4B2-313D73EE620E}"/>
                  </a:ext>
                </a:extLst>
              </p:cNvPr>
              <p:cNvSpPr/>
              <p:nvPr/>
            </p:nvSpPr>
            <p:spPr>
              <a:xfrm>
                <a:off x="6226156" y="3283822"/>
                <a:ext cx="1104640" cy="1104640"/>
              </a:xfrm>
              <a:prstGeom prst="ellipse">
                <a:avLst/>
              </a:prstGeom>
              <a:solidFill>
                <a:srgbClr val="3A913F"/>
              </a:solidFill>
              <a:ln>
                <a:solidFill>
                  <a:srgbClr val="40DAC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66" name="Rectangle 8">
                <a:extLst>
                  <a:ext uri="{FF2B5EF4-FFF2-40B4-BE49-F238E27FC236}">
                    <a16:creationId xmlns:a16="http://schemas.microsoft.com/office/drawing/2014/main" id="{845863A2-4F68-4C2A-BCB7-D456429B1F8E}"/>
                  </a:ext>
                </a:extLst>
              </p:cNvPr>
              <p:cNvSpPr/>
              <p:nvPr/>
            </p:nvSpPr>
            <p:spPr>
              <a:xfrm>
                <a:off x="6143707" y="3749803"/>
                <a:ext cx="1269538" cy="463288"/>
              </a:xfrm>
              <a:prstGeom prst="round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Backlog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Grooming</a:t>
                </a:r>
              </a:p>
            </p:txBody>
          </p:sp>
        </p:grpSp>
        <p:pic>
          <p:nvPicPr>
            <p:cNvPr id="225" name="Graphic 224" descr="Magnifying glass">
              <a:extLst>
                <a:ext uri="{FF2B5EF4-FFF2-40B4-BE49-F238E27FC236}">
                  <a16:creationId xmlns:a16="http://schemas.microsoft.com/office/drawing/2014/main" id="{5ACA0F04-9949-43AA-9A37-CC0495893A86}"/>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736008" y="4424528"/>
              <a:ext cx="302125" cy="302125"/>
            </a:xfrm>
            <a:prstGeom prst="rect">
              <a:avLst/>
            </a:prstGeom>
          </p:spPr>
        </p:pic>
        <p:pic>
          <p:nvPicPr>
            <p:cNvPr id="226" name="Picture 225">
              <a:extLst>
                <a:ext uri="{FF2B5EF4-FFF2-40B4-BE49-F238E27FC236}">
                  <a16:creationId xmlns:a16="http://schemas.microsoft.com/office/drawing/2014/main" id="{7152959A-DA47-49A7-AB0B-DED72824C11C}"/>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534168" y="4453162"/>
              <a:ext cx="201889" cy="240937"/>
            </a:xfrm>
            <a:prstGeom prst="rect">
              <a:avLst/>
            </a:prstGeom>
          </p:spPr>
        </p:pic>
      </p:grpSp>
      <p:sp>
        <p:nvSpPr>
          <p:cNvPr id="234" name="Oval 233">
            <a:extLst>
              <a:ext uri="{FF2B5EF4-FFF2-40B4-BE49-F238E27FC236}">
                <a16:creationId xmlns:a16="http://schemas.microsoft.com/office/drawing/2014/main" id="{70F7DFA1-D149-48D6-8067-370E9D28F30E}"/>
              </a:ext>
            </a:extLst>
          </p:cNvPr>
          <p:cNvSpPr/>
          <p:nvPr/>
        </p:nvSpPr>
        <p:spPr>
          <a:xfrm>
            <a:off x="5597099" y="3105256"/>
            <a:ext cx="1246831" cy="1246831"/>
          </a:xfrm>
          <a:prstGeom prst="ellipse">
            <a:avLst/>
          </a:prstGeom>
          <a:ln w="12700">
            <a:solidFill>
              <a:srgbClr val="40DAC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5" name="Oval 234">
            <a:extLst>
              <a:ext uri="{FF2B5EF4-FFF2-40B4-BE49-F238E27FC236}">
                <a16:creationId xmlns:a16="http://schemas.microsoft.com/office/drawing/2014/main" id="{26648328-E79E-4660-B6B3-D91AAAE68794}"/>
              </a:ext>
            </a:extLst>
          </p:cNvPr>
          <p:cNvSpPr/>
          <p:nvPr/>
        </p:nvSpPr>
        <p:spPr>
          <a:xfrm>
            <a:off x="9066479" y="4293652"/>
            <a:ext cx="1339577" cy="1339577"/>
          </a:xfrm>
          <a:prstGeom prst="ellipse">
            <a:avLst/>
          </a:prstGeom>
          <a:ln w="12700">
            <a:solidFill>
              <a:srgbClr val="40DAC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75" name="Group 174">
            <a:extLst>
              <a:ext uri="{FF2B5EF4-FFF2-40B4-BE49-F238E27FC236}">
                <a16:creationId xmlns:a16="http://schemas.microsoft.com/office/drawing/2014/main" id="{E0CDF5FA-8C3A-4A76-B935-168DD9BFAA1D}"/>
              </a:ext>
            </a:extLst>
          </p:cNvPr>
          <p:cNvGrpSpPr/>
          <p:nvPr/>
        </p:nvGrpSpPr>
        <p:grpSpPr>
          <a:xfrm>
            <a:off x="10048325" y="5172913"/>
            <a:ext cx="698907" cy="597961"/>
            <a:chOff x="6163329" y="3283822"/>
            <a:chExt cx="869965" cy="744312"/>
          </a:xfrm>
        </p:grpSpPr>
        <p:sp>
          <p:nvSpPr>
            <p:cNvPr id="176" name="Oval 175">
              <a:extLst>
                <a:ext uri="{FF2B5EF4-FFF2-40B4-BE49-F238E27FC236}">
                  <a16:creationId xmlns:a16="http://schemas.microsoft.com/office/drawing/2014/main" id="{8BE8D0C5-40E7-43B2-96DB-55860F307E15}"/>
                </a:ext>
              </a:extLst>
            </p:cNvPr>
            <p:cNvSpPr/>
            <p:nvPr/>
          </p:nvSpPr>
          <p:spPr>
            <a:xfrm>
              <a:off x="6226156" y="3283822"/>
              <a:ext cx="744311" cy="744312"/>
            </a:xfrm>
            <a:prstGeom prst="ellipse">
              <a:avLst/>
            </a:prstGeom>
            <a:solidFill>
              <a:srgbClr val="007D8A"/>
            </a:solidFill>
            <a:ln>
              <a:solidFill>
                <a:srgbClr val="40DA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77" name="Rectangle 8">
              <a:extLst>
                <a:ext uri="{FF2B5EF4-FFF2-40B4-BE49-F238E27FC236}">
                  <a16:creationId xmlns:a16="http://schemas.microsoft.com/office/drawing/2014/main" id="{FD46065F-8023-4E8C-B80C-856F52D76F05}"/>
                </a:ext>
              </a:extLst>
            </p:cNvPr>
            <p:cNvSpPr/>
            <p:nvPr/>
          </p:nvSpPr>
          <p:spPr>
            <a:xfrm>
              <a:off x="6163329" y="3406628"/>
              <a:ext cx="869965" cy="548717"/>
            </a:xfrm>
            <a:prstGeom prst="round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Flow</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Metrics</a:t>
              </a:r>
            </a:p>
          </p:txBody>
        </p:sp>
      </p:grpSp>
      <p:sp>
        <p:nvSpPr>
          <p:cNvPr id="238" name="Oval 237">
            <a:extLst>
              <a:ext uri="{FF2B5EF4-FFF2-40B4-BE49-F238E27FC236}">
                <a16:creationId xmlns:a16="http://schemas.microsoft.com/office/drawing/2014/main" id="{1C060FB2-88DE-454E-B345-D5481F9D2C88}"/>
              </a:ext>
            </a:extLst>
          </p:cNvPr>
          <p:cNvSpPr/>
          <p:nvPr/>
        </p:nvSpPr>
        <p:spPr>
          <a:xfrm>
            <a:off x="7761078" y="4581986"/>
            <a:ext cx="774111" cy="774111"/>
          </a:xfrm>
          <a:prstGeom prst="ellipse">
            <a:avLst/>
          </a:prstGeom>
          <a:ln w="6350">
            <a:solidFill>
              <a:srgbClr val="40DAC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70" name="Group 169">
            <a:extLst>
              <a:ext uri="{FF2B5EF4-FFF2-40B4-BE49-F238E27FC236}">
                <a16:creationId xmlns:a16="http://schemas.microsoft.com/office/drawing/2014/main" id="{5E78F7F5-A25B-4032-AB96-3296410EE13E}"/>
              </a:ext>
            </a:extLst>
          </p:cNvPr>
          <p:cNvGrpSpPr/>
          <p:nvPr/>
        </p:nvGrpSpPr>
        <p:grpSpPr>
          <a:xfrm>
            <a:off x="9661941" y="3432962"/>
            <a:ext cx="1101366" cy="1018732"/>
            <a:chOff x="10656279" y="4760296"/>
            <a:chExt cx="1451688" cy="1342770"/>
          </a:xfrm>
        </p:grpSpPr>
        <p:grpSp>
          <p:nvGrpSpPr>
            <p:cNvPr id="110" name="Group 109">
              <a:extLst>
                <a:ext uri="{FF2B5EF4-FFF2-40B4-BE49-F238E27FC236}">
                  <a16:creationId xmlns:a16="http://schemas.microsoft.com/office/drawing/2014/main" id="{BCA6C15D-7F6B-4EFB-95AA-EF32B8179D67}"/>
                </a:ext>
              </a:extLst>
            </p:cNvPr>
            <p:cNvGrpSpPr/>
            <p:nvPr/>
          </p:nvGrpSpPr>
          <p:grpSpPr>
            <a:xfrm>
              <a:off x="10656279" y="4760296"/>
              <a:ext cx="1451688" cy="1342770"/>
              <a:chOff x="403861" y="4786183"/>
              <a:chExt cx="1451686" cy="1342768"/>
            </a:xfrm>
          </p:grpSpPr>
          <p:sp>
            <p:nvSpPr>
              <p:cNvPr id="112" name="Oval 111">
                <a:extLst>
                  <a:ext uri="{FF2B5EF4-FFF2-40B4-BE49-F238E27FC236}">
                    <a16:creationId xmlns:a16="http://schemas.microsoft.com/office/drawing/2014/main" id="{08D77F10-B784-4AA2-ADBD-F62D771282C7}"/>
                  </a:ext>
                </a:extLst>
              </p:cNvPr>
              <p:cNvSpPr/>
              <p:nvPr/>
            </p:nvSpPr>
            <p:spPr>
              <a:xfrm>
                <a:off x="459610" y="4786183"/>
                <a:ext cx="1342768" cy="1342768"/>
              </a:xfrm>
              <a:prstGeom prst="ellipse">
                <a:avLst/>
              </a:prstGeom>
              <a:solidFill>
                <a:srgbClr val="326295"/>
              </a:solidFill>
              <a:ln>
                <a:solidFill>
                  <a:srgbClr val="40DA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3" name="Rectangle 112">
                <a:extLst>
                  <a:ext uri="{FF2B5EF4-FFF2-40B4-BE49-F238E27FC236}">
                    <a16:creationId xmlns:a16="http://schemas.microsoft.com/office/drawing/2014/main" id="{D2385190-BB5E-4170-99BC-25D17DF4BF76}"/>
                  </a:ext>
                </a:extLst>
              </p:cNvPr>
              <p:cNvSpPr/>
              <p:nvPr/>
            </p:nvSpPr>
            <p:spPr>
              <a:xfrm>
                <a:off x="403861" y="5003181"/>
                <a:ext cx="1451686" cy="97361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9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Work Progress</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solidFill>
                      <a:prstClr val="white"/>
                    </a:solidFill>
                    <a:effectLst/>
                    <a:uLnTx/>
                    <a:uFillTx/>
                    <a:latin typeface="Calibri" panose="020F0502020204030204"/>
                    <a:ea typeface="+mn-ea"/>
                    <a:cs typeface="Arial" panose="020B0604020202020204" pitchFamily="34" charset="0"/>
                  </a:rPr>
                  <a:t>      Github</a:t>
                </a:r>
                <a:endParaRPr kumimoji="0" lang="en-US" sz="900" b="1" i="0" u="none" strike="noStrike" kern="1200" cap="none" spc="0" normalizeH="0" baseline="0" noProof="0">
                  <a:ln>
                    <a:noFill/>
                  </a:ln>
                  <a:solidFill>
                    <a:prstClr val="white"/>
                  </a:solidFill>
                  <a:effectLst/>
                  <a:uLnTx/>
                  <a:uFillTx/>
                  <a:latin typeface="Calibri" panose="020F0502020204030204"/>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9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Code / Config</a:t>
                </a:r>
              </a:p>
            </p:txBody>
          </p:sp>
        </p:grpSp>
        <p:pic>
          <p:nvPicPr>
            <p:cNvPr id="93" name="Picture 92" descr="A picture containing drawing&#10;&#10;Description automatically generated">
              <a:extLst>
                <a:ext uri="{FF2B5EF4-FFF2-40B4-BE49-F238E27FC236}">
                  <a16:creationId xmlns:a16="http://schemas.microsoft.com/office/drawing/2014/main" id="{BE750D77-E47F-4674-9A77-82103D0E62DE}"/>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878723" y="5336688"/>
              <a:ext cx="282039" cy="282039"/>
            </a:xfrm>
            <a:prstGeom prst="rect">
              <a:avLst/>
            </a:prstGeom>
          </p:spPr>
        </p:pic>
      </p:grpSp>
      <p:cxnSp>
        <p:nvCxnSpPr>
          <p:cNvPr id="271" name="Straight Arrow Connector 270">
            <a:extLst>
              <a:ext uri="{FF2B5EF4-FFF2-40B4-BE49-F238E27FC236}">
                <a16:creationId xmlns:a16="http://schemas.microsoft.com/office/drawing/2014/main" id="{11A07116-1E91-42B7-BBC4-B2BBFF1F6AFE}"/>
              </a:ext>
            </a:extLst>
          </p:cNvPr>
          <p:cNvCxnSpPr>
            <a:cxnSpLocks/>
            <a:stCxn id="146" idx="3"/>
            <a:endCxn id="165" idx="2"/>
          </p:cNvCxnSpPr>
          <p:nvPr/>
        </p:nvCxnSpPr>
        <p:spPr>
          <a:xfrm>
            <a:off x="7338305" y="4965117"/>
            <a:ext cx="393755" cy="445"/>
          </a:xfrm>
          <a:prstGeom prst="straightConnector1">
            <a:avLst/>
          </a:prstGeom>
          <a:ln w="28575">
            <a:solidFill>
              <a:srgbClr val="40DAC5"/>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A2B53DEA-5F6E-4E0C-A7E4-EAD4A38FB4E5}"/>
              </a:ext>
            </a:extLst>
          </p:cNvPr>
          <p:cNvGrpSpPr/>
          <p:nvPr/>
        </p:nvGrpSpPr>
        <p:grpSpPr>
          <a:xfrm>
            <a:off x="174243" y="3390309"/>
            <a:ext cx="1194750" cy="1022652"/>
            <a:chOff x="842110" y="3465001"/>
            <a:chExt cx="1194750" cy="1022652"/>
          </a:xfrm>
        </p:grpSpPr>
        <p:sp>
          <p:nvSpPr>
            <p:cNvPr id="61" name="Oval 60">
              <a:extLst>
                <a:ext uri="{FF2B5EF4-FFF2-40B4-BE49-F238E27FC236}">
                  <a16:creationId xmlns:a16="http://schemas.microsoft.com/office/drawing/2014/main" id="{561996F5-BD4E-47E2-8400-9DF93DC491DE}"/>
                </a:ext>
              </a:extLst>
            </p:cNvPr>
            <p:cNvSpPr/>
            <p:nvPr/>
          </p:nvSpPr>
          <p:spPr>
            <a:xfrm>
              <a:off x="917941" y="3465001"/>
              <a:ext cx="1022652" cy="1022652"/>
            </a:xfrm>
            <a:prstGeom prst="ellipse">
              <a:avLst/>
            </a:prstGeom>
            <a:solidFill>
              <a:srgbClr val="326295"/>
            </a:solidFill>
            <a:ln>
              <a:solidFill>
                <a:srgbClr val="40DA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2" name="Rectangle 61">
              <a:extLst>
                <a:ext uri="{FF2B5EF4-FFF2-40B4-BE49-F238E27FC236}">
                  <a16:creationId xmlns:a16="http://schemas.microsoft.com/office/drawing/2014/main" id="{01CCB4DC-FB94-4A18-B7CC-F54999AAB3F8}"/>
                </a:ext>
              </a:extLst>
            </p:cNvPr>
            <p:cNvSpPr/>
            <p:nvPr/>
          </p:nvSpPr>
          <p:spPr>
            <a:xfrm>
              <a:off x="842110" y="3929502"/>
              <a:ext cx="1194750" cy="38676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Work Planning</a:t>
              </a:r>
              <a:br>
                <a:rPr kumimoji="0" lang="en-US" sz="9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br>
              <a:r>
                <a:rPr kumimoji="0" lang="en-US" sz="9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&amp; Rolled-Up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Status</a:t>
              </a:r>
            </a:p>
          </p:txBody>
        </p:sp>
        <p:pic>
          <p:nvPicPr>
            <p:cNvPr id="14" name="Picture 13" descr="Logo&#10;&#10;Description automatically generated">
              <a:extLst>
                <a:ext uri="{FF2B5EF4-FFF2-40B4-BE49-F238E27FC236}">
                  <a16:creationId xmlns:a16="http://schemas.microsoft.com/office/drawing/2014/main" id="{F47D06C8-A5B9-48AB-931E-8027F2B333ED}"/>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74140" y="3548316"/>
              <a:ext cx="841978" cy="473612"/>
            </a:xfrm>
            <a:prstGeom prst="rect">
              <a:avLst/>
            </a:prstGeom>
          </p:spPr>
        </p:pic>
      </p:grpSp>
      <p:cxnSp>
        <p:nvCxnSpPr>
          <p:cNvPr id="239" name="Straight Arrow Connector 238">
            <a:extLst>
              <a:ext uri="{FF2B5EF4-FFF2-40B4-BE49-F238E27FC236}">
                <a16:creationId xmlns:a16="http://schemas.microsoft.com/office/drawing/2014/main" id="{6186259E-7A34-4356-8B5F-E031D99238CE}"/>
              </a:ext>
            </a:extLst>
          </p:cNvPr>
          <p:cNvCxnSpPr>
            <a:cxnSpLocks/>
          </p:cNvCxnSpPr>
          <p:nvPr/>
        </p:nvCxnSpPr>
        <p:spPr>
          <a:xfrm flipV="1">
            <a:off x="4585843" y="3854810"/>
            <a:ext cx="966410" cy="26040"/>
          </a:xfrm>
          <a:prstGeom prst="straightConnector1">
            <a:avLst/>
          </a:prstGeom>
          <a:ln w="28575">
            <a:solidFill>
              <a:srgbClr val="40DAC5"/>
            </a:solidFill>
            <a:tailEnd type="triangle"/>
          </a:ln>
        </p:spPr>
        <p:style>
          <a:lnRef idx="1">
            <a:schemeClr val="accent1"/>
          </a:lnRef>
          <a:fillRef idx="0">
            <a:schemeClr val="accent1"/>
          </a:fillRef>
          <a:effectRef idx="0">
            <a:schemeClr val="accent1"/>
          </a:effectRef>
          <a:fontRef idx="minor">
            <a:schemeClr val="tx1"/>
          </a:fontRef>
        </p:style>
      </p:cxnSp>
      <p:grpSp>
        <p:nvGrpSpPr>
          <p:cNvPr id="290" name="Group 289">
            <a:extLst>
              <a:ext uri="{FF2B5EF4-FFF2-40B4-BE49-F238E27FC236}">
                <a16:creationId xmlns:a16="http://schemas.microsoft.com/office/drawing/2014/main" id="{812F23BA-8B96-4A09-B272-674A341B7285}"/>
              </a:ext>
            </a:extLst>
          </p:cNvPr>
          <p:cNvGrpSpPr/>
          <p:nvPr/>
        </p:nvGrpSpPr>
        <p:grpSpPr>
          <a:xfrm>
            <a:off x="7504862" y="2972891"/>
            <a:ext cx="1317824" cy="1212664"/>
            <a:chOff x="459610" y="1322124"/>
            <a:chExt cx="1342768" cy="1342768"/>
          </a:xfrm>
        </p:grpSpPr>
        <p:sp>
          <p:nvSpPr>
            <p:cNvPr id="291" name="Oval 290">
              <a:extLst>
                <a:ext uri="{FF2B5EF4-FFF2-40B4-BE49-F238E27FC236}">
                  <a16:creationId xmlns:a16="http://schemas.microsoft.com/office/drawing/2014/main" id="{C915009C-18D3-457E-B9F1-7B14F97773EB}"/>
                </a:ext>
              </a:extLst>
            </p:cNvPr>
            <p:cNvSpPr/>
            <p:nvPr/>
          </p:nvSpPr>
          <p:spPr>
            <a:xfrm>
              <a:off x="459610" y="1322124"/>
              <a:ext cx="1342768" cy="1342768"/>
            </a:xfrm>
            <a:prstGeom prst="ellipse">
              <a:avLst/>
            </a:prstGeom>
            <a:solidFill>
              <a:srgbClr val="3A913F"/>
            </a:solidFill>
            <a:ln>
              <a:solidFill>
                <a:srgbClr val="40DAC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92" name="Rectangle 8">
              <a:extLst>
                <a:ext uri="{FF2B5EF4-FFF2-40B4-BE49-F238E27FC236}">
                  <a16:creationId xmlns:a16="http://schemas.microsoft.com/office/drawing/2014/main" id="{B1B2A333-D00A-4B32-8156-7187F7F15EEF}"/>
                </a:ext>
              </a:extLst>
            </p:cNvPr>
            <p:cNvSpPr/>
            <p:nvPr/>
          </p:nvSpPr>
          <p:spPr>
            <a:xfrm>
              <a:off x="623867" y="2053605"/>
              <a:ext cx="1042667" cy="408623"/>
            </a:xfrm>
            <a:prstGeom prst="round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Big Room Planning</a:t>
              </a:r>
            </a:p>
          </p:txBody>
        </p:sp>
        <p:sp>
          <p:nvSpPr>
            <p:cNvPr id="294" name="Oval 293">
              <a:extLst>
                <a:ext uri="{FF2B5EF4-FFF2-40B4-BE49-F238E27FC236}">
                  <a16:creationId xmlns:a16="http://schemas.microsoft.com/office/drawing/2014/main" id="{9FE9BD2B-3BF3-468A-BA9F-5DDCA566AD3B}"/>
                </a:ext>
              </a:extLst>
            </p:cNvPr>
            <p:cNvSpPr/>
            <p:nvPr/>
          </p:nvSpPr>
          <p:spPr>
            <a:xfrm>
              <a:off x="506285" y="1367790"/>
              <a:ext cx="1246831" cy="1246831"/>
            </a:xfrm>
            <a:prstGeom prst="ellipse">
              <a:avLst/>
            </a:prstGeom>
            <a:ln w="12700">
              <a:solidFill>
                <a:srgbClr val="40DAC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284" name="Picture 283">
            <a:extLst>
              <a:ext uri="{FF2B5EF4-FFF2-40B4-BE49-F238E27FC236}">
                <a16:creationId xmlns:a16="http://schemas.microsoft.com/office/drawing/2014/main" id="{D39D30D9-ABA8-44A6-B72B-5242B190A2BB}"/>
              </a:ext>
            </a:extLst>
          </p:cNvPr>
          <p:cNvPicPr>
            <a:picLocks noChangeAspect="1"/>
          </p:cNvPicPr>
          <p:nvPr/>
        </p:nvPicPr>
        <p:blipFill>
          <a:blip r:embed="rId17"/>
          <a:stretch>
            <a:fillRect/>
          </a:stretch>
        </p:blipFill>
        <p:spPr>
          <a:xfrm>
            <a:off x="7874031" y="3154398"/>
            <a:ext cx="572203" cy="489603"/>
          </a:xfrm>
          <a:prstGeom prst="rect">
            <a:avLst/>
          </a:prstGeom>
        </p:spPr>
      </p:pic>
      <p:graphicFrame>
        <p:nvGraphicFramePr>
          <p:cNvPr id="295" name="Table 294">
            <a:extLst>
              <a:ext uri="{FF2B5EF4-FFF2-40B4-BE49-F238E27FC236}">
                <a16:creationId xmlns:a16="http://schemas.microsoft.com/office/drawing/2014/main" id="{42F5FC4E-EE85-42EC-9655-C69B2EABB6CE}"/>
              </a:ext>
            </a:extLst>
          </p:cNvPr>
          <p:cNvGraphicFramePr>
            <a:graphicFrameLocks noGrp="1"/>
          </p:cNvGraphicFramePr>
          <p:nvPr/>
        </p:nvGraphicFramePr>
        <p:xfrm>
          <a:off x="5829251" y="510783"/>
          <a:ext cx="6043101" cy="2392680"/>
        </p:xfrm>
        <a:graphic>
          <a:graphicData uri="http://schemas.openxmlformats.org/drawingml/2006/table">
            <a:tbl>
              <a:tblPr firstRow="1" bandRow="1">
                <a:tableStyleId>{21E4AEA4-8DFA-4A89-87EB-49C32662AFE0}</a:tableStyleId>
              </a:tblPr>
              <a:tblGrid>
                <a:gridCol w="1316055">
                  <a:extLst>
                    <a:ext uri="{9D8B030D-6E8A-4147-A177-3AD203B41FA5}">
                      <a16:colId xmlns:a16="http://schemas.microsoft.com/office/drawing/2014/main" val="217567555"/>
                    </a:ext>
                  </a:extLst>
                </a:gridCol>
                <a:gridCol w="1548090">
                  <a:extLst>
                    <a:ext uri="{9D8B030D-6E8A-4147-A177-3AD203B41FA5}">
                      <a16:colId xmlns:a16="http://schemas.microsoft.com/office/drawing/2014/main" val="2892269471"/>
                    </a:ext>
                  </a:extLst>
                </a:gridCol>
                <a:gridCol w="2057613">
                  <a:extLst>
                    <a:ext uri="{9D8B030D-6E8A-4147-A177-3AD203B41FA5}">
                      <a16:colId xmlns:a16="http://schemas.microsoft.com/office/drawing/2014/main" val="2021399560"/>
                    </a:ext>
                  </a:extLst>
                </a:gridCol>
                <a:gridCol w="1121343">
                  <a:extLst>
                    <a:ext uri="{9D8B030D-6E8A-4147-A177-3AD203B41FA5}">
                      <a16:colId xmlns:a16="http://schemas.microsoft.com/office/drawing/2014/main" val="3448086782"/>
                    </a:ext>
                  </a:extLst>
                </a:gridCol>
              </a:tblGrid>
              <a:tr h="226058">
                <a:tc>
                  <a:txBody>
                    <a:bodyPr/>
                    <a:lstStyle/>
                    <a:p>
                      <a:pPr algn="ctr"/>
                      <a:r>
                        <a:rPr lang="en-US" sz="1100"/>
                        <a:t>Flow Items</a:t>
                      </a:r>
                      <a:endParaRPr lang="en-US" sz="1100" b="1">
                        <a:solidFill>
                          <a:schemeClr val="bg1"/>
                        </a:solidFill>
                      </a:endParaRPr>
                    </a:p>
                  </a:txBody>
                  <a:tcPr>
                    <a:solidFill>
                      <a:srgbClr val="AB5925"/>
                    </a:solidFill>
                  </a:tcPr>
                </a:tc>
                <a:tc>
                  <a:txBody>
                    <a:bodyPr/>
                    <a:lstStyle/>
                    <a:p>
                      <a:pPr algn="ctr"/>
                      <a:r>
                        <a:rPr lang="en-US" sz="1100"/>
                        <a:t>Examples</a:t>
                      </a:r>
                      <a:endParaRPr lang="en-US" sz="1100" b="1">
                        <a:solidFill>
                          <a:schemeClr val="bg1"/>
                        </a:solidFill>
                      </a:endParaRPr>
                    </a:p>
                  </a:txBody>
                  <a:tcPr>
                    <a:solidFill>
                      <a:srgbClr val="AB5925"/>
                    </a:solidFill>
                  </a:tcPr>
                </a:tc>
                <a:tc>
                  <a:txBody>
                    <a:bodyPr/>
                    <a:lstStyle/>
                    <a:p>
                      <a:pPr algn="ctr"/>
                      <a:r>
                        <a:rPr lang="en-US" sz="1100"/>
                        <a:t>Driven From</a:t>
                      </a:r>
                      <a:endParaRPr lang="en-US" sz="1100" b="1">
                        <a:solidFill>
                          <a:schemeClr val="bg1"/>
                        </a:solidFill>
                      </a:endParaRPr>
                    </a:p>
                  </a:txBody>
                  <a:tcPr>
                    <a:solidFill>
                      <a:srgbClr val="AB5925"/>
                    </a:solidFill>
                  </a:tcPr>
                </a:tc>
                <a:tc>
                  <a:txBody>
                    <a:bodyPr/>
                    <a:lstStyle/>
                    <a:p>
                      <a:pPr algn="ctr"/>
                      <a:r>
                        <a:rPr lang="en-US" sz="1100"/>
                        <a:t>Tool</a:t>
                      </a:r>
                      <a:endParaRPr lang="en-US" sz="1100" b="1">
                        <a:solidFill>
                          <a:schemeClr val="bg1"/>
                        </a:solidFill>
                      </a:endParaRPr>
                    </a:p>
                  </a:txBody>
                  <a:tcPr>
                    <a:solidFill>
                      <a:srgbClr val="AB5925"/>
                    </a:solidFill>
                  </a:tcPr>
                </a:tc>
                <a:extLst>
                  <a:ext uri="{0D108BD9-81ED-4DB2-BD59-A6C34878D82A}">
                    <a16:rowId xmlns:a16="http://schemas.microsoft.com/office/drawing/2014/main" val="4257237543"/>
                  </a:ext>
                </a:extLst>
              </a:tr>
              <a:tr h="322940">
                <a:tc>
                  <a:txBody>
                    <a:bodyPr/>
                    <a:lstStyle/>
                    <a:p>
                      <a:pPr algn="ctr"/>
                      <a:r>
                        <a:rPr lang="en-US" sz="1000"/>
                        <a:t>Features</a:t>
                      </a:r>
                      <a:endParaRPr lang="en-US" sz="1000" b="1">
                        <a:solidFill>
                          <a:schemeClr val="tx1"/>
                        </a:solidFill>
                      </a:endParaRPr>
                    </a:p>
                  </a:txBody>
                  <a:tcPr anchor="ctr">
                    <a:solidFill>
                      <a:schemeClr val="bg1">
                        <a:lumMod val="85000"/>
                      </a:schemeClr>
                    </a:solidFill>
                  </a:tcPr>
                </a:tc>
                <a:tc>
                  <a:txBody>
                    <a:bodyPr/>
                    <a:lstStyle/>
                    <a:p>
                      <a:pPr algn="ctr"/>
                      <a:r>
                        <a:rPr lang="en-US" sz="1000"/>
                        <a:t>New business value, Enhancements</a:t>
                      </a:r>
                      <a:endParaRPr lang="en-US" sz="1000">
                        <a:solidFill>
                          <a:schemeClr val="tx1"/>
                        </a:solidFill>
                      </a:endParaRPr>
                    </a:p>
                  </a:txBody>
                  <a:tcPr anchor="ctr">
                    <a:solidFill>
                      <a:schemeClr val="bg1">
                        <a:lumMod val="85000"/>
                      </a:schemeClr>
                    </a:solidFill>
                  </a:tcPr>
                </a:tc>
                <a:tc>
                  <a:txBody>
                    <a:bodyPr/>
                    <a:lstStyle/>
                    <a:p>
                      <a:pPr algn="ctr"/>
                      <a:r>
                        <a:rPr lang="en-US" sz="1000"/>
                        <a:t>Product Portfolios, Product Evolution</a:t>
                      </a:r>
                      <a:endParaRPr lang="en-US" sz="1000">
                        <a:solidFill>
                          <a:schemeClr val="tx1"/>
                        </a:solidFill>
                      </a:endParaRPr>
                    </a:p>
                  </a:txBody>
                  <a:tcPr anchor="ctr">
                    <a:solidFill>
                      <a:schemeClr val="bg1">
                        <a:lumMod val="85000"/>
                      </a:schemeClr>
                    </a:solidFill>
                  </a:tcPr>
                </a:tc>
                <a:tc>
                  <a:txBody>
                    <a:bodyPr/>
                    <a:lstStyle/>
                    <a:p>
                      <a:pPr algn="ctr"/>
                      <a:r>
                        <a:rPr lang="en-US" sz="1000"/>
                        <a:t>Planview</a:t>
                      </a:r>
                      <a:endParaRPr lang="en-US" sz="1000">
                        <a:solidFill>
                          <a:schemeClr val="tx1"/>
                        </a:solidFill>
                      </a:endParaRPr>
                    </a:p>
                  </a:txBody>
                  <a:tcPr anchor="ctr">
                    <a:solidFill>
                      <a:schemeClr val="bg1">
                        <a:lumMod val="85000"/>
                      </a:schemeClr>
                    </a:solidFill>
                  </a:tcPr>
                </a:tc>
                <a:extLst>
                  <a:ext uri="{0D108BD9-81ED-4DB2-BD59-A6C34878D82A}">
                    <a16:rowId xmlns:a16="http://schemas.microsoft.com/office/drawing/2014/main" val="1873482998"/>
                  </a:ext>
                </a:extLst>
              </a:tr>
              <a:tr h="209911">
                <a:tc>
                  <a:txBody>
                    <a:bodyPr/>
                    <a:lstStyle/>
                    <a:p>
                      <a:pPr algn="ctr"/>
                      <a:r>
                        <a:rPr lang="en-US" sz="1000"/>
                        <a:t>Quality</a:t>
                      </a:r>
                      <a:endParaRPr lang="en-US" sz="1000" b="0">
                        <a:solidFill>
                          <a:schemeClr val="tx1"/>
                        </a:solidFill>
                      </a:endParaRPr>
                    </a:p>
                  </a:txBody>
                  <a:tcPr anchor="c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t>Defects, Known Errors</a:t>
                      </a:r>
                      <a:endParaRPr lang="en-US" sz="1000">
                        <a:solidFill>
                          <a:schemeClr val="tx1"/>
                        </a:solidFill>
                      </a:endParaRPr>
                    </a:p>
                  </a:txBody>
                  <a:tcPr anchor="ctr">
                    <a:solidFill>
                      <a:schemeClr val="bg1">
                        <a:lumMod val="85000"/>
                      </a:schemeClr>
                    </a:solidFill>
                  </a:tcPr>
                </a:tc>
                <a:tc>
                  <a:txBody>
                    <a:bodyPr/>
                    <a:lstStyle/>
                    <a:p>
                      <a:pPr algn="ctr"/>
                      <a:r>
                        <a:rPr lang="en-US" sz="1000"/>
                        <a:t>Quality Engineering</a:t>
                      </a:r>
                      <a:endParaRPr lang="en-US" sz="1000">
                        <a:solidFill>
                          <a:schemeClr val="tx1"/>
                        </a:solidFill>
                      </a:endParaRPr>
                    </a:p>
                  </a:txBody>
                  <a:tcPr anchor="ctr">
                    <a:solidFill>
                      <a:schemeClr val="bg1">
                        <a:lumMod val="85000"/>
                      </a:schemeClr>
                    </a:solidFill>
                  </a:tcPr>
                </a:tc>
                <a:tc>
                  <a:txBody>
                    <a:bodyPr/>
                    <a:lstStyle/>
                    <a:p>
                      <a:pPr algn="ctr"/>
                      <a:r>
                        <a:rPr lang="en-US" sz="1000"/>
                        <a:t>Service Now, JIRA</a:t>
                      </a:r>
                      <a:endParaRPr lang="en-US" sz="1000">
                        <a:solidFill>
                          <a:schemeClr val="tx1"/>
                        </a:solidFill>
                      </a:endParaRPr>
                    </a:p>
                  </a:txBody>
                  <a:tcPr anchor="ctr">
                    <a:solidFill>
                      <a:schemeClr val="bg1">
                        <a:lumMod val="85000"/>
                      </a:schemeClr>
                    </a:solidFill>
                  </a:tcPr>
                </a:tc>
                <a:extLst>
                  <a:ext uri="{0D108BD9-81ED-4DB2-BD59-A6C34878D82A}">
                    <a16:rowId xmlns:a16="http://schemas.microsoft.com/office/drawing/2014/main" val="3129106905"/>
                  </a:ext>
                </a:extLst>
              </a:tr>
              <a:tr h="322940">
                <a:tc>
                  <a:txBody>
                    <a:bodyPr/>
                    <a:lstStyle/>
                    <a:p>
                      <a:pPr algn="ctr"/>
                      <a:r>
                        <a:rPr lang="en-US" sz="1000"/>
                        <a:t>Risks</a:t>
                      </a:r>
                      <a:endParaRPr lang="en-US" sz="1000" b="1">
                        <a:solidFill>
                          <a:schemeClr val="tx1"/>
                        </a:solidFill>
                      </a:endParaRPr>
                    </a:p>
                  </a:txBody>
                  <a:tcPr anchor="ctr">
                    <a:solidFill>
                      <a:schemeClr val="bg1">
                        <a:lumMod val="85000"/>
                      </a:schemeClr>
                    </a:solidFill>
                  </a:tcPr>
                </a:tc>
                <a:tc>
                  <a:txBody>
                    <a:bodyPr/>
                    <a:lstStyle/>
                    <a:p>
                      <a:pPr algn="ctr"/>
                      <a:r>
                        <a:rPr lang="en-US" sz="1000"/>
                        <a:t>Security, governance, compliance</a:t>
                      </a:r>
                      <a:endParaRPr lang="en-US" sz="1000">
                        <a:solidFill>
                          <a:schemeClr val="tx1"/>
                        </a:solidFill>
                      </a:endParaRPr>
                    </a:p>
                  </a:txBody>
                  <a:tcPr anchor="c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kern="1200">
                          <a:effectLst/>
                        </a:rPr>
                        <a:t>Audit Items, IRM Risk Items, Vulnerabilities</a:t>
                      </a:r>
                      <a:endParaRPr lang="en-US" sz="1000">
                        <a:solidFill>
                          <a:schemeClr val="tx1"/>
                        </a:solidFill>
                      </a:endParaRPr>
                    </a:p>
                  </a:txBody>
                  <a:tcPr anchor="c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kern="1200">
                          <a:effectLst/>
                        </a:rPr>
                        <a:t>ARCS, Service Now VM</a:t>
                      </a:r>
                      <a:endParaRPr lang="en-US" sz="1000">
                        <a:solidFill>
                          <a:schemeClr val="tx1"/>
                        </a:solidFill>
                      </a:endParaRPr>
                    </a:p>
                  </a:txBody>
                  <a:tcPr anchor="ctr">
                    <a:solidFill>
                      <a:schemeClr val="bg1">
                        <a:lumMod val="85000"/>
                      </a:schemeClr>
                    </a:solidFill>
                  </a:tcPr>
                </a:tc>
                <a:extLst>
                  <a:ext uri="{0D108BD9-81ED-4DB2-BD59-A6C34878D82A}">
                    <a16:rowId xmlns:a16="http://schemas.microsoft.com/office/drawing/2014/main" val="2405482293"/>
                  </a:ext>
                </a:extLst>
              </a:tr>
              <a:tr h="397055">
                <a:tc>
                  <a:txBody>
                    <a:bodyPr/>
                    <a:lstStyle/>
                    <a:p>
                      <a:pPr algn="ctr"/>
                      <a:r>
                        <a:rPr lang="en-US" sz="1000"/>
                        <a:t>Technical Debt</a:t>
                      </a:r>
                      <a:endParaRPr lang="en-US" sz="1000" b="1">
                        <a:solidFill>
                          <a:schemeClr val="tx1"/>
                        </a:solidFill>
                      </a:endParaRPr>
                    </a:p>
                  </a:txBody>
                  <a:tcPr anchor="ctr">
                    <a:solidFill>
                      <a:schemeClr val="bg1">
                        <a:lumMod val="85000"/>
                      </a:schemeClr>
                    </a:solidFill>
                  </a:tcPr>
                </a:tc>
                <a:tc>
                  <a:txBody>
                    <a:bodyPr/>
                    <a:lstStyle/>
                    <a:p>
                      <a:pPr algn="ctr"/>
                      <a:r>
                        <a:rPr lang="en-US" sz="1000"/>
                        <a:t>Removal of impediments to future delivery</a:t>
                      </a:r>
                      <a:endParaRPr lang="en-US" sz="1000">
                        <a:solidFill>
                          <a:schemeClr val="tx1"/>
                        </a:solidFill>
                      </a:endParaRPr>
                    </a:p>
                  </a:txBody>
                  <a:tcPr anchor="ctr">
                    <a:solidFill>
                      <a:schemeClr val="bg1">
                        <a:lumMod val="85000"/>
                      </a:schemeClr>
                    </a:solidFill>
                  </a:tcPr>
                </a:tc>
                <a:tc>
                  <a:txBody>
                    <a:bodyPr/>
                    <a:lstStyle/>
                    <a:p>
                      <a:pPr algn="ctr"/>
                      <a:r>
                        <a:rPr lang="en-US" sz="1000"/>
                        <a:t>Currency, Upgrades, Technology Product Roadmaps (TPR)</a:t>
                      </a:r>
                      <a:endParaRPr lang="en-US" sz="1000">
                        <a:solidFill>
                          <a:schemeClr val="tx1"/>
                        </a:solidFill>
                      </a:endParaRPr>
                    </a:p>
                  </a:txBody>
                  <a:tcPr anchor="ctr">
                    <a:solidFill>
                      <a:schemeClr val="bg1">
                        <a:lumMod val="85000"/>
                      </a:schemeClr>
                    </a:solidFill>
                  </a:tcPr>
                </a:tc>
                <a:tc>
                  <a:txBody>
                    <a:bodyPr/>
                    <a:lstStyle/>
                    <a:p>
                      <a:pPr algn="ctr"/>
                      <a:r>
                        <a:rPr lang="en-US" sz="1000"/>
                        <a:t>TBD/Service Now</a:t>
                      </a:r>
                      <a:endParaRPr lang="en-US" sz="1000">
                        <a:solidFill>
                          <a:schemeClr val="tx1"/>
                        </a:solidFill>
                      </a:endParaRPr>
                    </a:p>
                  </a:txBody>
                  <a:tcPr anchor="ctr">
                    <a:solidFill>
                      <a:schemeClr val="bg1">
                        <a:lumMod val="85000"/>
                      </a:schemeClr>
                    </a:solidFill>
                  </a:tcPr>
                </a:tc>
                <a:extLst>
                  <a:ext uri="{0D108BD9-81ED-4DB2-BD59-A6C34878D82A}">
                    <a16:rowId xmlns:a16="http://schemas.microsoft.com/office/drawing/2014/main" val="3121976702"/>
                  </a:ext>
                </a:extLst>
              </a:tr>
              <a:tr h="322940">
                <a:tc>
                  <a:txBody>
                    <a:bodyPr/>
                    <a:lstStyle/>
                    <a:p>
                      <a:pPr algn="ctr"/>
                      <a:r>
                        <a:rPr lang="en-US" sz="1000"/>
                        <a:t>Continuous Improvement (CI)</a:t>
                      </a:r>
                      <a:endParaRPr lang="en-US" sz="1000" b="0">
                        <a:solidFill>
                          <a:schemeClr val="tx1"/>
                        </a:solidFill>
                      </a:endParaRPr>
                    </a:p>
                  </a:txBody>
                  <a:tcPr anchor="ctr">
                    <a:solidFill>
                      <a:schemeClr val="bg1">
                        <a:lumMod val="85000"/>
                      </a:schemeClr>
                    </a:solidFill>
                  </a:tcPr>
                </a:tc>
                <a:tc>
                  <a:txBody>
                    <a:bodyPr/>
                    <a:lstStyle/>
                    <a:p>
                      <a:pPr algn="ctr"/>
                      <a:r>
                        <a:rPr lang="en-US" sz="1000"/>
                        <a:t>Process Updates</a:t>
                      </a:r>
                      <a:endParaRPr lang="en-US" sz="1000" b="0">
                        <a:solidFill>
                          <a:schemeClr val="tx1"/>
                        </a:solidFill>
                      </a:endParaRPr>
                    </a:p>
                  </a:txBody>
                  <a:tcPr anchor="ctr">
                    <a:solidFill>
                      <a:schemeClr val="bg1">
                        <a:lumMod val="85000"/>
                      </a:schemeClr>
                    </a:solidFill>
                  </a:tcPr>
                </a:tc>
                <a:tc>
                  <a:txBody>
                    <a:bodyPr/>
                    <a:lstStyle/>
                    <a:p>
                      <a:pPr algn="ctr"/>
                      <a:r>
                        <a:rPr lang="en-US" sz="1000"/>
                        <a:t>Retrospectives, Team Generated</a:t>
                      </a:r>
                      <a:endParaRPr lang="en-US" sz="1000">
                        <a:solidFill>
                          <a:schemeClr val="tx1"/>
                        </a:solidFill>
                      </a:endParaRPr>
                    </a:p>
                  </a:txBody>
                  <a:tcPr anchor="ctr">
                    <a:solidFill>
                      <a:schemeClr val="bg1">
                        <a:lumMod val="85000"/>
                      </a:schemeClr>
                    </a:solidFill>
                  </a:tcPr>
                </a:tc>
                <a:tc>
                  <a:txBody>
                    <a:bodyPr/>
                    <a:lstStyle/>
                    <a:p>
                      <a:pPr algn="ctr"/>
                      <a:r>
                        <a:rPr lang="en-US" sz="1000"/>
                        <a:t>JIRA</a:t>
                      </a:r>
                      <a:endParaRPr lang="en-US" sz="1000">
                        <a:solidFill>
                          <a:schemeClr val="tx1"/>
                        </a:solidFill>
                      </a:endParaRPr>
                    </a:p>
                  </a:txBody>
                  <a:tcPr anchor="ctr">
                    <a:solidFill>
                      <a:schemeClr val="bg1">
                        <a:lumMod val="85000"/>
                      </a:schemeClr>
                    </a:solidFill>
                  </a:tcPr>
                </a:tc>
                <a:extLst>
                  <a:ext uri="{0D108BD9-81ED-4DB2-BD59-A6C34878D82A}">
                    <a16:rowId xmlns:a16="http://schemas.microsoft.com/office/drawing/2014/main" val="2732112628"/>
                  </a:ext>
                </a:extLst>
              </a:tr>
            </a:tbl>
          </a:graphicData>
        </a:graphic>
      </p:graphicFrame>
      <p:sp>
        <p:nvSpPr>
          <p:cNvPr id="2" name="TextBox 1">
            <a:extLst>
              <a:ext uri="{FF2B5EF4-FFF2-40B4-BE49-F238E27FC236}">
                <a16:creationId xmlns:a16="http://schemas.microsoft.com/office/drawing/2014/main" id="{2600BD5B-31AC-42D8-80F3-B97949D9DAD5}"/>
              </a:ext>
            </a:extLst>
          </p:cNvPr>
          <p:cNvSpPr txBox="1"/>
          <p:nvPr/>
        </p:nvSpPr>
        <p:spPr>
          <a:xfrm>
            <a:off x="5284778" y="465886"/>
            <a:ext cx="553998" cy="2205997"/>
          </a:xfrm>
          <a:prstGeom prst="rect">
            <a:avLst/>
          </a:prstGeom>
          <a:noFill/>
        </p:spPr>
        <p:txBody>
          <a:bodyPr vert="vert270" wrap="square" rtlCol="0">
            <a:spAutoFit/>
          </a:bodyPr>
          <a:lstStyle/>
          <a:p>
            <a:r>
              <a:rPr lang="en-US" i="1">
                <a:solidFill>
                  <a:srgbClr val="30CDD7"/>
                </a:solidFill>
              </a:rPr>
              <a:t>Elements of Flow</a:t>
            </a:r>
          </a:p>
        </p:txBody>
      </p:sp>
      <p:sp>
        <p:nvSpPr>
          <p:cNvPr id="102" name="Slide Number Placeholder 5">
            <a:extLst>
              <a:ext uri="{FF2B5EF4-FFF2-40B4-BE49-F238E27FC236}">
                <a16:creationId xmlns:a16="http://schemas.microsoft.com/office/drawing/2014/main" id="{969DC430-63C8-49D0-B075-B0B9E10BD893}"/>
              </a:ext>
            </a:extLst>
          </p:cNvPr>
          <p:cNvSpPr>
            <a:spLocks noGrp="1"/>
          </p:cNvSpPr>
          <p:nvPr>
            <p:ph type="sldNum" sz="quarter" idx="12"/>
          </p:nvPr>
        </p:nvSpPr>
        <p:spPr>
          <a:xfrm>
            <a:off x="11112274" y="6541613"/>
            <a:ext cx="762000" cy="194297"/>
          </a:xfrm>
          <a:prstGeom prst="rect">
            <a:avLst/>
          </a:prstGeom>
        </p:spPr>
        <p:txBody>
          <a:bodyPr anchor="t" anchorCtr="0"/>
          <a:lstStyle>
            <a:lvl1pPr algn="r">
              <a:defRPr sz="1200" b="0">
                <a:solidFill>
                  <a:srgbClr val="747678"/>
                </a:solidFill>
                <a:latin typeface="Arial" pitchFamily="34" charset="0"/>
                <a:cs typeface="Arial" pitchFamily="34" charset="0"/>
              </a:defRPr>
            </a:lvl1pPr>
          </a:lstStyle>
          <a:p>
            <a:fld id="{23B99C07-6774-7B4C-A880-8CAF4048FB67}" type="slidenum">
              <a:rPr lang="en-US" smtClean="0"/>
              <a:pPr/>
              <a:t>44</a:t>
            </a:fld>
            <a:endParaRPr lang="en-US" dirty="0"/>
          </a:p>
        </p:txBody>
      </p:sp>
    </p:spTree>
    <p:extLst>
      <p:ext uri="{BB962C8B-B14F-4D97-AF65-F5344CB8AC3E}">
        <p14:creationId xmlns:p14="http://schemas.microsoft.com/office/powerpoint/2010/main" val="21123251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07E699-A5CD-4A9C-B021-9E86B31D28A4}"/>
              </a:ext>
            </a:extLst>
          </p:cNvPr>
          <p:cNvSpPr>
            <a:spLocks noGrp="1"/>
          </p:cNvSpPr>
          <p:nvPr>
            <p:ph type="title"/>
          </p:nvPr>
        </p:nvSpPr>
        <p:spPr/>
        <p:txBody>
          <a:bodyPr/>
          <a:lstStyle/>
          <a:p>
            <a:r>
              <a:rPr lang="en-US" dirty="0"/>
              <a:t>Transformation Approach</a:t>
            </a:r>
            <a:endParaRPr lang="en-US" b="1" dirty="0">
              <a:solidFill>
                <a:schemeClr val="tx1"/>
              </a:solidFill>
            </a:endParaRPr>
          </a:p>
        </p:txBody>
      </p:sp>
      <p:sp>
        <p:nvSpPr>
          <p:cNvPr id="2" name="Content Placeholder 1">
            <a:extLst>
              <a:ext uri="{FF2B5EF4-FFF2-40B4-BE49-F238E27FC236}">
                <a16:creationId xmlns:a16="http://schemas.microsoft.com/office/drawing/2014/main" id="{57D6AF11-369D-4EDA-AFA0-B4B4E1CB9CBE}"/>
              </a:ext>
            </a:extLst>
          </p:cNvPr>
          <p:cNvSpPr>
            <a:spLocks noGrp="1"/>
          </p:cNvSpPr>
          <p:nvPr>
            <p:ph idx="1"/>
          </p:nvPr>
        </p:nvSpPr>
        <p:spPr>
          <a:xfrm>
            <a:off x="504000" y="1030556"/>
            <a:ext cx="11182350" cy="490451"/>
          </a:xfrm>
        </p:spPr>
        <p:txBody>
          <a:bodyPr/>
          <a:lstStyle/>
          <a:p>
            <a:pPr marL="0" indent="0">
              <a:buNone/>
            </a:pPr>
            <a:r>
              <a:rPr lang="en-US" dirty="0"/>
              <a:t>I&amp;O Transformation Design &amp; Execution</a:t>
            </a:r>
          </a:p>
        </p:txBody>
      </p:sp>
      <p:sp>
        <p:nvSpPr>
          <p:cNvPr id="30" name="Rectangle 29">
            <a:extLst>
              <a:ext uri="{FF2B5EF4-FFF2-40B4-BE49-F238E27FC236}">
                <a16:creationId xmlns:a16="http://schemas.microsoft.com/office/drawing/2014/main" id="{ADAFE9AD-CAF8-413C-8A7A-A0E36CCC8D97}"/>
              </a:ext>
            </a:extLst>
          </p:cNvPr>
          <p:cNvSpPr/>
          <p:nvPr/>
        </p:nvSpPr>
        <p:spPr>
          <a:xfrm>
            <a:off x="7657850" y="2211149"/>
            <a:ext cx="1608004" cy="319501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0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br>
            <a:endParaRPr kumimoji="0" lang="en-US" sz="14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37B03015-BC62-4B46-8436-166A9E45D0FD}"/>
              </a:ext>
            </a:extLst>
          </p:cNvPr>
          <p:cNvSpPr/>
          <p:nvPr/>
        </p:nvSpPr>
        <p:spPr>
          <a:xfrm>
            <a:off x="7651277" y="1231370"/>
            <a:ext cx="1612746" cy="867098"/>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Transformation Approach (Coaching/Dojo/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Self Service, etc.) </a:t>
            </a:r>
          </a:p>
        </p:txBody>
      </p:sp>
      <p:sp>
        <p:nvSpPr>
          <p:cNvPr id="32" name="Star: 5 Points 4">
            <a:extLst>
              <a:ext uri="{FF2B5EF4-FFF2-40B4-BE49-F238E27FC236}">
                <a16:creationId xmlns:a16="http://schemas.microsoft.com/office/drawing/2014/main" id="{DBF57C3B-4950-476D-A303-1D1B12B6F34C}"/>
              </a:ext>
            </a:extLst>
          </p:cNvPr>
          <p:cNvSpPr/>
          <p:nvPr/>
        </p:nvSpPr>
        <p:spPr>
          <a:xfrm>
            <a:off x="7651277" y="899395"/>
            <a:ext cx="396047" cy="406956"/>
          </a:xfrm>
          <a:prstGeom prst="star5">
            <a:avLst/>
          </a:prstGeom>
          <a:solidFill>
            <a:srgbClr val="FDBA2E"/>
          </a:solidFill>
          <a:ln>
            <a:solidFill>
              <a:srgbClr val="FDBA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03D77043-1280-4F8F-BA71-54D5ACA8E7BC}"/>
              </a:ext>
            </a:extLst>
          </p:cNvPr>
          <p:cNvSpPr/>
          <p:nvPr/>
        </p:nvSpPr>
        <p:spPr>
          <a:xfrm>
            <a:off x="9625956" y="3023221"/>
            <a:ext cx="2379011" cy="234628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285750" marR="0" lvl="0" indent="-285750" algn="l" defTabSz="914400" rtl="0" eaLnBrk="1" fontAlgn="auto" latinLnBrk="0" hangingPunct="1">
              <a:lnSpc>
                <a:spcPct val="150000"/>
              </a:lnSpc>
              <a:spcBef>
                <a:spcPts val="0"/>
              </a:spcBef>
              <a:spcAft>
                <a:spcPts val="0"/>
              </a:spcAft>
              <a:buClrTx/>
              <a:buSzTx/>
              <a:buFont typeface="Wingdings" pitchFamily="2" charset="2"/>
              <a:buChar char="q"/>
              <a:tabLst/>
              <a:defRPr/>
            </a:pPr>
            <a:r>
              <a:rPr kumimoji="0" lang="en-US" sz="14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Self Service</a:t>
            </a:r>
          </a:p>
          <a:p>
            <a:pPr marL="285750" marR="0" lvl="0" indent="-285750" algn="l" defTabSz="914400" rtl="0" eaLnBrk="1" fontAlgn="auto" latinLnBrk="0" hangingPunct="1">
              <a:lnSpc>
                <a:spcPct val="150000"/>
              </a:lnSpc>
              <a:spcBef>
                <a:spcPts val="0"/>
              </a:spcBef>
              <a:spcAft>
                <a:spcPts val="0"/>
              </a:spcAft>
              <a:buClrTx/>
              <a:buSzTx/>
              <a:buFont typeface="Wingdings"/>
              <a:buChar char="q"/>
              <a:tabLst/>
              <a:defRPr/>
            </a:pPr>
            <a:r>
              <a:rPr kumimoji="0" lang="en-US" sz="14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Dojo Coaching Support</a:t>
            </a:r>
          </a:p>
          <a:p>
            <a:pPr marL="285750" marR="0" lvl="0" indent="-285750" algn="l" defTabSz="914400" rtl="0" eaLnBrk="1" fontAlgn="auto" latinLnBrk="0" hangingPunct="1">
              <a:lnSpc>
                <a:spcPct val="150000"/>
              </a:lnSpc>
              <a:spcBef>
                <a:spcPts val="0"/>
              </a:spcBef>
              <a:spcAft>
                <a:spcPts val="0"/>
              </a:spcAft>
              <a:buClrTx/>
              <a:buSzTx/>
              <a:buFont typeface="Wingdings"/>
              <a:buChar char="q"/>
              <a:tabLst/>
              <a:defRPr/>
            </a:pPr>
            <a:r>
              <a:rPr kumimoji="0" lang="en-US" sz="14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Sustainability</a:t>
            </a:r>
          </a:p>
          <a:p>
            <a:pPr marL="285750" marR="0" lvl="0" indent="-285750" algn="l" defTabSz="914400" rtl="0" eaLnBrk="1" fontAlgn="auto" latinLnBrk="0" hangingPunct="1">
              <a:lnSpc>
                <a:spcPct val="150000"/>
              </a:lnSpc>
              <a:spcBef>
                <a:spcPts val="0"/>
              </a:spcBef>
              <a:spcAft>
                <a:spcPts val="0"/>
              </a:spcAft>
              <a:buClrTx/>
              <a:buSzTx/>
              <a:buFont typeface="Wingdings"/>
              <a:buChar char="q"/>
              <a:tabLst/>
              <a:defRPr/>
            </a:pPr>
            <a:r>
              <a:rPr kumimoji="0" lang="en-US" sz="14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Best Practices Training</a:t>
            </a:r>
          </a:p>
        </p:txBody>
      </p:sp>
      <p:sp>
        <p:nvSpPr>
          <p:cNvPr id="34" name="Rectangle 33">
            <a:extLst>
              <a:ext uri="{FF2B5EF4-FFF2-40B4-BE49-F238E27FC236}">
                <a16:creationId xmlns:a16="http://schemas.microsoft.com/office/drawing/2014/main" id="{84A96987-CC58-447D-B3AD-CDA48A90A75F}"/>
              </a:ext>
            </a:extLst>
          </p:cNvPr>
          <p:cNvSpPr/>
          <p:nvPr/>
        </p:nvSpPr>
        <p:spPr>
          <a:xfrm>
            <a:off x="9625956" y="2153400"/>
            <a:ext cx="2379011" cy="785720"/>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Transformation Approach (Coaching, Dojo, Self Service, etc.)</a:t>
            </a:r>
          </a:p>
        </p:txBody>
      </p:sp>
      <p:sp>
        <p:nvSpPr>
          <p:cNvPr id="35" name="Arrow: Right 12">
            <a:extLst>
              <a:ext uri="{FF2B5EF4-FFF2-40B4-BE49-F238E27FC236}">
                <a16:creationId xmlns:a16="http://schemas.microsoft.com/office/drawing/2014/main" id="{DAB6A9F0-F45E-46ED-80F6-AEE94F8E9372}"/>
              </a:ext>
            </a:extLst>
          </p:cNvPr>
          <p:cNvSpPr/>
          <p:nvPr/>
        </p:nvSpPr>
        <p:spPr>
          <a:xfrm>
            <a:off x="9328980" y="4132779"/>
            <a:ext cx="289425" cy="193489"/>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D42CB424-0063-43CF-9968-7DEEE88B2D68}"/>
              </a:ext>
            </a:extLst>
          </p:cNvPr>
          <p:cNvSpPr/>
          <p:nvPr/>
        </p:nvSpPr>
        <p:spPr>
          <a:xfrm>
            <a:off x="5886822" y="2721513"/>
            <a:ext cx="1608004" cy="2684649"/>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0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br>
            <a:endParaRPr kumimoji="0" lang="en-US" sz="14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606917DA-19EF-42CA-926A-A5F86204C821}"/>
              </a:ext>
            </a:extLst>
          </p:cNvPr>
          <p:cNvSpPr/>
          <p:nvPr/>
        </p:nvSpPr>
        <p:spPr>
          <a:xfrm>
            <a:off x="5886822" y="1768822"/>
            <a:ext cx="1601431" cy="867098"/>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Tooling to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Support Transformation</a:t>
            </a:r>
          </a:p>
        </p:txBody>
      </p:sp>
      <p:sp>
        <p:nvSpPr>
          <p:cNvPr id="42" name="Rectangle 41">
            <a:extLst>
              <a:ext uri="{FF2B5EF4-FFF2-40B4-BE49-F238E27FC236}">
                <a16:creationId xmlns:a16="http://schemas.microsoft.com/office/drawing/2014/main" id="{E5D62A7C-A7A8-48BB-BFC4-70B11AB3A54C}"/>
              </a:ext>
            </a:extLst>
          </p:cNvPr>
          <p:cNvSpPr/>
          <p:nvPr/>
        </p:nvSpPr>
        <p:spPr>
          <a:xfrm>
            <a:off x="4119080" y="3253541"/>
            <a:ext cx="1608004" cy="214026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0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br>
            <a:endParaRPr kumimoji="0" lang="en-US" sz="14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86B685FF-201A-467D-8C23-E23B972D5CDB}"/>
              </a:ext>
            </a:extLst>
          </p:cNvPr>
          <p:cNvSpPr/>
          <p:nvPr/>
        </p:nvSpPr>
        <p:spPr>
          <a:xfrm>
            <a:off x="2543052" y="3814940"/>
            <a:ext cx="1463021" cy="1578862"/>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0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br>
            <a:endParaRPr kumimoji="0" lang="en-US" sz="14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44" name="Rectangle 43">
            <a:extLst>
              <a:ext uri="{FF2B5EF4-FFF2-40B4-BE49-F238E27FC236}">
                <a16:creationId xmlns:a16="http://schemas.microsoft.com/office/drawing/2014/main" id="{FBE1F02F-8B56-4E3C-B931-6FBE7B494398}"/>
              </a:ext>
            </a:extLst>
          </p:cNvPr>
          <p:cNvSpPr/>
          <p:nvPr/>
        </p:nvSpPr>
        <p:spPr>
          <a:xfrm>
            <a:off x="187033" y="4363853"/>
            <a:ext cx="1076927" cy="58399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Understanding our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Product Values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(The Why)</a:t>
            </a:r>
          </a:p>
        </p:txBody>
      </p:sp>
      <p:sp>
        <p:nvSpPr>
          <p:cNvPr id="45" name="Rectangle 44">
            <a:extLst>
              <a:ext uri="{FF2B5EF4-FFF2-40B4-BE49-F238E27FC236}">
                <a16:creationId xmlns:a16="http://schemas.microsoft.com/office/drawing/2014/main" id="{8E4E244D-4D8B-4AE0-95B7-E22E7D6DF2B7}"/>
              </a:ext>
            </a:extLst>
          </p:cNvPr>
          <p:cNvSpPr/>
          <p:nvPr/>
        </p:nvSpPr>
        <p:spPr>
          <a:xfrm>
            <a:off x="1364960" y="3961075"/>
            <a:ext cx="1048308" cy="58399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Organizing for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Product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Implementation</a:t>
            </a:r>
          </a:p>
        </p:txBody>
      </p:sp>
      <p:sp>
        <p:nvSpPr>
          <p:cNvPr id="46" name="Rectangle 45">
            <a:extLst>
              <a:ext uri="{FF2B5EF4-FFF2-40B4-BE49-F238E27FC236}">
                <a16:creationId xmlns:a16="http://schemas.microsoft.com/office/drawing/2014/main" id="{AD9C538C-61DA-4E02-A7EB-BB441D9CBF84}"/>
              </a:ext>
            </a:extLst>
          </p:cNvPr>
          <p:cNvSpPr/>
          <p:nvPr/>
        </p:nvSpPr>
        <p:spPr>
          <a:xfrm>
            <a:off x="2543052" y="2867951"/>
            <a:ext cx="1463021" cy="867098"/>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Building a Foundation</a:t>
            </a:r>
            <a:endParaRPr kumimoji="0" lang="en-US" sz="900" b="0" i="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4A435FFB-8EFA-4D7E-B1ED-BA4B8C319279}"/>
              </a:ext>
            </a:extLst>
          </p:cNvPr>
          <p:cNvSpPr/>
          <p:nvPr/>
        </p:nvSpPr>
        <p:spPr>
          <a:xfrm>
            <a:off x="4122367" y="2303635"/>
            <a:ext cx="1601431" cy="867098"/>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Defining and Collecting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Best Practices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(The How Playbook)</a:t>
            </a:r>
          </a:p>
        </p:txBody>
      </p:sp>
      <p:sp>
        <p:nvSpPr>
          <p:cNvPr id="48" name="Rectangle 47">
            <a:extLst>
              <a:ext uri="{FF2B5EF4-FFF2-40B4-BE49-F238E27FC236}">
                <a16:creationId xmlns:a16="http://schemas.microsoft.com/office/drawing/2014/main" id="{5C51D3C2-739B-4727-8FB6-EA5838BD7FB0}"/>
              </a:ext>
            </a:extLst>
          </p:cNvPr>
          <p:cNvSpPr/>
          <p:nvPr/>
        </p:nvSpPr>
        <p:spPr>
          <a:xfrm>
            <a:off x="1363289" y="4651247"/>
            <a:ext cx="1048308" cy="74255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0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br>
            <a:endParaRPr kumimoji="0" lang="en-US" sz="14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B674EA41-D41A-467D-85E6-816C681F4755}"/>
              </a:ext>
            </a:extLst>
          </p:cNvPr>
          <p:cNvSpPr/>
          <p:nvPr/>
        </p:nvSpPr>
        <p:spPr>
          <a:xfrm>
            <a:off x="187033" y="5023624"/>
            <a:ext cx="1086738" cy="37017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0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br>
            <a:endParaRPr kumimoji="0" lang="en-US" sz="14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5" name="Slide Number Placeholder 5">
            <a:extLst>
              <a:ext uri="{FF2B5EF4-FFF2-40B4-BE49-F238E27FC236}">
                <a16:creationId xmlns:a16="http://schemas.microsoft.com/office/drawing/2014/main" id="{CC457F6D-152B-4955-BCB7-EF81B12A8A41}"/>
              </a:ext>
            </a:extLst>
          </p:cNvPr>
          <p:cNvSpPr>
            <a:spLocks noGrp="1"/>
          </p:cNvSpPr>
          <p:nvPr>
            <p:ph type="sldNum" sz="quarter" idx="12"/>
          </p:nvPr>
        </p:nvSpPr>
        <p:spPr>
          <a:xfrm>
            <a:off x="11112274" y="6541613"/>
            <a:ext cx="762000" cy="194297"/>
          </a:xfrm>
          <a:prstGeom prst="rect">
            <a:avLst/>
          </a:prstGeom>
        </p:spPr>
        <p:txBody>
          <a:bodyPr anchor="t" anchorCtr="0"/>
          <a:lstStyle>
            <a:lvl1pPr algn="r">
              <a:defRPr sz="1200" b="0">
                <a:solidFill>
                  <a:srgbClr val="747678"/>
                </a:solidFill>
                <a:latin typeface="Arial" pitchFamily="34" charset="0"/>
                <a:cs typeface="Arial" pitchFamily="34" charset="0"/>
              </a:defRPr>
            </a:lvl1pPr>
          </a:lstStyle>
          <a:p>
            <a:fld id="{23B99C07-6774-7B4C-A880-8CAF4048FB67}" type="slidenum">
              <a:rPr lang="en-US" smtClean="0"/>
              <a:pPr/>
              <a:t>45</a:t>
            </a:fld>
            <a:endParaRPr lang="en-US" dirty="0"/>
          </a:p>
        </p:txBody>
      </p:sp>
    </p:spTree>
    <p:extLst>
      <p:ext uri="{BB962C8B-B14F-4D97-AF65-F5344CB8AC3E}">
        <p14:creationId xmlns:p14="http://schemas.microsoft.com/office/powerpoint/2010/main" val="41956971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07E699-A5CD-4A9C-B021-9E86B31D28A4}"/>
              </a:ext>
            </a:extLst>
          </p:cNvPr>
          <p:cNvSpPr>
            <a:spLocks noGrp="1"/>
          </p:cNvSpPr>
          <p:nvPr>
            <p:ph type="title"/>
          </p:nvPr>
        </p:nvSpPr>
        <p:spPr>
          <a:xfrm>
            <a:off x="504000" y="550798"/>
            <a:ext cx="11183175" cy="448679"/>
          </a:xfrm>
        </p:spPr>
        <p:txBody>
          <a:bodyPr lIns="121920" tIns="60960" rIns="121920" bIns="0" anchor="t" anchorCtr="0">
            <a:noAutofit/>
          </a:bodyPr>
          <a:lstStyle/>
          <a:p>
            <a:r>
              <a:rPr lang="en-US" dirty="0"/>
              <a:t>Product Model Support</a:t>
            </a:r>
            <a:endParaRPr lang="en-US" sz="1600" b="1" dirty="0">
              <a:solidFill>
                <a:schemeClr val="tx1"/>
              </a:solidFill>
              <a:latin typeface="Arial"/>
              <a:cs typeface="Arial"/>
            </a:endParaRPr>
          </a:p>
        </p:txBody>
      </p:sp>
      <p:sp>
        <p:nvSpPr>
          <p:cNvPr id="28" name="Rectangle 27">
            <a:extLst>
              <a:ext uri="{FF2B5EF4-FFF2-40B4-BE49-F238E27FC236}">
                <a16:creationId xmlns:a16="http://schemas.microsoft.com/office/drawing/2014/main" id="{3DC21DD2-CB2F-4F3B-AFBB-4C5B5AE4B760}"/>
              </a:ext>
            </a:extLst>
          </p:cNvPr>
          <p:cNvSpPr/>
          <p:nvPr/>
        </p:nvSpPr>
        <p:spPr>
          <a:xfrm>
            <a:off x="411914" y="3482371"/>
            <a:ext cx="5282868" cy="2400657"/>
          </a:xfrm>
          <a:prstGeom prst="rect">
            <a:avLst/>
          </a:prstGeom>
        </p:spPr>
        <p:txBody>
          <a:bodyPr wrap="square" lIns="91440" tIns="45720" rIns="91440" bIns="45720" anchor="t">
            <a:spAutoFit/>
          </a:bodyPr>
          <a:lstStyle/>
          <a:p>
            <a:pPr marL="170815" marR="0" lvl="0" indent="-170815" algn="l" defTabSz="121914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3B5C"/>
                </a:solidFill>
                <a:effectLst/>
                <a:uLnTx/>
                <a:uFillTx/>
                <a:ea typeface="+mn-ea"/>
                <a:cs typeface="Calibri"/>
                <a:hlinkClick r:id="rId3"/>
              </a:rPr>
              <a:t>Product Model Playbook</a:t>
            </a:r>
            <a:endParaRPr kumimoji="0" lang="en-US" sz="1600" b="0" i="0" u="none" strike="noStrike" kern="1200" cap="none" spc="0" normalizeH="0" baseline="0" noProof="0" dirty="0">
              <a:ln>
                <a:noFill/>
              </a:ln>
              <a:solidFill>
                <a:srgbClr val="003B5C"/>
              </a:solidFill>
              <a:effectLst/>
              <a:uLnTx/>
              <a:uFillTx/>
              <a:ea typeface="+mn-ea"/>
              <a:cs typeface="Calibri"/>
            </a:endParaRPr>
          </a:p>
          <a:p>
            <a:pPr marL="170815" marR="0" lvl="0" indent="-170815" algn="l" defTabSz="121914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3B5C"/>
                </a:solidFill>
                <a:effectLst/>
                <a:uLnTx/>
                <a:uFillTx/>
                <a:ea typeface="+mn-ea"/>
                <a:cs typeface="Calibri"/>
                <a:hlinkClick r:id="rId4"/>
              </a:rPr>
              <a:t>Product Centric SharePoint Site</a:t>
            </a:r>
            <a:endParaRPr kumimoji="0" lang="en-US" sz="1600" b="0" i="0" u="none" strike="noStrike" kern="1200" cap="none" spc="0" normalizeH="0" baseline="0" noProof="0" dirty="0">
              <a:ln>
                <a:noFill/>
              </a:ln>
              <a:solidFill>
                <a:srgbClr val="003B5C"/>
              </a:solidFill>
              <a:effectLst/>
              <a:uLnTx/>
              <a:uFillTx/>
              <a:ea typeface="+mn-ea"/>
              <a:cs typeface="Calibri"/>
            </a:endParaRPr>
          </a:p>
          <a:p>
            <a:pPr marL="170815" lvl="0" indent="-170815" defTabSz="1219140">
              <a:buFont typeface="Arial" panose="020B0604020202020204" pitchFamily="34" charset="0"/>
              <a:buChar char="•"/>
              <a:defRPr/>
            </a:pPr>
            <a:r>
              <a:rPr kumimoji="0" lang="en-US" sz="1600" b="0" i="0" u="none" strike="noStrike" kern="1200" cap="none" spc="0" normalizeH="0" baseline="0" noProof="0" dirty="0">
                <a:ln>
                  <a:noFill/>
                </a:ln>
                <a:solidFill>
                  <a:srgbClr val="003B5C"/>
                </a:solidFill>
                <a:effectLst/>
                <a:uLnTx/>
                <a:uFillTx/>
                <a:ea typeface="+mn-ea"/>
                <a:cs typeface="Calibri"/>
                <a:hlinkClick r:id="rId5"/>
              </a:rPr>
              <a:t>Adoption Model and Adoption </a:t>
            </a:r>
            <a:r>
              <a:rPr lang="en-US" sz="1600" dirty="0">
                <a:solidFill>
                  <a:srgbClr val="003B5C"/>
                </a:solidFill>
                <a:cs typeface="Calibri"/>
                <a:hlinkClick r:id="rId5"/>
              </a:rPr>
              <a:t>Roadmaps</a:t>
            </a:r>
            <a:r>
              <a:rPr lang="en-US" sz="1600" dirty="0">
                <a:solidFill>
                  <a:srgbClr val="003B5C"/>
                </a:solidFill>
                <a:cs typeface="Calibri"/>
              </a:rPr>
              <a:t> </a:t>
            </a:r>
            <a:r>
              <a:rPr kumimoji="0" lang="en-US" sz="1600" b="0" i="0" u="none" strike="noStrike" kern="1200" cap="none" spc="0" normalizeH="0" baseline="0" noProof="0" dirty="0">
                <a:ln>
                  <a:noFill/>
                </a:ln>
                <a:solidFill>
                  <a:srgbClr val="003B5C"/>
                </a:solidFill>
                <a:effectLst/>
                <a:uLnTx/>
                <a:uFillTx/>
                <a:ea typeface="+mn-ea"/>
                <a:cs typeface="Calibri"/>
                <a:hlinkClick r:id="rId5"/>
              </a:rPr>
              <a:t>(Whoville)</a:t>
            </a:r>
            <a:endParaRPr kumimoji="0" lang="en-US" sz="1600" b="0" i="0" u="none" strike="noStrike" kern="1200" cap="none" spc="0" normalizeH="0" baseline="0" noProof="0" dirty="0">
              <a:ln>
                <a:noFill/>
              </a:ln>
              <a:solidFill>
                <a:srgbClr val="003B5C"/>
              </a:solidFill>
              <a:effectLst/>
              <a:uLnTx/>
              <a:uFillTx/>
              <a:ea typeface="+mn-ea"/>
              <a:cs typeface="Calibri"/>
            </a:endParaRPr>
          </a:p>
          <a:p>
            <a:pPr marL="170815" marR="0" lvl="0" indent="-170815" algn="l" defTabSz="121914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3B5C"/>
                </a:solidFill>
                <a:effectLst/>
                <a:uLnTx/>
                <a:uFillTx/>
                <a:ea typeface="+mn-ea"/>
                <a:cs typeface="Calibri"/>
                <a:hlinkClick r:id="rId6"/>
              </a:rPr>
              <a:t>Adoption Metrics</a:t>
            </a:r>
            <a:endParaRPr kumimoji="0" lang="en-US" sz="1600" b="0" i="0" u="none" strike="noStrike" kern="1200" cap="none" spc="0" normalizeH="0" baseline="0" noProof="0" dirty="0">
              <a:ln>
                <a:noFill/>
              </a:ln>
              <a:solidFill>
                <a:srgbClr val="003B5C"/>
              </a:solidFill>
              <a:effectLst/>
              <a:uLnTx/>
              <a:uFillTx/>
              <a:ea typeface="+mn-ea"/>
              <a:cs typeface="Calibri" panose="020F0502020204030204" pitchFamily="34" charset="0"/>
            </a:endParaRPr>
          </a:p>
          <a:p>
            <a:pPr marL="170815" marR="0" lvl="0" indent="-170815" algn="l" defTabSz="121914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3B5C"/>
                </a:solidFill>
                <a:effectLst/>
                <a:uLnTx/>
                <a:uFillTx/>
                <a:ea typeface="+mn-ea"/>
                <a:cs typeface="Calibri"/>
              </a:rPr>
              <a:t>Leverage Product Model Champions/TDPs</a:t>
            </a:r>
            <a:endParaRPr kumimoji="0" lang="en-US" sz="1600" b="0" i="0" u="none" strike="noStrike" kern="1200" cap="none" spc="0" normalizeH="0" baseline="0" noProof="0" dirty="0">
              <a:ln>
                <a:noFill/>
              </a:ln>
              <a:solidFill>
                <a:srgbClr val="003B5C"/>
              </a:solidFill>
              <a:effectLst/>
              <a:uLnTx/>
              <a:uFillTx/>
              <a:ea typeface="+mn-ea"/>
              <a:cs typeface="Calibri" panose="020F0502020204030204" pitchFamily="34" charset="0"/>
            </a:endParaRPr>
          </a:p>
          <a:p>
            <a:pPr marL="170815" marR="0" lvl="0" indent="-170815" algn="l" defTabSz="121914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3B5C"/>
                </a:solidFill>
                <a:effectLst/>
                <a:uLnTx/>
                <a:uFillTx/>
                <a:ea typeface="+mn-ea"/>
                <a:cs typeface="Calibri"/>
                <a:hlinkClick r:id="rId7"/>
              </a:rPr>
              <a:t>Internal training (e.g., iDrive/LinkedIn Learning/Pluralsight)</a:t>
            </a:r>
            <a:endParaRPr kumimoji="0" lang="en-US" sz="1600" b="0" i="0" u="none" strike="noStrike" kern="1200" cap="none" spc="0" normalizeH="0" baseline="0" noProof="0" dirty="0">
              <a:ln>
                <a:noFill/>
              </a:ln>
              <a:solidFill>
                <a:srgbClr val="003B5C"/>
              </a:solidFill>
              <a:effectLst/>
              <a:uLnTx/>
              <a:uFillTx/>
              <a:ea typeface="+mn-ea"/>
              <a:cs typeface="Calibri"/>
            </a:endParaRPr>
          </a:p>
          <a:p>
            <a:pPr marL="170815" indent="-170815" defTabSz="1219140">
              <a:buFont typeface="Arial" panose="020B0604020202020204" pitchFamily="34" charset="0"/>
              <a:buChar char="•"/>
              <a:defRPr/>
            </a:pPr>
            <a:r>
              <a:rPr lang="en-US" sz="1600" dirty="0">
                <a:solidFill>
                  <a:srgbClr val="003B5C"/>
                </a:solidFill>
                <a:cs typeface="Calibri" panose="020F0502020204030204" pitchFamily="34" charset="0"/>
              </a:rPr>
              <a:t>Associates can ask questions through </a:t>
            </a:r>
            <a:r>
              <a:rPr lang="en-US" sz="1600" dirty="0">
                <a:solidFill>
                  <a:srgbClr val="003B5C"/>
                </a:solidFill>
                <a:cs typeface="Calibri" panose="020F0502020204030204" pitchFamily="34" charset="0"/>
                <a:hlinkClick r:id="rId8"/>
              </a:rPr>
              <a:t>Answer Hub </a:t>
            </a:r>
            <a:endParaRPr lang="en-US" sz="1600" dirty="0">
              <a:solidFill>
                <a:srgbClr val="003B5C"/>
              </a:solidFill>
              <a:cs typeface="Calibri" panose="020F0502020204030204" pitchFamily="34" charset="0"/>
            </a:endParaRPr>
          </a:p>
          <a:p>
            <a:pPr marL="170815" marR="0" lvl="0" indent="-170815" algn="l" defTabSz="121914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003B5C"/>
              </a:solidFill>
              <a:effectLst/>
              <a:uLnTx/>
              <a:uFillTx/>
              <a:latin typeface="Calibri" panose="020F0502020204030204" pitchFamily="34" charset="0"/>
              <a:ea typeface="+mn-ea"/>
              <a:cs typeface="Calibri" panose="020F0502020204030204" pitchFamily="34" charset="0"/>
            </a:endParaRPr>
          </a:p>
          <a:p>
            <a:pPr marL="0" marR="0" lvl="0" indent="0" algn="l" defTabSz="1828754"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srgbClr val="003B5C"/>
                </a:solidFill>
                <a:effectLst/>
                <a:uLnTx/>
                <a:uFillTx/>
                <a:latin typeface="Calibri" panose="020F0502020204030204" pitchFamily="34" charset="0"/>
                <a:ea typeface="+mn-ea"/>
                <a:cs typeface="Calibri" panose="020F0502020204030204" pitchFamily="34" charset="0"/>
              </a:rPr>
              <a:t>     </a:t>
            </a:r>
          </a:p>
        </p:txBody>
      </p:sp>
      <p:sp>
        <p:nvSpPr>
          <p:cNvPr id="6" name="TextBox 5">
            <a:extLst>
              <a:ext uri="{FF2B5EF4-FFF2-40B4-BE49-F238E27FC236}">
                <a16:creationId xmlns:a16="http://schemas.microsoft.com/office/drawing/2014/main" id="{802B7B5A-5C24-461F-A864-A2C96B067717}"/>
              </a:ext>
            </a:extLst>
          </p:cNvPr>
          <p:cNvSpPr txBox="1"/>
          <p:nvPr/>
        </p:nvSpPr>
        <p:spPr>
          <a:xfrm>
            <a:off x="6355871" y="3033829"/>
            <a:ext cx="4978414" cy="369332"/>
          </a:xfrm>
          <a:prstGeom prst="rect">
            <a:avLst/>
          </a:prstGeom>
          <a:noFill/>
        </p:spPr>
        <p:txBody>
          <a:bodyPr wrap="squar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b="1" i="0" u="sng" strike="noStrike" kern="1200" cap="none" spc="0" normalizeH="0" baseline="0" noProof="0" dirty="0">
                <a:ln>
                  <a:noFill/>
                </a:ln>
                <a:solidFill>
                  <a:schemeClr val="bg2"/>
                </a:solidFill>
                <a:effectLst/>
                <a:uLnTx/>
                <a:uFillTx/>
                <a:ea typeface="+mn-ea"/>
                <a:cs typeface="Calibri" panose="020F0502020204030204" pitchFamily="34" charset="0"/>
              </a:rPr>
              <a:t>Dojo/Consulting  </a:t>
            </a:r>
          </a:p>
        </p:txBody>
      </p:sp>
      <p:sp>
        <p:nvSpPr>
          <p:cNvPr id="10" name="Rectangle 9">
            <a:extLst>
              <a:ext uri="{FF2B5EF4-FFF2-40B4-BE49-F238E27FC236}">
                <a16:creationId xmlns:a16="http://schemas.microsoft.com/office/drawing/2014/main" id="{24B5979D-0C48-43A0-97D7-2AB2AFD68CD9}"/>
              </a:ext>
            </a:extLst>
          </p:cNvPr>
          <p:cNvSpPr/>
          <p:nvPr/>
        </p:nvSpPr>
        <p:spPr>
          <a:xfrm>
            <a:off x="6265070" y="3366209"/>
            <a:ext cx="5687544" cy="2062103"/>
          </a:xfrm>
          <a:prstGeom prst="rect">
            <a:avLst/>
          </a:prstGeom>
        </p:spPr>
        <p:txBody>
          <a:bodyPr wrap="square">
            <a:spAutoFit/>
          </a:bodyPr>
          <a:lstStyle/>
          <a:p>
            <a:pPr marL="171446" marR="0" lvl="0" indent="-171446" algn="l" defTabSz="121914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ea typeface="+mn-ea"/>
                <a:cs typeface="Calibri" panose="020F0502020204030204" pitchFamily="34" charset="0"/>
              </a:rPr>
              <a:t>4 days/week – reserve Fridays for vacations/catch up</a:t>
            </a:r>
          </a:p>
          <a:p>
            <a:pPr marL="171446" marR="0" lvl="0" indent="-171446" algn="l" defTabSz="121914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ea typeface="+mn-ea"/>
                <a:cs typeface="Calibri" panose="020F0502020204030204" pitchFamily="34" charset="0"/>
              </a:rPr>
              <a:t>Week 1 will be focused on the management role in Product Model Adoption for each topic</a:t>
            </a:r>
          </a:p>
          <a:p>
            <a:pPr marL="171446" marR="0" lvl="0" indent="-171446" algn="l" defTabSz="121914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ea typeface="+mn-ea"/>
                <a:cs typeface="Calibri" panose="020F0502020204030204" pitchFamily="34" charset="0"/>
              </a:rPr>
              <a:t>Weeks 2-X (length determined as needed based on Dojo Topic) will focus specifically on each topic for the # days required</a:t>
            </a:r>
          </a:p>
          <a:p>
            <a:pPr marL="171446" lvl="0" indent="-171446" defTabSz="1219140">
              <a:buFont typeface="Arial" panose="020B0604020202020204" pitchFamily="34" charset="0"/>
              <a:buChar char="•"/>
              <a:defRPr/>
            </a:pPr>
            <a:r>
              <a:rPr kumimoji="0" lang="en-US" sz="1600" b="0" i="0" u="none" strike="noStrike" kern="1200" cap="none" spc="0" normalizeH="0" baseline="0" noProof="0" dirty="0">
                <a:ln>
                  <a:noFill/>
                </a:ln>
                <a:effectLst/>
                <a:uLnTx/>
                <a:uFillTx/>
                <a:ea typeface="+mn-ea"/>
                <a:cs typeface="Calibri" panose="020F0502020204030204" pitchFamily="34" charset="0"/>
              </a:rPr>
              <a:t>Product Managers can request Dojo Support through </a:t>
            </a:r>
            <a:r>
              <a:rPr lang="en-US" sz="1600" dirty="0">
                <a:solidFill>
                  <a:srgbClr val="003B5C"/>
                </a:solidFill>
                <a:cs typeface="Calibri" panose="020F0502020204030204" pitchFamily="34" charset="0"/>
                <a:hlinkClick r:id="rId8"/>
              </a:rPr>
              <a:t>Answer Hub </a:t>
            </a:r>
            <a:endParaRPr kumimoji="0" lang="en-US" sz="1600" b="0" i="0" u="none" strike="noStrike" kern="1200" cap="none" spc="0" normalizeH="0" baseline="0" noProof="0" dirty="0">
              <a:ln>
                <a:noFill/>
              </a:ln>
              <a:effectLst/>
              <a:uLnTx/>
              <a:uFillTx/>
              <a:ea typeface="+mn-ea"/>
              <a:cs typeface="Calibri" panose="020F0502020204030204" pitchFamily="34" charset="0"/>
            </a:endParaRPr>
          </a:p>
        </p:txBody>
      </p:sp>
      <p:sp>
        <p:nvSpPr>
          <p:cNvPr id="11" name="TextBox 10">
            <a:extLst>
              <a:ext uri="{FF2B5EF4-FFF2-40B4-BE49-F238E27FC236}">
                <a16:creationId xmlns:a16="http://schemas.microsoft.com/office/drawing/2014/main" id="{55679261-9A4C-48AA-8CB0-224D1F614C48}"/>
              </a:ext>
            </a:extLst>
          </p:cNvPr>
          <p:cNvSpPr txBox="1"/>
          <p:nvPr/>
        </p:nvSpPr>
        <p:spPr>
          <a:xfrm>
            <a:off x="424280" y="1344808"/>
            <a:ext cx="5411850" cy="1569660"/>
          </a:xfrm>
          <a:prstGeom prst="rect">
            <a:avLst/>
          </a:prstGeom>
          <a:noFill/>
        </p:spPr>
        <p:txBody>
          <a:bodyPr wrap="square" lIns="91440" tIns="45720" rIns="91440" bIns="45720" rtlCol="0" anchor="t">
            <a:spAutoFit/>
          </a:bodyPr>
          <a:lstStyle/>
          <a:p>
            <a:pPr marL="0" marR="0" lvl="0" indent="-306388"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3B5C"/>
                </a:solidFill>
                <a:effectLst/>
                <a:uLnTx/>
                <a:uFillTx/>
                <a:ea typeface="+mn-ea"/>
                <a:cs typeface="Calibri"/>
              </a:rPr>
              <a:t>Associate led Agile Mindset Training</a:t>
            </a:r>
          </a:p>
          <a:p>
            <a:pPr marL="0" marR="0" lvl="0" indent="-306388"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3B5C"/>
                </a:solidFill>
                <a:effectLst/>
                <a:uLnTx/>
                <a:uFillTx/>
                <a:ea typeface="+mn-ea"/>
                <a:cs typeface="Calibri"/>
                <a:hlinkClick r:id="rId9"/>
              </a:rPr>
              <a:t>Leader Series (each Best Practice)</a:t>
            </a:r>
            <a:endParaRPr kumimoji="0" lang="en-US" sz="1600" b="0" i="0" u="none" strike="noStrike" kern="1200" cap="none" spc="0" normalizeH="0" baseline="0" noProof="0" dirty="0">
              <a:ln>
                <a:noFill/>
              </a:ln>
              <a:solidFill>
                <a:srgbClr val="003B5C"/>
              </a:solidFill>
              <a:effectLst/>
              <a:uLnTx/>
              <a:uFillTx/>
              <a:ea typeface="+mn-ea"/>
              <a:cs typeface="Calibri"/>
            </a:endParaRPr>
          </a:p>
          <a:p>
            <a:pPr marL="0" marR="0" lvl="0" indent="-306388"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3B5C"/>
                </a:solidFill>
                <a:effectLst/>
                <a:uLnTx/>
                <a:uFillTx/>
                <a:ea typeface="+mn-ea"/>
                <a:cs typeface="Calibri"/>
                <a:hlinkClick r:id="rId10"/>
              </a:rPr>
              <a:t>Teaching Thursdays</a:t>
            </a:r>
            <a:endParaRPr kumimoji="0" lang="en-US" sz="1600" b="0" i="0" u="none" strike="noStrike" kern="1200" cap="none" spc="0" normalizeH="0" baseline="0" noProof="0" dirty="0">
              <a:ln>
                <a:noFill/>
              </a:ln>
              <a:solidFill>
                <a:srgbClr val="003B5C"/>
              </a:solidFill>
              <a:effectLst/>
              <a:uLnTx/>
              <a:uFillTx/>
              <a:ea typeface="+mn-ea"/>
              <a:cs typeface="Calibri"/>
            </a:endParaRPr>
          </a:p>
          <a:p>
            <a:pPr marL="0" marR="0" lvl="0" indent="-306388"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3B5C"/>
                </a:solidFill>
                <a:effectLst/>
                <a:uLnTx/>
                <a:uFillTx/>
                <a:ea typeface="+mn-ea"/>
                <a:cs typeface="Calibri"/>
              </a:rPr>
              <a:t>External Agile Training</a:t>
            </a:r>
          </a:p>
          <a:p>
            <a:pPr marL="608965" marR="0" lvl="1" indent="-306705" algn="l" defTabSz="121917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003B5C"/>
                </a:solidFill>
                <a:effectLst/>
                <a:uLnTx/>
                <a:uFillTx/>
                <a:ea typeface="+mn-ea"/>
                <a:cs typeface="Calibri"/>
              </a:rPr>
              <a:t>Certified Agile Leadership (CAL) CSCC Infrastructure, Automation, &amp; DevOps Training</a:t>
            </a:r>
          </a:p>
        </p:txBody>
      </p:sp>
      <p:cxnSp>
        <p:nvCxnSpPr>
          <p:cNvPr id="17" name="Straight Connector 16">
            <a:extLst>
              <a:ext uri="{FF2B5EF4-FFF2-40B4-BE49-F238E27FC236}">
                <a16:creationId xmlns:a16="http://schemas.microsoft.com/office/drawing/2014/main" id="{8BCB570A-658D-40B2-81CE-573FA36A2DF3}"/>
              </a:ext>
            </a:extLst>
          </p:cNvPr>
          <p:cNvCxnSpPr>
            <a:cxnSpLocks/>
          </p:cNvCxnSpPr>
          <p:nvPr/>
        </p:nvCxnSpPr>
        <p:spPr>
          <a:xfrm flipH="1">
            <a:off x="411914" y="3033829"/>
            <a:ext cx="5384460"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2B86891-9253-4273-9E17-6DCFB59B4820}"/>
              </a:ext>
            </a:extLst>
          </p:cNvPr>
          <p:cNvSpPr/>
          <p:nvPr/>
        </p:nvSpPr>
        <p:spPr>
          <a:xfrm>
            <a:off x="6199354" y="1549159"/>
            <a:ext cx="5113213" cy="1323439"/>
          </a:xfrm>
          <a:prstGeom prst="rect">
            <a:avLst/>
          </a:prstGeom>
        </p:spPr>
        <p:txBody>
          <a:bodyPr wrap="square" lIns="91440" tIns="45720" rIns="91440" bIns="45720" anchor="t">
            <a:spAutoFit/>
          </a:bodyPr>
          <a:lstStyle/>
          <a:p>
            <a:pPr marL="285750" marR="0" lvl="0" indent="-2857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3B5C"/>
                </a:solidFill>
                <a:effectLst/>
                <a:uLnTx/>
                <a:uFillTx/>
                <a:cs typeface="Calibri"/>
              </a:rPr>
              <a:t>PMC - Representative(s) from each L4 leader to support self-service adoption of each best practice</a:t>
            </a:r>
          </a:p>
          <a:p>
            <a:pPr marL="285750" marR="0" lvl="0" indent="-2857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3B5C"/>
                </a:solidFill>
                <a:effectLst/>
                <a:uLnTx/>
                <a:uFillTx/>
                <a:cs typeface="Calibri"/>
              </a:rPr>
              <a:t>TDP Guild – monthly collaboration of all associates fulfilling TDP role &amp; responsibilities (TDPs listed for each team in Whoville)</a:t>
            </a:r>
            <a:endParaRPr kumimoji="0" lang="en-US" sz="2400" b="0" i="0" u="none" strike="noStrike" kern="1200" cap="none" spc="0" normalizeH="0" baseline="0" noProof="0" dirty="0">
              <a:ln>
                <a:noFill/>
              </a:ln>
              <a:solidFill>
                <a:srgbClr val="003B5C"/>
              </a:solidFill>
              <a:effectLst/>
              <a:uLnTx/>
              <a:uFillTx/>
              <a:cs typeface="Calibri"/>
            </a:endParaRPr>
          </a:p>
        </p:txBody>
      </p:sp>
      <p:cxnSp>
        <p:nvCxnSpPr>
          <p:cNvPr id="18" name="Straight Connector 17">
            <a:extLst>
              <a:ext uri="{FF2B5EF4-FFF2-40B4-BE49-F238E27FC236}">
                <a16:creationId xmlns:a16="http://schemas.microsoft.com/office/drawing/2014/main" id="{768A9FFD-5DFB-4CDE-9499-94BF1D5617CA}"/>
              </a:ext>
            </a:extLst>
          </p:cNvPr>
          <p:cNvCxnSpPr>
            <a:cxnSpLocks/>
          </p:cNvCxnSpPr>
          <p:nvPr/>
        </p:nvCxnSpPr>
        <p:spPr>
          <a:xfrm flipH="1">
            <a:off x="6095587" y="3000750"/>
            <a:ext cx="525368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81CDE47-5701-4FB7-B739-3F42D4A702C7}"/>
              </a:ext>
            </a:extLst>
          </p:cNvPr>
          <p:cNvSpPr txBox="1"/>
          <p:nvPr/>
        </p:nvSpPr>
        <p:spPr>
          <a:xfrm>
            <a:off x="6245653" y="929430"/>
            <a:ext cx="4586197" cy="646331"/>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b="1" i="0" u="sng" strike="noStrike" kern="1200" cap="none" spc="0" normalizeH="0" baseline="0" noProof="0" dirty="0">
                <a:ln>
                  <a:noFill/>
                </a:ln>
                <a:solidFill>
                  <a:schemeClr val="bg2"/>
                </a:solidFill>
                <a:effectLst/>
                <a:uLnTx/>
                <a:uFillTx/>
                <a:ea typeface="+mn-ea"/>
                <a:cs typeface="Calibri" panose="020F0502020204030204" pitchFamily="34" charset="0"/>
              </a:rPr>
              <a:t>Product Model Champions/Technology Delivery Professional  Guild</a:t>
            </a:r>
          </a:p>
        </p:txBody>
      </p:sp>
      <p:cxnSp>
        <p:nvCxnSpPr>
          <p:cNvPr id="19" name="Straight Connector 18">
            <a:extLst>
              <a:ext uri="{FF2B5EF4-FFF2-40B4-BE49-F238E27FC236}">
                <a16:creationId xmlns:a16="http://schemas.microsoft.com/office/drawing/2014/main" id="{D8D03083-E886-4752-A252-FEAD3D717191}"/>
              </a:ext>
            </a:extLst>
          </p:cNvPr>
          <p:cNvCxnSpPr>
            <a:cxnSpLocks/>
          </p:cNvCxnSpPr>
          <p:nvPr/>
        </p:nvCxnSpPr>
        <p:spPr>
          <a:xfrm flipV="1">
            <a:off x="5946348" y="929430"/>
            <a:ext cx="0" cy="2115522"/>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7E5A8FE-87EA-4104-A8F2-5E58C075A6E5}"/>
              </a:ext>
            </a:extLst>
          </p:cNvPr>
          <p:cNvCxnSpPr>
            <a:cxnSpLocks/>
          </p:cNvCxnSpPr>
          <p:nvPr/>
        </p:nvCxnSpPr>
        <p:spPr>
          <a:xfrm flipV="1">
            <a:off x="5946348" y="3218495"/>
            <a:ext cx="0" cy="2193003"/>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3901444-719D-4EF0-830C-6875E8C18948}"/>
              </a:ext>
            </a:extLst>
          </p:cNvPr>
          <p:cNvSpPr/>
          <p:nvPr/>
        </p:nvSpPr>
        <p:spPr>
          <a:xfrm>
            <a:off x="5437258" y="5996623"/>
            <a:ext cx="1642813" cy="774294"/>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1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br>
            <a:endParaRPr kumimoji="0" lang="en-US" sz="7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 name="Rectangle 20">
            <a:extLst>
              <a:ext uri="{FF2B5EF4-FFF2-40B4-BE49-F238E27FC236}">
                <a16:creationId xmlns:a16="http://schemas.microsoft.com/office/drawing/2014/main" id="{B0949630-77ED-4E3A-8077-B4995775F365}"/>
              </a:ext>
            </a:extLst>
          </p:cNvPr>
          <p:cNvSpPr/>
          <p:nvPr/>
        </p:nvSpPr>
        <p:spPr>
          <a:xfrm>
            <a:off x="3851111" y="6199724"/>
            <a:ext cx="1494692" cy="571194"/>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1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br>
            <a:endParaRPr kumimoji="0" lang="en-US" sz="7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2" name="Rectangle 21">
            <a:extLst>
              <a:ext uri="{FF2B5EF4-FFF2-40B4-BE49-F238E27FC236}">
                <a16:creationId xmlns:a16="http://schemas.microsoft.com/office/drawing/2014/main" id="{5A9F946F-D9C5-4B05-894F-41B06AEDA6C3}"/>
              </a:ext>
            </a:extLst>
          </p:cNvPr>
          <p:cNvSpPr/>
          <p:nvPr/>
        </p:nvSpPr>
        <p:spPr>
          <a:xfrm>
            <a:off x="7143938" y="5799677"/>
            <a:ext cx="1642813" cy="97124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1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br>
            <a:endParaRPr kumimoji="0" lang="en-US" sz="7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3" name="Rectangle 22">
            <a:extLst>
              <a:ext uri="{FF2B5EF4-FFF2-40B4-BE49-F238E27FC236}">
                <a16:creationId xmlns:a16="http://schemas.microsoft.com/office/drawing/2014/main" id="{F822ED8B-FC56-419A-AEE6-D5C174889013}"/>
              </a:ext>
            </a:extLst>
          </p:cNvPr>
          <p:cNvSpPr/>
          <p:nvPr/>
        </p:nvSpPr>
        <p:spPr>
          <a:xfrm>
            <a:off x="8849923" y="5615040"/>
            <a:ext cx="1642813" cy="115587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1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br>
            <a:endParaRPr kumimoji="0" lang="en-US" sz="7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5" name="Rectangle 24">
            <a:extLst>
              <a:ext uri="{FF2B5EF4-FFF2-40B4-BE49-F238E27FC236}">
                <a16:creationId xmlns:a16="http://schemas.microsoft.com/office/drawing/2014/main" id="{25F79BB7-ECF1-41CF-AF41-A3467CFD5358}"/>
              </a:ext>
            </a:extLst>
          </p:cNvPr>
          <p:cNvSpPr/>
          <p:nvPr/>
        </p:nvSpPr>
        <p:spPr>
          <a:xfrm>
            <a:off x="549172" y="6225793"/>
            <a:ext cx="1563279" cy="313695"/>
          </a:xfrm>
          <a:prstGeom prst="rect">
            <a:avLst/>
          </a:prstGeom>
          <a:noFill/>
          <a:ln w="12700">
            <a:solidFill>
              <a:schemeClr val="tx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a:ln>
                  <a:noFill/>
                </a:ln>
                <a:solidFill>
                  <a:schemeClr val="tx1"/>
                </a:solidFill>
                <a:effectLst/>
                <a:uLnTx/>
                <a:uFillTx/>
                <a:ea typeface="+mn-ea"/>
                <a:cs typeface="Segoe UI Semibold"/>
              </a:rPr>
              <a:t>Understanding our </a:t>
            </a:r>
            <a:endParaRPr kumimoji="0" lang="en-US" sz="700" b="0" i="1" u="none" strike="noStrike" kern="1200" cap="none" spc="0" normalizeH="0" baseline="0" noProof="0">
              <a:ln>
                <a:noFill/>
              </a:ln>
              <a:solidFill>
                <a:schemeClr val="tx1"/>
              </a:solidFill>
              <a:effectLst/>
              <a:uLnTx/>
              <a:uFillTx/>
              <a:ea typeface="+mn-ea"/>
              <a:cs typeface="Segoe UI Semibold" panose="020B07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a:ln>
                  <a:noFill/>
                </a:ln>
                <a:solidFill>
                  <a:schemeClr val="tx1"/>
                </a:solidFill>
                <a:effectLst/>
                <a:uLnTx/>
                <a:uFillTx/>
                <a:ea typeface="+mn-ea"/>
                <a:cs typeface="Segoe UI Semibold"/>
              </a:rPr>
              <a:t>Product Values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a:ln>
                  <a:noFill/>
                </a:ln>
                <a:solidFill>
                  <a:schemeClr val="tx1"/>
                </a:solidFill>
                <a:effectLst/>
                <a:uLnTx/>
                <a:uFillTx/>
                <a:ea typeface="+mn-ea"/>
                <a:cs typeface="Segoe UI Semibold"/>
              </a:rPr>
              <a:t>(The Why)</a:t>
            </a:r>
            <a:endParaRPr kumimoji="0" lang="en-US" sz="700" b="0" i="1" u="none" strike="noStrike" kern="1200" cap="none" spc="0" normalizeH="0" baseline="0" noProof="0">
              <a:ln>
                <a:noFill/>
              </a:ln>
              <a:solidFill>
                <a:schemeClr val="tx1"/>
              </a:solidFill>
              <a:effectLst/>
              <a:uLnTx/>
              <a:uFillTx/>
              <a:ea typeface="+mn-ea"/>
              <a:cs typeface="Segoe UI Semibold" panose="020B0702040204020203" pitchFamily="34" charset="0"/>
            </a:endParaRPr>
          </a:p>
        </p:txBody>
      </p:sp>
      <p:sp>
        <p:nvSpPr>
          <p:cNvPr id="26" name="Rectangle 25">
            <a:extLst>
              <a:ext uri="{FF2B5EF4-FFF2-40B4-BE49-F238E27FC236}">
                <a16:creationId xmlns:a16="http://schemas.microsoft.com/office/drawing/2014/main" id="{40E62F4A-4E5F-423B-BD1D-E1F44F87250B}"/>
              </a:ext>
            </a:extLst>
          </p:cNvPr>
          <p:cNvSpPr/>
          <p:nvPr/>
        </p:nvSpPr>
        <p:spPr>
          <a:xfrm>
            <a:off x="2224115" y="6023323"/>
            <a:ext cx="1521734" cy="313695"/>
          </a:xfrm>
          <a:prstGeom prst="rect">
            <a:avLst/>
          </a:prstGeom>
          <a:noFill/>
          <a:ln w="12700">
            <a:solidFill>
              <a:schemeClr val="tx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a:ln>
                  <a:noFill/>
                </a:ln>
                <a:solidFill>
                  <a:schemeClr val="tx1"/>
                </a:solidFill>
                <a:effectLst/>
                <a:uLnTx/>
                <a:uFillTx/>
                <a:ea typeface="+mn-ea"/>
                <a:cs typeface="Segoe UI Semibold" panose="020B0702040204020203" pitchFamily="34" charset="0"/>
              </a:rPr>
              <a:t>Organizing for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a:ln>
                  <a:noFill/>
                </a:ln>
                <a:solidFill>
                  <a:schemeClr val="tx1"/>
                </a:solidFill>
                <a:effectLst/>
                <a:uLnTx/>
                <a:uFillTx/>
                <a:ea typeface="+mn-ea"/>
                <a:cs typeface="Segoe UI Semibold" panose="020B0702040204020203" pitchFamily="34" charset="0"/>
              </a:rPr>
              <a:t>Product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a:ln>
                  <a:noFill/>
                </a:ln>
                <a:solidFill>
                  <a:schemeClr val="tx1"/>
                </a:solidFill>
                <a:effectLst/>
                <a:uLnTx/>
                <a:uFillTx/>
                <a:ea typeface="+mn-ea"/>
                <a:cs typeface="Segoe UI Semibold" panose="020B0702040204020203" pitchFamily="34" charset="0"/>
              </a:rPr>
              <a:t>Implementation</a:t>
            </a:r>
          </a:p>
        </p:txBody>
      </p:sp>
      <p:sp>
        <p:nvSpPr>
          <p:cNvPr id="27" name="Rectangle 26">
            <a:extLst>
              <a:ext uri="{FF2B5EF4-FFF2-40B4-BE49-F238E27FC236}">
                <a16:creationId xmlns:a16="http://schemas.microsoft.com/office/drawing/2014/main" id="{B25175B2-8C2E-4B94-8B97-2FBA7300C934}"/>
              </a:ext>
            </a:extLst>
          </p:cNvPr>
          <p:cNvSpPr/>
          <p:nvPr/>
        </p:nvSpPr>
        <p:spPr>
          <a:xfrm>
            <a:off x="3857515" y="5857126"/>
            <a:ext cx="1494692" cy="313695"/>
          </a:xfrm>
          <a:prstGeom prst="rect">
            <a:avLst/>
          </a:prstGeom>
          <a:noFill/>
          <a:ln w="12700">
            <a:solidFill>
              <a:schemeClr val="tx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a:ln>
                  <a:noFill/>
                </a:ln>
                <a:solidFill>
                  <a:schemeClr val="tx1"/>
                </a:solidFill>
                <a:effectLst/>
                <a:uLnTx/>
                <a:uFillTx/>
                <a:ea typeface="+mn-ea"/>
                <a:cs typeface="Segoe UI Semibold"/>
              </a:rPr>
              <a:t>Building a Foundation</a:t>
            </a:r>
            <a:endParaRPr kumimoji="0" lang="en-US" sz="900" b="0" i="0" u="none" strike="noStrike" kern="1200" cap="none" spc="0" normalizeH="0" baseline="0" noProof="0">
              <a:ln>
                <a:noFill/>
              </a:ln>
              <a:solidFill>
                <a:schemeClr val="tx1"/>
              </a:solidFill>
              <a:effectLst/>
              <a:uLnTx/>
              <a:uFillTx/>
              <a:ea typeface="+mn-ea"/>
            </a:endParaRPr>
          </a:p>
        </p:txBody>
      </p:sp>
      <p:sp>
        <p:nvSpPr>
          <p:cNvPr id="29" name="Rectangle 28">
            <a:extLst>
              <a:ext uri="{FF2B5EF4-FFF2-40B4-BE49-F238E27FC236}">
                <a16:creationId xmlns:a16="http://schemas.microsoft.com/office/drawing/2014/main" id="{8D5316D0-BB67-422F-8687-B6AC3B5B726D}"/>
              </a:ext>
            </a:extLst>
          </p:cNvPr>
          <p:cNvSpPr/>
          <p:nvPr/>
        </p:nvSpPr>
        <p:spPr>
          <a:xfrm>
            <a:off x="5447021" y="5643826"/>
            <a:ext cx="1636098" cy="313695"/>
          </a:xfrm>
          <a:prstGeom prst="rect">
            <a:avLst/>
          </a:prstGeom>
          <a:noFill/>
          <a:ln w="12700">
            <a:solidFill>
              <a:schemeClr val="tx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dirty="0">
                <a:ln>
                  <a:noFill/>
                </a:ln>
                <a:solidFill>
                  <a:schemeClr val="tx1"/>
                </a:solidFill>
                <a:effectLst/>
                <a:uLnTx/>
                <a:uFillTx/>
                <a:ea typeface="+mn-ea"/>
                <a:cs typeface="Segoe UI Semibold" panose="020B0702040204020203" pitchFamily="34" charset="0"/>
              </a:rPr>
              <a:t>Defining and Collecting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dirty="0">
                <a:ln>
                  <a:noFill/>
                </a:ln>
                <a:solidFill>
                  <a:schemeClr val="tx1"/>
                </a:solidFill>
                <a:effectLst/>
                <a:uLnTx/>
                <a:uFillTx/>
                <a:ea typeface="+mn-ea"/>
                <a:cs typeface="Segoe UI Semibold" panose="020B0702040204020203" pitchFamily="34" charset="0"/>
              </a:rPr>
              <a:t>Best Practices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1" u="none" strike="noStrike" kern="1200" cap="none" spc="0" normalizeH="0" baseline="0" noProof="0" dirty="0">
                <a:ln>
                  <a:noFill/>
                </a:ln>
                <a:solidFill>
                  <a:schemeClr val="tx1"/>
                </a:solidFill>
                <a:effectLst/>
                <a:uLnTx/>
                <a:uFillTx/>
                <a:ea typeface="+mn-ea"/>
                <a:cs typeface="Segoe UI Semibold" panose="020B0702040204020203" pitchFamily="34" charset="0"/>
              </a:rPr>
              <a:t>(The How Playbook)</a:t>
            </a:r>
          </a:p>
        </p:txBody>
      </p:sp>
      <p:sp>
        <p:nvSpPr>
          <p:cNvPr id="30" name="Rectangle 29">
            <a:extLst>
              <a:ext uri="{FF2B5EF4-FFF2-40B4-BE49-F238E27FC236}">
                <a16:creationId xmlns:a16="http://schemas.microsoft.com/office/drawing/2014/main" id="{9F981FE4-5B1C-4D0A-9103-74F7A77B04E0}"/>
              </a:ext>
            </a:extLst>
          </p:cNvPr>
          <p:cNvSpPr/>
          <p:nvPr/>
        </p:nvSpPr>
        <p:spPr>
          <a:xfrm>
            <a:off x="7147295" y="5448038"/>
            <a:ext cx="1636098" cy="313695"/>
          </a:xfrm>
          <a:prstGeom prst="rect">
            <a:avLst/>
          </a:prstGeom>
          <a:noFill/>
          <a:ln w="12700">
            <a:solidFill>
              <a:schemeClr val="tx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a:ln>
                  <a:noFill/>
                </a:ln>
                <a:solidFill>
                  <a:schemeClr val="tx1"/>
                </a:solidFill>
                <a:effectLst/>
                <a:uLnTx/>
                <a:uFillTx/>
                <a:ea typeface="+mn-ea"/>
                <a:cs typeface="Segoe UI Semibold" panose="020B0702040204020203" pitchFamily="34" charset="0"/>
              </a:rPr>
              <a:t>Tooling to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a:ln>
                  <a:noFill/>
                </a:ln>
                <a:solidFill>
                  <a:schemeClr val="tx1"/>
                </a:solidFill>
                <a:effectLst/>
                <a:uLnTx/>
                <a:uFillTx/>
                <a:ea typeface="+mn-ea"/>
                <a:cs typeface="Segoe UI Semibold" panose="020B0702040204020203" pitchFamily="34" charset="0"/>
              </a:rPr>
              <a:t>Support Transformation</a:t>
            </a:r>
          </a:p>
        </p:txBody>
      </p:sp>
      <p:sp>
        <p:nvSpPr>
          <p:cNvPr id="31" name="Rectangle 30">
            <a:extLst>
              <a:ext uri="{FF2B5EF4-FFF2-40B4-BE49-F238E27FC236}">
                <a16:creationId xmlns:a16="http://schemas.microsoft.com/office/drawing/2014/main" id="{32F60ABF-06A3-4CC8-BF0A-6AB3B964B04F}"/>
              </a:ext>
            </a:extLst>
          </p:cNvPr>
          <p:cNvSpPr/>
          <p:nvPr/>
        </p:nvSpPr>
        <p:spPr>
          <a:xfrm>
            <a:off x="8845078" y="5260055"/>
            <a:ext cx="1647658" cy="313695"/>
          </a:xfrm>
          <a:prstGeom prst="rect">
            <a:avLst/>
          </a:prstGeom>
          <a:noFill/>
          <a:ln w="12700">
            <a:solidFill>
              <a:schemeClr val="tx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a:ln>
                  <a:noFill/>
                </a:ln>
                <a:solidFill>
                  <a:schemeClr val="tx1"/>
                </a:solidFill>
                <a:effectLst/>
                <a:uLnTx/>
                <a:uFillTx/>
                <a:ea typeface="+mn-ea"/>
                <a:cs typeface="Segoe UI Semibold" panose="020B0702040204020203" pitchFamily="34" charset="0"/>
              </a:rPr>
              <a:t>Transformation Approach (Coaching/Dojo/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a:ln>
                  <a:noFill/>
                </a:ln>
                <a:solidFill>
                  <a:schemeClr val="tx1"/>
                </a:solidFill>
                <a:effectLst/>
                <a:uLnTx/>
                <a:uFillTx/>
                <a:ea typeface="+mn-ea"/>
                <a:cs typeface="Segoe UI Semibold" panose="020B0702040204020203" pitchFamily="34" charset="0"/>
              </a:rPr>
              <a:t>Self Service, </a:t>
            </a:r>
            <a:r>
              <a:rPr kumimoji="0" lang="en-US" sz="700" b="0" i="1" u="none" strike="noStrike" kern="1200" cap="none" spc="0" normalizeH="0" baseline="0" noProof="0" err="1">
                <a:ln>
                  <a:noFill/>
                </a:ln>
                <a:solidFill>
                  <a:schemeClr val="tx1"/>
                </a:solidFill>
                <a:effectLst/>
                <a:uLnTx/>
                <a:uFillTx/>
                <a:ea typeface="+mn-ea"/>
                <a:cs typeface="Segoe UI Semibold" panose="020B0702040204020203" pitchFamily="34" charset="0"/>
              </a:rPr>
              <a:t>etc</a:t>
            </a:r>
            <a:r>
              <a:rPr kumimoji="0" lang="en-US" sz="700" b="0" i="1" u="none" strike="noStrike" kern="1200" cap="none" spc="0" normalizeH="0" baseline="0" noProof="0">
                <a:ln>
                  <a:noFill/>
                </a:ln>
                <a:solidFill>
                  <a:schemeClr val="tx1"/>
                </a:solidFill>
                <a:effectLst/>
                <a:uLnTx/>
                <a:uFillTx/>
                <a:ea typeface="+mn-ea"/>
                <a:cs typeface="Segoe UI Semibold" panose="020B0702040204020203" pitchFamily="34" charset="0"/>
              </a:rPr>
              <a:t>) </a:t>
            </a:r>
          </a:p>
        </p:txBody>
      </p:sp>
      <p:sp>
        <p:nvSpPr>
          <p:cNvPr id="32" name="Rectangle 31">
            <a:extLst>
              <a:ext uri="{FF2B5EF4-FFF2-40B4-BE49-F238E27FC236}">
                <a16:creationId xmlns:a16="http://schemas.microsoft.com/office/drawing/2014/main" id="{CCAEEF05-C1E4-4A0E-B492-D95F695263A8}"/>
              </a:ext>
            </a:extLst>
          </p:cNvPr>
          <p:cNvSpPr/>
          <p:nvPr/>
        </p:nvSpPr>
        <p:spPr>
          <a:xfrm>
            <a:off x="2217711" y="6372052"/>
            <a:ext cx="1521734" cy="398866"/>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1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br>
            <a:endParaRPr kumimoji="0" lang="en-US" sz="7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3" name="Rectangle 32">
            <a:extLst>
              <a:ext uri="{FF2B5EF4-FFF2-40B4-BE49-F238E27FC236}">
                <a16:creationId xmlns:a16="http://schemas.microsoft.com/office/drawing/2014/main" id="{7043A248-A4ED-4962-99BB-DBBE5D95E857}"/>
              </a:ext>
            </a:extLst>
          </p:cNvPr>
          <p:cNvSpPr/>
          <p:nvPr/>
        </p:nvSpPr>
        <p:spPr>
          <a:xfrm>
            <a:off x="538781" y="6572075"/>
            <a:ext cx="1577519" cy="198842"/>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1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br>
            <a:endParaRPr kumimoji="0" lang="en-US" sz="7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34" name="Graphic 33" descr="Star">
            <a:extLst>
              <a:ext uri="{FF2B5EF4-FFF2-40B4-BE49-F238E27FC236}">
                <a16:creationId xmlns:a16="http://schemas.microsoft.com/office/drawing/2014/main" id="{8E0B4312-7552-4A6D-A431-081113F83D9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flipV="1">
            <a:off x="10298684" y="5452995"/>
            <a:ext cx="424248" cy="570328"/>
          </a:xfrm>
          <a:prstGeom prst="rect">
            <a:avLst/>
          </a:prstGeom>
        </p:spPr>
      </p:pic>
      <p:sp>
        <p:nvSpPr>
          <p:cNvPr id="38" name="Slide Number Placeholder 5">
            <a:extLst>
              <a:ext uri="{FF2B5EF4-FFF2-40B4-BE49-F238E27FC236}">
                <a16:creationId xmlns:a16="http://schemas.microsoft.com/office/drawing/2014/main" id="{00997963-094E-49BF-A94F-BD8F157AB152}"/>
              </a:ext>
            </a:extLst>
          </p:cNvPr>
          <p:cNvSpPr>
            <a:spLocks noGrp="1"/>
          </p:cNvSpPr>
          <p:nvPr>
            <p:ph type="sldNum" sz="quarter" idx="12"/>
          </p:nvPr>
        </p:nvSpPr>
        <p:spPr>
          <a:xfrm>
            <a:off x="11112274" y="6541613"/>
            <a:ext cx="762000" cy="194297"/>
          </a:xfrm>
          <a:prstGeom prst="rect">
            <a:avLst/>
          </a:prstGeom>
        </p:spPr>
        <p:txBody>
          <a:bodyPr anchor="t" anchorCtr="0"/>
          <a:lstStyle>
            <a:lvl1pPr algn="r">
              <a:defRPr sz="1200" b="0">
                <a:solidFill>
                  <a:srgbClr val="747678"/>
                </a:solidFill>
                <a:latin typeface="Arial" pitchFamily="34" charset="0"/>
                <a:cs typeface="Arial" pitchFamily="34" charset="0"/>
              </a:defRPr>
            </a:lvl1pPr>
          </a:lstStyle>
          <a:p>
            <a:fld id="{23B99C07-6774-7B4C-A880-8CAF4048FB67}" type="slidenum">
              <a:rPr lang="en-US" smtClean="0"/>
              <a:pPr/>
              <a:t>46</a:t>
            </a:fld>
            <a:endParaRPr lang="en-US" dirty="0"/>
          </a:p>
        </p:txBody>
      </p:sp>
      <p:sp>
        <p:nvSpPr>
          <p:cNvPr id="36" name="TextBox 35">
            <a:extLst>
              <a:ext uri="{FF2B5EF4-FFF2-40B4-BE49-F238E27FC236}">
                <a16:creationId xmlns:a16="http://schemas.microsoft.com/office/drawing/2014/main" id="{1A9F479E-225E-4AD6-9D5B-9A1F5196B5A1}"/>
              </a:ext>
            </a:extLst>
          </p:cNvPr>
          <p:cNvSpPr txBox="1"/>
          <p:nvPr/>
        </p:nvSpPr>
        <p:spPr>
          <a:xfrm>
            <a:off x="411914" y="935845"/>
            <a:ext cx="4978414" cy="369332"/>
          </a:xfrm>
          <a:prstGeom prst="rect">
            <a:avLst/>
          </a:prstGeom>
          <a:noFill/>
        </p:spPr>
        <p:txBody>
          <a:bodyPr wrap="squar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b="1" i="0" u="sng" strike="noStrike" kern="1200" cap="none" spc="0" normalizeH="0" baseline="0" noProof="0" dirty="0">
                <a:ln>
                  <a:noFill/>
                </a:ln>
                <a:solidFill>
                  <a:schemeClr val="bg2"/>
                </a:solidFill>
                <a:effectLst/>
                <a:uLnTx/>
                <a:uFillTx/>
                <a:ea typeface="+mn-ea"/>
                <a:cs typeface="Calibri" panose="020F0502020204030204" pitchFamily="34" charset="0"/>
              </a:rPr>
              <a:t>Facilitated Training</a:t>
            </a:r>
          </a:p>
        </p:txBody>
      </p:sp>
      <p:sp>
        <p:nvSpPr>
          <p:cNvPr id="37" name="TextBox 36">
            <a:extLst>
              <a:ext uri="{FF2B5EF4-FFF2-40B4-BE49-F238E27FC236}">
                <a16:creationId xmlns:a16="http://schemas.microsoft.com/office/drawing/2014/main" id="{138752FD-714F-4B7C-B7B4-F66E1DF0B54D}"/>
              </a:ext>
            </a:extLst>
          </p:cNvPr>
          <p:cNvSpPr txBox="1"/>
          <p:nvPr/>
        </p:nvSpPr>
        <p:spPr>
          <a:xfrm>
            <a:off x="468607" y="3064678"/>
            <a:ext cx="4978414" cy="369332"/>
          </a:xfrm>
          <a:prstGeom prst="rect">
            <a:avLst/>
          </a:prstGeom>
          <a:noFill/>
        </p:spPr>
        <p:txBody>
          <a:bodyPr wrap="squar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b="1" i="0" u="sng" strike="noStrike" kern="1200" cap="none" spc="0" normalizeH="0" baseline="0" noProof="0" dirty="0">
                <a:ln>
                  <a:noFill/>
                </a:ln>
                <a:solidFill>
                  <a:schemeClr val="bg2"/>
                </a:solidFill>
                <a:effectLst/>
                <a:uLnTx/>
                <a:uFillTx/>
                <a:ea typeface="+mn-ea"/>
                <a:cs typeface="Calibri" panose="020F0502020204030204" pitchFamily="34" charset="0"/>
              </a:rPr>
              <a:t>Self-Service Resources</a:t>
            </a:r>
          </a:p>
        </p:txBody>
      </p:sp>
    </p:spTree>
    <p:extLst>
      <p:ext uri="{BB962C8B-B14F-4D97-AF65-F5344CB8AC3E}">
        <p14:creationId xmlns:p14="http://schemas.microsoft.com/office/powerpoint/2010/main" val="33440882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07E699-A5CD-4A9C-B021-9E86B31D28A4}"/>
              </a:ext>
            </a:extLst>
          </p:cNvPr>
          <p:cNvSpPr>
            <a:spLocks noGrp="1"/>
          </p:cNvSpPr>
          <p:nvPr>
            <p:ph type="title"/>
          </p:nvPr>
        </p:nvSpPr>
        <p:spPr>
          <a:xfrm>
            <a:off x="504000" y="298874"/>
            <a:ext cx="11183175" cy="932562"/>
          </a:xfrm>
        </p:spPr>
        <p:txBody>
          <a:bodyPr/>
          <a:lstStyle/>
          <a:p>
            <a:r>
              <a:rPr lang="en-US" dirty="0"/>
              <a:t>Product Stack Full Analysis </a:t>
            </a:r>
            <a:r>
              <a:rPr lang="en-US" b="1" dirty="0"/>
              <a:t>drives Product Savings</a:t>
            </a:r>
          </a:p>
        </p:txBody>
      </p:sp>
      <p:sp>
        <p:nvSpPr>
          <p:cNvPr id="2" name="Content Placeholder 1">
            <a:extLst>
              <a:ext uri="{FF2B5EF4-FFF2-40B4-BE49-F238E27FC236}">
                <a16:creationId xmlns:a16="http://schemas.microsoft.com/office/drawing/2014/main" id="{57D6AF11-369D-4EDA-AFA0-B4B4E1CB9CBE}"/>
              </a:ext>
            </a:extLst>
          </p:cNvPr>
          <p:cNvSpPr>
            <a:spLocks noGrp="1"/>
          </p:cNvSpPr>
          <p:nvPr>
            <p:ph idx="1"/>
          </p:nvPr>
        </p:nvSpPr>
        <p:spPr>
          <a:xfrm>
            <a:off x="454511" y="829492"/>
            <a:ext cx="11182350" cy="279830"/>
          </a:xfrm>
        </p:spPr>
        <p:txBody>
          <a:bodyPr/>
          <a:lstStyle/>
          <a:p>
            <a:pPr marL="0" indent="0">
              <a:buNone/>
            </a:pPr>
            <a:r>
              <a:rPr lang="en-US" dirty="0"/>
              <a:t>I&amp;O Transformation Design &amp; Execution</a:t>
            </a:r>
          </a:p>
        </p:txBody>
      </p:sp>
      <p:grpSp>
        <p:nvGrpSpPr>
          <p:cNvPr id="23" name="Group 22">
            <a:extLst>
              <a:ext uri="{FF2B5EF4-FFF2-40B4-BE49-F238E27FC236}">
                <a16:creationId xmlns:a16="http://schemas.microsoft.com/office/drawing/2014/main" id="{ED0E3E70-AAF4-4245-B26F-A49A49FCBCB1}"/>
              </a:ext>
            </a:extLst>
          </p:cNvPr>
          <p:cNvGrpSpPr/>
          <p:nvPr/>
        </p:nvGrpSpPr>
        <p:grpSpPr>
          <a:xfrm>
            <a:off x="225877" y="1310404"/>
            <a:ext cx="11746961" cy="4577654"/>
            <a:chOff x="338919" y="1686591"/>
            <a:chExt cx="11576056" cy="4511055"/>
          </a:xfrm>
        </p:grpSpPr>
        <p:sp>
          <p:nvSpPr>
            <p:cNvPr id="6" name="Rectangle 5">
              <a:extLst>
                <a:ext uri="{FF2B5EF4-FFF2-40B4-BE49-F238E27FC236}">
                  <a16:creationId xmlns:a16="http://schemas.microsoft.com/office/drawing/2014/main" id="{E91838E8-D210-4000-8CC4-CEEB20EBE454}"/>
                </a:ext>
              </a:extLst>
            </p:cNvPr>
            <p:cNvSpPr/>
            <p:nvPr/>
          </p:nvSpPr>
          <p:spPr>
            <a:xfrm>
              <a:off x="5133604" y="4057384"/>
              <a:ext cx="1608004" cy="214026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br>
              <a:endParaRPr kumimoji="0" lang="en-US" sz="14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7" name="Rectangle 6">
              <a:extLst>
                <a:ext uri="{FF2B5EF4-FFF2-40B4-BE49-F238E27FC236}">
                  <a16:creationId xmlns:a16="http://schemas.microsoft.com/office/drawing/2014/main" id="{89EF6D94-93A6-4FCA-8694-545B16A73D2D}"/>
                </a:ext>
              </a:extLst>
            </p:cNvPr>
            <p:cNvSpPr/>
            <p:nvPr/>
          </p:nvSpPr>
          <p:spPr>
            <a:xfrm>
              <a:off x="3581065" y="4618783"/>
              <a:ext cx="1463021" cy="1578862"/>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br>
              <a:endParaRPr kumimoji="0" lang="en-US" sz="14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 name="Rectangle 7">
              <a:extLst>
                <a:ext uri="{FF2B5EF4-FFF2-40B4-BE49-F238E27FC236}">
                  <a16:creationId xmlns:a16="http://schemas.microsoft.com/office/drawing/2014/main" id="{5CEBE36A-9DCA-4A3A-9301-F0A0206CD6FE}"/>
                </a:ext>
              </a:extLst>
            </p:cNvPr>
            <p:cNvSpPr/>
            <p:nvPr/>
          </p:nvSpPr>
          <p:spPr>
            <a:xfrm>
              <a:off x="6815753" y="3512996"/>
              <a:ext cx="1608004" cy="2684649"/>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br>
              <a:endParaRPr kumimoji="0" lang="en-US" sz="14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 name="Rectangle 8">
              <a:extLst>
                <a:ext uri="{FF2B5EF4-FFF2-40B4-BE49-F238E27FC236}">
                  <a16:creationId xmlns:a16="http://schemas.microsoft.com/office/drawing/2014/main" id="{BF58130A-3F7C-4092-BE9D-6031197FFA15}"/>
                </a:ext>
              </a:extLst>
            </p:cNvPr>
            <p:cNvSpPr/>
            <p:nvPr/>
          </p:nvSpPr>
          <p:spPr>
            <a:xfrm>
              <a:off x="8512442" y="3002633"/>
              <a:ext cx="1608004" cy="319501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br>
              <a:endParaRPr kumimoji="0" lang="en-US" sz="14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07D6B992-E2B5-4B95-8EC9-E3BA426A9DAC}"/>
                </a:ext>
              </a:extLst>
            </p:cNvPr>
            <p:cNvSpPr/>
            <p:nvPr/>
          </p:nvSpPr>
          <p:spPr>
            <a:xfrm>
              <a:off x="10217693" y="2637508"/>
              <a:ext cx="1697282" cy="354774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br>
              <a:endParaRPr kumimoji="0" lang="en-US" sz="14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 name="Rectangle 10">
              <a:extLst>
                <a:ext uri="{FF2B5EF4-FFF2-40B4-BE49-F238E27FC236}">
                  <a16:creationId xmlns:a16="http://schemas.microsoft.com/office/drawing/2014/main" id="{08B6D154-E53C-4AAB-A0A7-833B460EC5AA}"/>
                </a:ext>
              </a:extLst>
            </p:cNvPr>
            <p:cNvSpPr/>
            <p:nvPr/>
          </p:nvSpPr>
          <p:spPr>
            <a:xfrm>
              <a:off x="342821" y="4690842"/>
              <a:ext cx="1530155" cy="867098"/>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chemeClr val="tx1"/>
                  </a:solidFill>
                  <a:effectLst/>
                  <a:uLnTx/>
                  <a:uFillTx/>
                  <a:ea typeface="+mn-ea"/>
                  <a:cs typeface="Segoe UI Semibold"/>
                </a:rPr>
                <a:t>Understanding our </a:t>
              </a:r>
              <a:endParaRPr kumimoji="0" lang="en-US" sz="1100" b="0" i="1" u="none" strike="noStrike" kern="1200" cap="none" spc="0" normalizeH="0" baseline="0" noProof="0" dirty="0">
                <a:ln>
                  <a:noFill/>
                </a:ln>
                <a:solidFill>
                  <a:schemeClr val="tx1"/>
                </a:solidFill>
                <a:effectLst/>
                <a:uLnTx/>
                <a:uFillTx/>
                <a:ea typeface="+mn-ea"/>
                <a:cs typeface="Segoe UI Semibold" panose="020B07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chemeClr val="tx1"/>
                  </a:solidFill>
                  <a:effectLst/>
                  <a:uLnTx/>
                  <a:uFillTx/>
                  <a:ea typeface="+mn-ea"/>
                  <a:cs typeface="Segoe UI Semibold"/>
                </a:rPr>
                <a:t>Product Values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chemeClr val="tx1"/>
                  </a:solidFill>
                  <a:effectLst/>
                  <a:uLnTx/>
                  <a:uFillTx/>
                  <a:ea typeface="+mn-ea"/>
                  <a:cs typeface="Segoe UI Semibold"/>
                </a:rPr>
                <a:t>(The Why)</a:t>
              </a:r>
              <a:endParaRPr kumimoji="0" lang="en-US" sz="1100" b="0" i="1" u="none" strike="noStrike" kern="1200" cap="none" spc="0" normalizeH="0" baseline="0" noProof="0" dirty="0">
                <a:ln>
                  <a:noFill/>
                </a:ln>
                <a:solidFill>
                  <a:schemeClr val="tx1"/>
                </a:solidFill>
                <a:effectLst/>
                <a:uLnTx/>
                <a:uFillTx/>
                <a:ea typeface="+mn-ea"/>
                <a:cs typeface="Segoe UI Semibold" panose="020B0702040204020203" pitchFamily="34" charset="0"/>
              </a:endParaRPr>
            </a:p>
          </p:txBody>
        </p:sp>
        <p:sp>
          <p:nvSpPr>
            <p:cNvPr id="12" name="Rectangle 11">
              <a:extLst>
                <a:ext uri="{FF2B5EF4-FFF2-40B4-BE49-F238E27FC236}">
                  <a16:creationId xmlns:a16="http://schemas.microsoft.com/office/drawing/2014/main" id="{9D931378-72D1-4E34-9767-79E56D048697}"/>
                </a:ext>
              </a:extLst>
            </p:cNvPr>
            <p:cNvSpPr/>
            <p:nvPr/>
          </p:nvSpPr>
          <p:spPr>
            <a:xfrm>
              <a:off x="1982275" y="4131187"/>
              <a:ext cx="1489491" cy="867098"/>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solidFill>
                    <a:schemeClr val="tx1"/>
                  </a:solidFill>
                  <a:effectLst/>
                  <a:uLnTx/>
                  <a:uFillTx/>
                  <a:ea typeface="+mn-ea"/>
                  <a:cs typeface="Segoe UI Semibold" panose="020B0702040204020203" pitchFamily="34" charset="0"/>
                </a:rPr>
                <a:t>Organizing for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solidFill>
                    <a:schemeClr val="tx1"/>
                  </a:solidFill>
                  <a:effectLst/>
                  <a:uLnTx/>
                  <a:uFillTx/>
                  <a:ea typeface="+mn-ea"/>
                  <a:cs typeface="Segoe UI Semibold" panose="020B0702040204020203" pitchFamily="34" charset="0"/>
                </a:rPr>
                <a:t>Product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solidFill>
                    <a:schemeClr val="tx1"/>
                  </a:solidFill>
                  <a:effectLst/>
                  <a:uLnTx/>
                  <a:uFillTx/>
                  <a:ea typeface="+mn-ea"/>
                  <a:cs typeface="Segoe UI Semibold" panose="020B0702040204020203" pitchFamily="34" charset="0"/>
                </a:rPr>
                <a:t>Implementation</a:t>
              </a:r>
            </a:p>
          </p:txBody>
        </p:sp>
        <p:sp>
          <p:nvSpPr>
            <p:cNvPr id="13" name="Rectangle 12">
              <a:extLst>
                <a:ext uri="{FF2B5EF4-FFF2-40B4-BE49-F238E27FC236}">
                  <a16:creationId xmlns:a16="http://schemas.microsoft.com/office/drawing/2014/main" id="{F47B7B6B-D67E-4FDE-810A-15A86448C162}"/>
                </a:ext>
              </a:extLst>
            </p:cNvPr>
            <p:cNvSpPr/>
            <p:nvPr/>
          </p:nvSpPr>
          <p:spPr>
            <a:xfrm>
              <a:off x="3581065" y="3671794"/>
              <a:ext cx="1463021" cy="867098"/>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chemeClr val="tx1"/>
                  </a:solidFill>
                  <a:effectLst/>
                  <a:uLnTx/>
                  <a:uFillTx/>
                  <a:ea typeface="+mn-ea"/>
                  <a:cs typeface="Segoe UI Semibold"/>
                </a:rPr>
                <a:t>Building a Foundation</a:t>
              </a:r>
              <a:endParaRPr kumimoji="0" lang="en-US" sz="1100" b="0" i="0" u="none" strike="noStrike" kern="1200" cap="none" spc="0" normalizeH="0" baseline="0" noProof="0" dirty="0">
                <a:ln>
                  <a:noFill/>
                </a:ln>
                <a:solidFill>
                  <a:schemeClr val="tx1"/>
                </a:solidFill>
                <a:effectLst/>
                <a:uLnTx/>
                <a:uFillTx/>
                <a:ea typeface="+mn-ea"/>
              </a:endParaRPr>
            </a:p>
          </p:txBody>
        </p:sp>
        <p:sp>
          <p:nvSpPr>
            <p:cNvPr id="14" name="Rectangle 13">
              <a:extLst>
                <a:ext uri="{FF2B5EF4-FFF2-40B4-BE49-F238E27FC236}">
                  <a16:creationId xmlns:a16="http://schemas.microsoft.com/office/drawing/2014/main" id="{55952779-93D1-4CF3-B24B-F2DC0BC0835E}"/>
                </a:ext>
              </a:extLst>
            </p:cNvPr>
            <p:cNvSpPr/>
            <p:nvPr/>
          </p:nvSpPr>
          <p:spPr>
            <a:xfrm>
              <a:off x="5136891" y="3107478"/>
              <a:ext cx="1601431" cy="867098"/>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chemeClr val="tx1"/>
                  </a:solidFill>
                  <a:effectLst/>
                  <a:uLnTx/>
                  <a:uFillTx/>
                  <a:ea typeface="+mn-ea"/>
                  <a:cs typeface="Segoe UI Semibold" panose="020B0702040204020203" pitchFamily="34" charset="0"/>
                </a:rPr>
                <a:t>Defining and Collecting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chemeClr val="tx1"/>
                  </a:solidFill>
                  <a:effectLst/>
                  <a:uLnTx/>
                  <a:uFillTx/>
                  <a:ea typeface="+mn-ea"/>
                  <a:cs typeface="Segoe UI Semibold" panose="020B0702040204020203" pitchFamily="34" charset="0"/>
                </a:rPr>
                <a:t>Best Practices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chemeClr val="tx1"/>
                  </a:solidFill>
                  <a:effectLst/>
                  <a:uLnTx/>
                  <a:uFillTx/>
                  <a:ea typeface="+mn-ea"/>
                  <a:cs typeface="Segoe UI Semibold" panose="020B0702040204020203" pitchFamily="34" charset="0"/>
                </a:rPr>
                <a:t>(The How Playbook)</a:t>
              </a:r>
            </a:p>
          </p:txBody>
        </p:sp>
        <p:sp>
          <p:nvSpPr>
            <p:cNvPr id="15" name="Rectangle 14">
              <a:extLst>
                <a:ext uri="{FF2B5EF4-FFF2-40B4-BE49-F238E27FC236}">
                  <a16:creationId xmlns:a16="http://schemas.microsoft.com/office/drawing/2014/main" id="{D7733FFE-0EF7-4432-B637-1C14B822B6B9}"/>
                </a:ext>
              </a:extLst>
            </p:cNvPr>
            <p:cNvSpPr/>
            <p:nvPr/>
          </p:nvSpPr>
          <p:spPr>
            <a:xfrm>
              <a:off x="6819040" y="2566290"/>
              <a:ext cx="1601431" cy="867098"/>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chemeClr val="tx1"/>
                  </a:solidFill>
                  <a:effectLst/>
                  <a:uLnTx/>
                  <a:uFillTx/>
                  <a:ea typeface="+mn-ea"/>
                  <a:cs typeface="Segoe UI Semibold" panose="020B0702040204020203" pitchFamily="34" charset="0"/>
                </a:rPr>
                <a:t>Tooling to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chemeClr val="tx1"/>
                  </a:solidFill>
                  <a:effectLst/>
                  <a:uLnTx/>
                  <a:uFillTx/>
                  <a:ea typeface="+mn-ea"/>
                  <a:cs typeface="Segoe UI Semibold" panose="020B0702040204020203" pitchFamily="34" charset="0"/>
                </a:rPr>
                <a:t>Support Transformation</a:t>
              </a:r>
            </a:p>
          </p:txBody>
        </p:sp>
        <p:sp>
          <p:nvSpPr>
            <p:cNvPr id="16" name="Rectangle 15">
              <a:extLst>
                <a:ext uri="{FF2B5EF4-FFF2-40B4-BE49-F238E27FC236}">
                  <a16:creationId xmlns:a16="http://schemas.microsoft.com/office/drawing/2014/main" id="{9AB7D711-C560-453F-AE4D-935ECE00A2C4}"/>
                </a:ext>
              </a:extLst>
            </p:cNvPr>
            <p:cNvSpPr/>
            <p:nvPr/>
          </p:nvSpPr>
          <p:spPr>
            <a:xfrm>
              <a:off x="8507700" y="2046678"/>
              <a:ext cx="1612746" cy="867098"/>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chemeClr val="tx1"/>
                  </a:solidFill>
                  <a:effectLst/>
                  <a:uLnTx/>
                  <a:uFillTx/>
                  <a:ea typeface="+mn-ea"/>
                  <a:cs typeface="Segoe UI Semibold" panose="020B0702040204020203" pitchFamily="34" charset="0"/>
                </a:rPr>
                <a:t>Transformation Approach (Coaching/Dojo/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chemeClr val="tx1"/>
                  </a:solidFill>
                  <a:effectLst/>
                  <a:uLnTx/>
                  <a:uFillTx/>
                  <a:ea typeface="+mn-ea"/>
                  <a:cs typeface="Segoe UI Semibold" panose="020B0702040204020203" pitchFamily="34" charset="0"/>
                </a:rPr>
                <a:t>Self Service, </a:t>
              </a:r>
              <a:r>
                <a:rPr kumimoji="0" lang="en-US" sz="1100" b="0" i="1" u="none" strike="noStrike" kern="1200" cap="none" spc="0" normalizeH="0" baseline="0" noProof="0" dirty="0" err="1">
                  <a:ln>
                    <a:noFill/>
                  </a:ln>
                  <a:solidFill>
                    <a:schemeClr val="tx1"/>
                  </a:solidFill>
                  <a:effectLst/>
                  <a:uLnTx/>
                  <a:uFillTx/>
                  <a:ea typeface="+mn-ea"/>
                  <a:cs typeface="Segoe UI Semibold" panose="020B0702040204020203" pitchFamily="34" charset="0"/>
                </a:rPr>
                <a:t>etc</a:t>
              </a:r>
              <a:r>
                <a:rPr kumimoji="0" lang="en-US" sz="1100" b="0" i="1" u="none" strike="noStrike" kern="1200" cap="none" spc="0" normalizeH="0" baseline="0" noProof="0" dirty="0">
                  <a:ln>
                    <a:noFill/>
                  </a:ln>
                  <a:solidFill>
                    <a:schemeClr val="tx1"/>
                  </a:solidFill>
                  <a:effectLst/>
                  <a:uLnTx/>
                  <a:uFillTx/>
                  <a:ea typeface="+mn-ea"/>
                  <a:cs typeface="Segoe UI Semibold" panose="020B0702040204020203" pitchFamily="34" charset="0"/>
                </a:rPr>
                <a:t>) </a:t>
              </a:r>
            </a:p>
          </p:txBody>
        </p:sp>
        <p:sp>
          <p:nvSpPr>
            <p:cNvPr id="17" name="Rectangle 16">
              <a:extLst>
                <a:ext uri="{FF2B5EF4-FFF2-40B4-BE49-F238E27FC236}">
                  <a16:creationId xmlns:a16="http://schemas.microsoft.com/office/drawing/2014/main" id="{01758FC3-2E8F-4E90-A8AA-CD0AF7A9C0C9}"/>
                </a:ext>
              </a:extLst>
            </p:cNvPr>
            <p:cNvSpPr/>
            <p:nvPr/>
          </p:nvSpPr>
          <p:spPr>
            <a:xfrm>
              <a:off x="10220978" y="1686591"/>
              <a:ext cx="1677558" cy="867098"/>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400">
                <a:defRPr/>
              </a:pPr>
              <a:r>
                <a:rPr lang="en-US" sz="1100" i="1" dirty="0">
                  <a:solidFill>
                    <a:schemeClr val="tx1"/>
                  </a:solidFill>
                  <a:cs typeface="Segoe UI Semibold"/>
                </a:rPr>
                <a:t>Continuous</a:t>
              </a:r>
              <a:endParaRPr lang="en-US" sz="1100" i="1" dirty="0">
                <a:solidFill>
                  <a:schemeClr val="tx1"/>
                </a:solidFill>
                <a:cs typeface="Segoe UI Semibold" panose="020B0702040204020203" pitchFamily="34" charset="0"/>
              </a:endParaRPr>
            </a:p>
            <a:p>
              <a:pPr algn="ctr" defTabSz="914400">
                <a:defRPr/>
              </a:pPr>
              <a:r>
                <a:rPr lang="en-US" sz="1100" i="1" dirty="0">
                  <a:solidFill>
                    <a:schemeClr val="tx1"/>
                  </a:solidFill>
                  <a:cs typeface="Segoe UI Semibold"/>
                </a:rPr>
                <a:t> Improvement</a:t>
              </a:r>
              <a:endParaRPr lang="en-US" sz="1100" b="0" i="1" u="none" strike="noStrike" kern="1200" cap="none" spc="0" normalizeH="0" baseline="0" noProof="0" dirty="0">
                <a:ln>
                  <a:noFill/>
                </a:ln>
                <a:solidFill>
                  <a:schemeClr val="tx1"/>
                </a:solidFill>
                <a:effectLst/>
                <a:uLnTx/>
                <a:uFillTx/>
                <a:cs typeface="Segoe UI Semibold" panose="020B0702040204020203" pitchFamily="34" charset="0"/>
              </a:endParaRPr>
            </a:p>
          </p:txBody>
        </p:sp>
        <p:sp>
          <p:nvSpPr>
            <p:cNvPr id="18" name="Rectangle 17">
              <a:extLst>
                <a:ext uri="{FF2B5EF4-FFF2-40B4-BE49-F238E27FC236}">
                  <a16:creationId xmlns:a16="http://schemas.microsoft.com/office/drawing/2014/main" id="{2BF6290C-4936-457E-B37F-C78984CF5BDB}"/>
                </a:ext>
              </a:extLst>
            </p:cNvPr>
            <p:cNvSpPr/>
            <p:nvPr/>
          </p:nvSpPr>
          <p:spPr>
            <a:xfrm rot="20358792">
              <a:off x="5221117" y="4039168"/>
              <a:ext cx="4359225" cy="728486"/>
            </a:xfrm>
            <a:prstGeom prst="rect">
              <a:avLst/>
            </a:prstGeom>
            <a:noFill/>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1"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Segoe UI Semibold" panose="020B0702040204020203" pitchFamily="34" charset="0"/>
                  <a:ea typeface="+mn-ea"/>
                  <a:cs typeface="Segoe UI Semibold" panose="020B0702040204020203" pitchFamily="34" charset="0"/>
                </a:rPr>
                <a:t>FULL STACK ANALYSIS </a:t>
              </a:r>
            </a:p>
          </p:txBody>
        </p:sp>
        <p:cxnSp>
          <p:nvCxnSpPr>
            <p:cNvPr id="19" name="Straight Arrow Connector 18">
              <a:extLst>
                <a:ext uri="{FF2B5EF4-FFF2-40B4-BE49-F238E27FC236}">
                  <a16:creationId xmlns:a16="http://schemas.microsoft.com/office/drawing/2014/main" id="{6C8113B0-85FF-41CE-A0A7-AA79D1203BC6}"/>
                </a:ext>
              </a:extLst>
            </p:cNvPr>
            <p:cNvCxnSpPr>
              <a:cxnSpLocks/>
            </p:cNvCxnSpPr>
            <p:nvPr/>
          </p:nvCxnSpPr>
          <p:spPr>
            <a:xfrm flipV="1">
              <a:off x="4422406" y="3631161"/>
              <a:ext cx="6213022" cy="234644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5419DF0-591B-498F-896A-6076B11461C0}"/>
                </a:ext>
              </a:extLst>
            </p:cNvPr>
            <p:cNvSpPr/>
            <p:nvPr/>
          </p:nvSpPr>
          <p:spPr>
            <a:xfrm>
              <a:off x="1982275" y="5095122"/>
              <a:ext cx="1489491" cy="1102522"/>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br>
              <a:endParaRPr kumimoji="0" lang="en-US" sz="14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 name="Rectangle 20">
              <a:extLst>
                <a:ext uri="{FF2B5EF4-FFF2-40B4-BE49-F238E27FC236}">
                  <a16:creationId xmlns:a16="http://schemas.microsoft.com/office/drawing/2014/main" id="{90A957CA-4D8E-413C-9B4E-FE14AB9DAE77}"/>
                </a:ext>
              </a:extLst>
            </p:cNvPr>
            <p:cNvSpPr/>
            <p:nvPr/>
          </p:nvSpPr>
          <p:spPr>
            <a:xfrm>
              <a:off x="338919" y="5648015"/>
              <a:ext cx="1544094" cy="549629"/>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br>
              <a:endParaRPr kumimoji="0" lang="en-US" sz="14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22" name="Graphic 21" descr="City">
              <a:extLst>
                <a:ext uri="{FF2B5EF4-FFF2-40B4-BE49-F238E27FC236}">
                  <a16:creationId xmlns:a16="http://schemas.microsoft.com/office/drawing/2014/main" id="{E14C6F48-A723-401F-8104-5023DA4A12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9800" y="4291022"/>
              <a:ext cx="1842216" cy="1842216"/>
            </a:xfrm>
            <a:prstGeom prst="rect">
              <a:avLst/>
            </a:prstGeom>
          </p:spPr>
        </p:pic>
      </p:grpSp>
      <p:sp>
        <p:nvSpPr>
          <p:cNvPr id="30" name="Slide Number Placeholder 5">
            <a:extLst>
              <a:ext uri="{FF2B5EF4-FFF2-40B4-BE49-F238E27FC236}">
                <a16:creationId xmlns:a16="http://schemas.microsoft.com/office/drawing/2014/main" id="{ECCD511B-77F5-4784-98E5-5F0AC29248D9}"/>
              </a:ext>
            </a:extLst>
          </p:cNvPr>
          <p:cNvSpPr>
            <a:spLocks noGrp="1"/>
          </p:cNvSpPr>
          <p:nvPr>
            <p:ph type="sldNum" sz="quarter" idx="12"/>
          </p:nvPr>
        </p:nvSpPr>
        <p:spPr>
          <a:xfrm>
            <a:off x="11112274" y="6541613"/>
            <a:ext cx="762000" cy="194297"/>
          </a:xfrm>
          <a:prstGeom prst="rect">
            <a:avLst/>
          </a:prstGeom>
        </p:spPr>
        <p:txBody>
          <a:bodyPr anchor="t" anchorCtr="0"/>
          <a:lstStyle>
            <a:lvl1pPr algn="r">
              <a:defRPr sz="1200" b="0">
                <a:solidFill>
                  <a:srgbClr val="747678"/>
                </a:solidFill>
                <a:latin typeface="Arial" pitchFamily="34" charset="0"/>
                <a:cs typeface="Arial" pitchFamily="34" charset="0"/>
              </a:defRPr>
            </a:lvl1pPr>
          </a:lstStyle>
          <a:p>
            <a:fld id="{23B99C07-6774-7B4C-A880-8CAF4048FB67}" type="slidenum">
              <a:rPr lang="en-US" smtClean="0"/>
              <a:pPr/>
              <a:t>47</a:t>
            </a:fld>
            <a:endParaRPr lang="en-US" dirty="0"/>
          </a:p>
        </p:txBody>
      </p:sp>
    </p:spTree>
    <p:extLst>
      <p:ext uri="{BB962C8B-B14F-4D97-AF65-F5344CB8AC3E}">
        <p14:creationId xmlns:p14="http://schemas.microsoft.com/office/powerpoint/2010/main" val="783269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ight Brace 33">
            <a:extLst>
              <a:ext uri="{FF2B5EF4-FFF2-40B4-BE49-F238E27FC236}">
                <a16:creationId xmlns:a16="http://schemas.microsoft.com/office/drawing/2014/main" id="{AD532311-06BA-466C-98DA-694F353E7492}"/>
              </a:ext>
            </a:extLst>
          </p:cNvPr>
          <p:cNvSpPr/>
          <p:nvPr/>
        </p:nvSpPr>
        <p:spPr>
          <a:xfrm>
            <a:off x="7011395" y="1125208"/>
            <a:ext cx="1132116" cy="4505729"/>
          </a:xfrm>
          <a:prstGeom prst="rightBrace">
            <a:avLst>
              <a:gd name="adj1" fmla="val 0"/>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 name="Rectangle: Rounded Corners 6">
            <a:extLst>
              <a:ext uri="{FF2B5EF4-FFF2-40B4-BE49-F238E27FC236}">
                <a16:creationId xmlns:a16="http://schemas.microsoft.com/office/drawing/2014/main" id="{7BB6CF7E-951F-43E1-ABE0-524AB34169DE}"/>
              </a:ext>
            </a:extLst>
          </p:cNvPr>
          <p:cNvSpPr/>
          <p:nvPr/>
        </p:nvSpPr>
        <p:spPr>
          <a:xfrm rot="16200000">
            <a:off x="-1046819" y="2954002"/>
            <a:ext cx="4514437" cy="839434"/>
          </a:xfrm>
          <a:prstGeom prst="roundRect">
            <a:avLst/>
          </a:prstGeom>
          <a:solidFill>
            <a:srgbClr val="007D8A">
              <a:alpha val="50000"/>
            </a:srgbClr>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Storage Technology</a:t>
            </a:r>
          </a:p>
        </p:txBody>
      </p:sp>
      <p:sp>
        <p:nvSpPr>
          <p:cNvPr id="9" name="Rectangle: Rounded Corners 8">
            <a:extLst>
              <a:ext uri="{FF2B5EF4-FFF2-40B4-BE49-F238E27FC236}">
                <a16:creationId xmlns:a16="http://schemas.microsoft.com/office/drawing/2014/main" id="{BBA5F7D2-F168-416A-97B6-0426BCB6D121}"/>
              </a:ext>
            </a:extLst>
          </p:cNvPr>
          <p:cNvSpPr/>
          <p:nvPr/>
        </p:nvSpPr>
        <p:spPr>
          <a:xfrm rot="16200000">
            <a:off x="972536" y="4965989"/>
            <a:ext cx="964134" cy="365760"/>
          </a:xfrm>
          <a:prstGeom prst="roundRect">
            <a:avLst/>
          </a:prstGeom>
          <a:solidFill>
            <a:srgbClr val="0098A8"/>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a:ea typeface="+mn-ea"/>
                <a:cs typeface="Arial"/>
              </a:rPr>
              <a:t>DPS</a:t>
            </a:r>
          </a:p>
        </p:txBody>
      </p:sp>
      <p:sp>
        <p:nvSpPr>
          <p:cNvPr id="22" name="Rectangle: Rounded Corners 21">
            <a:extLst>
              <a:ext uri="{FF2B5EF4-FFF2-40B4-BE49-F238E27FC236}">
                <a16:creationId xmlns:a16="http://schemas.microsoft.com/office/drawing/2014/main" id="{DFE68D63-751D-41BA-915F-1FC2469138EA}"/>
              </a:ext>
            </a:extLst>
          </p:cNvPr>
          <p:cNvSpPr/>
          <p:nvPr/>
        </p:nvSpPr>
        <p:spPr>
          <a:xfrm>
            <a:off x="1680221" y="2121112"/>
            <a:ext cx="4867322" cy="457200"/>
          </a:xfrm>
          <a:prstGeom prst="roundRect">
            <a:avLst/>
          </a:prstGeom>
          <a:solidFill>
            <a:schemeClr val="accent1"/>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Storage Network</a:t>
            </a:r>
          </a:p>
        </p:txBody>
      </p:sp>
      <p:sp>
        <p:nvSpPr>
          <p:cNvPr id="27" name="Rectangle: Rounded Corners 26">
            <a:extLst>
              <a:ext uri="{FF2B5EF4-FFF2-40B4-BE49-F238E27FC236}">
                <a16:creationId xmlns:a16="http://schemas.microsoft.com/office/drawing/2014/main" id="{9078D0C1-9233-4C39-B49F-922FAC4CFD4A}"/>
              </a:ext>
            </a:extLst>
          </p:cNvPr>
          <p:cNvSpPr/>
          <p:nvPr/>
        </p:nvSpPr>
        <p:spPr>
          <a:xfrm>
            <a:off x="1680221" y="1622315"/>
            <a:ext cx="4867322" cy="457200"/>
          </a:xfrm>
          <a:prstGeom prst="roundRect">
            <a:avLst/>
          </a:prstGeom>
          <a:solidFill>
            <a:srgbClr val="5E9CAE"/>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Hardware</a:t>
            </a:r>
          </a:p>
        </p:txBody>
      </p:sp>
      <p:sp>
        <p:nvSpPr>
          <p:cNvPr id="32" name="Rectangle: Rounded Corners 31">
            <a:extLst>
              <a:ext uri="{FF2B5EF4-FFF2-40B4-BE49-F238E27FC236}">
                <a16:creationId xmlns:a16="http://schemas.microsoft.com/office/drawing/2014/main" id="{B988E5F9-5127-4A79-9704-73EE2C48C9A5}"/>
              </a:ext>
            </a:extLst>
          </p:cNvPr>
          <p:cNvSpPr/>
          <p:nvPr/>
        </p:nvSpPr>
        <p:spPr>
          <a:xfrm>
            <a:off x="1680198" y="1118272"/>
            <a:ext cx="4867769" cy="462446"/>
          </a:xfrm>
          <a:prstGeom prst="roundRect">
            <a:avLst/>
          </a:prstGeom>
          <a:solidFill>
            <a:schemeClr val="accent4">
              <a:lumMod val="75000"/>
            </a:schemeClr>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Software</a:t>
            </a:r>
          </a:p>
        </p:txBody>
      </p:sp>
      <p:sp>
        <p:nvSpPr>
          <p:cNvPr id="10" name="Rectangle: Rounded Corners 9">
            <a:extLst>
              <a:ext uri="{FF2B5EF4-FFF2-40B4-BE49-F238E27FC236}">
                <a16:creationId xmlns:a16="http://schemas.microsoft.com/office/drawing/2014/main" id="{420601BB-3F9D-4AC0-B267-4B0E7AAE1C77}"/>
              </a:ext>
            </a:extLst>
          </p:cNvPr>
          <p:cNvSpPr/>
          <p:nvPr/>
        </p:nvSpPr>
        <p:spPr>
          <a:xfrm rot="5400000">
            <a:off x="4525853" y="3159220"/>
            <a:ext cx="4514436" cy="446412"/>
          </a:xfrm>
          <a:prstGeom prst="roundRect">
            <a:avLst/>
          </a:prstGeom>
          <a:solidFill>
            <a:srgbClr val="007D8A">
              <a:alpha val="50000"/>
            </a:srgbClr>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lIns="91440" tIns="91440" bIns="36576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Labor Expense (allocated across Products) via Planview</a:t>
            </a:r>
          </a:p>
        </p:txBody>
      </p:sp>
      <p:sp>
        <p:nvSpPr>
          <p:cNvPr id="33" name="Rectangle: Rounded Corners 32">
            <a:extLst>
              <a:ext uri="{FF2B5EF4-FFF2-40B4-BE49-F238E27FC236}">
                <a16:creationId xmlns:a16="http://schemas.microsoft.com/office/drawing/2014/main" id="{560C733D-CAFC-40A3-94F1-833CC7355E4A}"/>
              </a:ext>
            </a:extLst>
          </p:cNvPr>
          <p:cNvSpPr/>
          <p:nvPr/>
        </p:nvSpPr>
        <p:spPr>
          <a:xfrm>
            <a:off x="8185791" y="1594932"/>
            <a:ext cx="3604495" cy="3557007"/>
          </a:xfrm>
          <a:prstGeom prst="roundRect">
            <a:avLst>
              <a:gd name="adj" fmla="val 3681"/>
            </a:avLst>
          </a:prstGeom>
          <a:solidFill>
            <a:schemeClr val="tx2"/>
          </a:solidFill>
          <a:ln>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Arial"/>
                <a:ea typeface="+mn-ea"/>
                <a:cs typeface="Arial"/>
              </a:rPr>
              <a:t>Opportunities </a:t>
            </a:r>
            <a:endParaRPr kumimoji="0" lang="en-US" sz="2400" b="1"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endParaRP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effectLst/>
                <a:uLnTx/>
                <a:uFillTx/>
                <a:latin typeface="Arial"/>
                <a:ea typeface="+mn-ea"/>
                <a:cs typeface="Arial"/>
              </a:rPr>
              <a:t>$1.1M</a:t>
            </a:r>
            <a:endParaRPr kumimoji="0" lang="en-US" sz="2400" b="1" i="0" u="none" strike="noStrike" kern="1200" cap="none" spc="0" normalizeH="0" baseline="0" noProof="0" dirty="0">
              <a:ln>
                <a:noFill/>
              </a:ln>
              <a:effectLst/>
              <a:uLnTx/>
              <a:uFillTx/>
              <a:latin typeface="Arial"/>
              <a:ea typeface="+mn-ea"/>
              <a:cs typeface="Arial"/>
            </a:endParaRPr>
          </a:p>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a:defRPr/>
            </a:pPr>
            <a:r>
              <a:rPr lang="en-US" sz="1200" b="1" dirty="0">
                <a:solidFill>
                  <a:srgbClr val="FF0000"/>
                </a:solidFill>
                <a:latin typeface="Arial"/>
                <a:cs typeface="Arial"/>
              </a:rPr>
              <a:t>STORAGE TRANSFORMATION</a:t>
            </a:r>
          </a:p>
          <a:p>
            <a:pPr marL="285750" marR="0" lvl="0" indent="-285750" algn="l" defTabSz="1219170">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Arial"/>
                <a:ea typeface="+mn-ea"/>
                <a:cs typeface="Arial"/>
              </a:rPr>
              <a:t>Object Storage Optimization</a:t>
            </a:r>
            <a:endParaRPr lang="en-US" dirty="0">
              <a:ea typeface="+mn-ea"/>
            </a:endParaRPr>
          </a:p>
          <a:p>
            <a:pPr marL="285750" marR="0" lvl="0" indent="-2857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Arial"/>
                <a:ea typeface="+mn-ea"/>
                <a:cs typeface="Arial"/>
              </a:rPr>
              <a:t>DPS/Backup Strategy</a:t>
            </a:r>
            <a:endParaRPr lang="en-US" sz="1200" b="0" i="0" u="none" strike="noStrike" kern="1200" cap="none" spc="0" normalizeH="0" baseline="0" noProof="0" dirty="0">
              <a:ln>
                <a:noFill/>
              </a:ln>
              <a:solidFill>
                <a:srgbClr val="FF0000"/>
              </a:solidFill>
              <a:effectLst/>
              <a:uLnTx/>
              <a:uFillTx/>
              <a:latin typeface="Arial"/>
              <a:cs typeface="Arial"/>
            </a:endParaRPr>
          </a:p>
          <a:p>
            <a:pPr marL="285750" marR="0" lvl="0" indent="-2857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Arial"/>
                <a:ea typeface="+mn-ea"/>
                <a:cs typeface="Arial"/>
              </a:rPr>
              <a:t>Storage Network Refresh</a:t>
            </a:r>
            <a:endParaRPr lang="en-US" sz="1200" b="0" i="0" u="none" strike="noStrike" kern="1200" cap="none" spc="0" normalizeH="0" baseline="0" noProof="0" dirty="0">
              <a:ln>
                <a:noFill/>
              </a:ln>
              <a:solidFill>
                <a:srgbClr val="FF0000"/>
              </a:solidFill>
              <a:effectLst/>
              <a:uLnTx/>
              <a:uFillTx/>
              <a:latin typeface="Arial"/>
              <a:cs typeface="Arial"/>
            </a:endParaRPr>
          </a:p>
        </p:txBody>
      </p:sp>
      <p:sp>
        <p:nvSpPr>
          <p:cNvPr id="2" name="TextBox 1">
            <a:extLst>
              <a:ext uri="{FF2B5EF4-FFF2-40B4-BE49-F238E27FC236}">
                <a16:creationId xmlns:a16="http://schemas.microsoft.com/office/drawing/2014/main" id="{BABAA3F8-8906-476D-8664-314C9945A022}"/>
              </a:ext>
            </a:extLst>
          </p:cNvPr>
          <p:cNvSpPr txBox="1"/>
          <p:nvPr/>
        </p:nvSpPr>
        <p:spPr>
          <a:xfrm rot="5400000">
            <a:off x="6068506" y="3294766"/>
            <a:ext cx="2743059" cy="276999"/>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Arial"/>
                <a:ea typeface="+mn-ea"/>
                <a:cs typeface="+mn-cs"/>
              </a:rPr>
              <a:t>Labor &amp; Non-Labor Product Expense</a:t>
            </a:r>
          </a:p>
        </p:txBody>
      </p:sp>
      <p:sp>
        <p:nvSpPr>
          <p:cNvPr id="35" name="Rectangle: Rounded Corners 8">
            <a:extLst>
              <a:ext uri="{FF2B5EF4-FFF2-40B4-BE49-F238E27FC236}">
                <a16:creationId xmlns:a16="http://schemas.microsoft.com/office/drawing/2014/main" id="{78D91305-6543-E044-8C96-874B66A36DE0}"/>
              </a:ext>
            </a:extLst>
          </p:cNvPr>
          <p:cNvSpPr/>
          <p:nvPr/>
        </p:nvSpPr>
        <p:spPr>
          <a:xfrm rot="16200000">
            <a:off x="977067" y="3952122"/>
            <a:ext cx="964134" cy="365760"/>
          </a:xfrm>
          <a:prstGeom prst="roundRect">
            <a:avLst/>
          </a:prstGeom>
          <a:solidFill>
            <a:srgbClr val="0098A8"/>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Object</a:t>
            </a:r>
          </a:p>
        </p:txBody>
      </p:sp>
      <p:sp>
        <p:nvSpPr>
          <p:cNvPr id="36" name="Rectangle: Rounded Corners 8">
            <a:extLst>
              <a:ext uri="{FF2B5EF4-FFF2-40B4-BE49-F238E27FC236}">
                <a16:creationId xmlns:a16="http://schemas.microsoft.com/office/drawing/2014/main" id="{76AF22CB-7244-B54E-B6E8-5D05FBC8EA54}"/>
              </a:ext>
            </a:extLst>
          </p:cNvPr>
          <p:cNvSpPr/>
          <p:nvPr/>
        </p:nvSpPr>
        <p:spPr>
          <a:xfrm rot="16200000">
            <a:off x="963827" y="2935332"/>
            <a:ext cx="964134" cy="365760"/>
          </a:xfrm>
          <a:prstGeom prst="roundRect">
            <a:avLst/>
          </a:prstGeom>
          <a:solidFill>
            <a:srgbClr val="0098A8"/>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File</a:t>
            </a:r>
          </a:p>
        </p:txBody>
      </p:sp>
      <p:sp>
        <p:nvSpPr>
          <p:cNvPr id="28" name="Rectangle: Rounded Corners 19">
            <a:extLst>
              <a:ext uri="{FF2B5EF4-FFF2-40B4-BE49-F238E27FC236}">
                <a16:creationId xmlns:a16="http://schemas.microsoft.com/office/drawing/2014/main" id="{40B0AB84-8ED7-4652-AD14-C3A87F47E850}"/>
              </a:ext>
            </a:extLst>
          </p:cNvPr>
          <p:cNvSpPr/>
          <p:nvPr/>
        </p:nvSpPr>
        <p:spPr>
          <a:xfrm>
            <a:off x="1796991" y="2155160"/>
            <a:ext cx="864351" cy="365760"/>
          </a:xfrm>
          <a:prstGeom prst="roundRect">
            <a:avLst/>
          </a:prstGeom>
          <a:solidFill>
            <a:srgbClr val="0070C0"/>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Cisco</a:t>
            </a:r>
          </a:p>
        </p:txBody>
      </p:sp>
      <p:sp>
        <p:nvSpPr>
          <p:cNvPr id="46" name="Rectangle: Rounded Corners 45">
            <a:extLst>
              <a:ext uri="{FF2B5EF4-FFF2-40B4-BE49-F238E27FC236}">
                <a16:creationId xmlns:a16="http://schemas.microsoft.com/office/drawing/2014/main" id="{6D5E9F69-9998-45A6-8075-611225B5D440}"/>
              </a:ext>
            </a:extLst>
          </p:cNvPr>
          <p:cNvSpPr/>
          <p:nvPr/>
        </p:nvSpPr>
        <p:spPr>
          <a:xfrm>
            <a:off x="1680221" y="3144868"/>
            <a:ext cx="4867322" cy="457200"/>
          </a:xfrm>
          <a:prstGeom prst="roundRect">
            <a:avLst/>
          </a:prstGeom>
          <a:solidFill>
            <a:srgbClr val="5E9CAE"/>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Hardware</a:t>
            </a:r>
          </a:p>
        </p:txBody>
      </p:sp>
      <p:sp>
        <p:nvSpPr>
          <p:cNvPr id="47" name="Rectangle: Rounded Corners 46">
            <a:extLst>
              <a:ext uri="{FF2B5EF4-FFF2-40B4-BE49-F238E27FC236}">
                <a16:creationId xmlns:a16="http://schemas.microsoft.com/office/drawing/2014/main" id="{EDDA326C-A154-43B1-ADDF-00D8EB26D0BA}"/>
              </a:ext>
            </a:extLst>
          </p:cNvPr>
          <p:cNvSpPr/>
          <p:nvPr/>
        </p:nvSpPr>
        <p:spPr>
          <a:xfrm>
            <a:off x="1680221" y="2639071"/>
            <a:ext cx="4867322" cy="457200"/>
          </a:xfrm>
          <a:prstGeom prst="roundRect">
            <a:avLst/>
          </a:prstGeom>
          <a:solidFill>
            <a:schemeClr val="accent4">
              <a:lumMod val="75000"/>
            </a:schemeClr>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Software</a:t>
            </a:r>
          </a:p>
        </p:txBody>
      </p:sp>
      <p:sp>
        <p:nvSpPr>
          <p:cNvPr id="49" name="Rectangle: Rounded Corners 48">
            <a:extLst>
              <a:ext uri="{FF2B5EF4-FFF2-40B4-BE49-F238E27FC236}">
                <a16:creationId xmlns:a16="http://schemas.microsoft.com/office/drawing/2014/main" id="{2FBEC849-8DB2-4D5F-A74D-A333AF06A227}"/>
              </a:ext>
            </a:extLst>
          </p:cNvPr>
          <p:cNvSpPr/>
          <p:nvPr/>
        </p:nvSpPr>
        <p:spPr>
          <a:xfrm>
            <a:off x="1680221" y="4159870"/>
            <a:ext cx="4867322" cy="457200"/>
          </a:xfrm>
          <a:prstGeom prst="roundRect">
            <a:avLst/>
          </a:prstGeom>
          <a:solidFill>
            <a:srgbClr val="5E9CAE"/>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Hardware</a:t>
            </a:r>
          </a:p>
        </p:txBody>
      </p:sp>
      <p:sp>
        <p:nvSpPr>
          <p:cNvPr id="50" name="Rectangle: Rounded Corners 49">
            <a:extLst>
              <a:ext uri="{FF2B5EF4-FFF2-40B4-BE49-F238E27FC236}">
                <a16:creationId xmlns:a16="http://schemas.microsoft.com/office/drawing/2014/main" id="{0853EB5F-FA6A-431F-AAF5-BBA14D8AFCCB}"/>
              </a:ext>
            </a:extLst>
          </p:cNvPr>
          <p:cNvSpPr/>
          <p:nvPr/>
        </p:nvSpPr>
        <p:spPr>
          <a:xfrm>
            <a:off x="1680221" y="3652937"/>
            <a:ext cx="4867322" cy="457200"/>
          </a:xfrm>
          <a:prstGeom prst="roundRect">
            <a:avLst/>
          </a:prstGeom>
          <a:solidFill>
            <a:schemeClr val="accent4">
              <a:lumMod val="75000"/>
            </a:schemeClr>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Software</a:t>
            </a:r>
          </a:p>
        </p:txBody>
      </p:sp>
      <p:sp>
        <p:nvSpPr>
          <p:cNvPr id="52" name="Rectangle: Rounded Corners 51">
            <a:extLst>
              <a:ext uri="{FF2B5EF4-FFF2-40B4-BE49-F238E27FC236}">
                <a16:creationId xmlns:a16="http://schemas.microsoft.com/office/drawing/2014/main" id="{2A125758-5065-4EC0-B2D7-F35E8A69EF82}"/>
              </a:ext>
            </a:extLst>
          </p:cNvPr>
          <p:cNvSpPr/>
          <p:nvPr/>
        </p:nvSpPr>
        <p:spPr>
          <a:xfrm>
            <a:off x="1680645" y="5173737"/>
            <a:ext cx="4867322" cy="457200"/>
          </a:xfrm>
          <a:prstGeom prst="roundRect">
            <a:avLst/>
          </a:prstGeom>
          <a:solidFill>
            <a:srgbClr val="5E9CAE"/>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Hardware</a:t>
            </a:r>
          </a:p>
        </p:txBody>
      </p:sp>
      <p:sp>
        <p:nvSpPr>
          <p:cNvPr id="53" name="Rectangle: Rounded Corners 52">
            <a:extLst>
              <a:ext uri="{FF2B5EF4-FFF2-40B4-BE49-F238E27FC236}">
                <a16:creationId xmlns:a16="http://schemas.microsoft.com/office/drawing/2014/main" id="{CFB30042-E2CA-49CB-BAEE-F9CDD8BB2E9B}"/>
              </a:ext>
            </a:extLst>
          </p:cNvPr>
          <p:cNvSpPr/>
          <p:nvPr/>
        </p:nvSpPr>
        <p:spPr>
          <a:xfrm>
            <a:off x="1680645" y="4666803"/>
            <a:ext cx="4867322" cy="457200"/>
          </a:xfrm>
          <a:prstGeom prst="roundRect">
            <a:avLst/>
          </a:prstGeom>
          <a:solidFill>
            <a:schemeClr val="accent4">
              <a:lumMod val="75000"/>
            </a:schemeClr>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Software</a:t>
            </a:r>
          </a:p>
        </p:txBody>
      </p:sp>
      <p:sp>
        <p:nvSpPr>
          <p:cNvPr id="54" name="Rectangle: Rounded Corners 8">
            <a:extLst>
              <a:ext uri="{FF2B5EF4-FFF2-40B4-BE49-F238E27FC236}">
                <a16:creationId xmlns:a16="http://schemas.microsoft.com/office/drawing/2014/main" id="{829A07E4-84FB-4EB7-AED4-98857B17112E}"/>
              </a:ext>
            </a:extLst>
          </p:cNvPr>
          <p:cNvSpPr/>
          <p:nvPr/>
        </p:nvSpPr>
        <p:spPr>
          <a:xfrm rot="16200000">
            <a:off x="727748" y="1668879"/>
            <a:ext cx="1453103" cy="365760"/>
          </a:xfrm>
          <a:prstGeom prst="roundRect">
            <a:avLst/>
          </a:prstGeom>
          <a:solidFill>
            <a:srgbClr val="0098A8"/>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Block</a:t>
            </a:r>
          </a:p>
        </p:txBody>
      </p:sp>
      <p:sp>
        <p:nvSpPr>
          <p:cNvPr id="58" name="Rectangle: Rounded Corners 19">
            <a:extLst>
              <a:ext uri="{FF2B5EF4-FFF2-40B4-BE49-F238E27FC236}">
                <a16:creationId xmlns:a16="http://schemas.microsoft.com/office/drawing/2014/main" id="{505DD37C-5B3F-4BA4-B5E5-908F1752C591}"/>
              </a:ext>
            </a:extLst>
          </p:cNvPr>
          <p:cNvSpPr/>
          <p:nvPr/>
        </p:nvSpPr>
        <p:spPr>
          <a:xfrm>
            <a:off x="1787463" y="1656363"/>
            <a:ext cx="914400" cy="365760"/>
          </a:xfrm>
          <a:prstGeom prst="roundRect">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IBM</a:t>
            </a:r>
          </a:p>
        </p:txBody>
      </p:sp>
      <p:sp>
        <p:nvSpPr>
          <p:cNvPr id="59" name="Rectangle: Rounded Corners 19">
            <a:extLst>
              <a:ext uri="{FF2B5EF4-FFF2-40B4-BE49-F238E27FC236}">
                <a16:creationId xmlns:a16="http://schemas.microsoft.com/office/drawing/2014/main" id="{D067F0E7-C751-4BD0-8352-2DB772AB0F01}"/>
              </a:ext>
            </a:extLst>
          </p:cNvPr>
          <p:cNvSpPr/>
          <p:nvPr/>
        </p:nvSpPr>
        <p:spPr>
          <a:xfrm>
            <a:off x="2767326" y="1665434"/>
            <a:ext cx="923024" cy="347618"/>
          </a:xfrm>
          <a:prstGeom prst="roundRect">
            <a:avLst/>
          </a:prstGeom>
          <a:solidFill>
            <a:schemeClr val="accent3"/>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Arial"/>
                <a:ea typeface="+mn-ea"/>
                <a:cs typeface="Arial"/>
              </a:rPr>
              <a:t>Pure</a:t>
            </a:r>
            <a:endParaRPr kumimoji="0" lang="en-US" sz="105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6" name="Rectangle: Rounded Corners 19">
            <a:extLst>
              <a:ext uri="{FF2B5EF4-FFF2-40B4-BE49-F238E27FC236}">
                <a16:creationId xmlns:a16="http://schemas.microsoft.com/office/drawing/2014/main" id="{B589120F-11BF-4120-926A-1BBC29040006}"/>
              </a:ext>
            </a:extLst>
          </p:cNvPr>
          <p:cNvSpPr/>
          <p:nvPr/>
        </p:nvSpPr>
        <p:spPr>
          <a:xfrm>
            <a:off x="1801115" y="1152320"/>
            <a:ext cx="914400" cy="365760"/>
          </a:xfrm>
          <a:prstGeom prst="roundRect">
            <a:avLst/>
          </a:prstGeom>
          <a:solidFill>
            <a:srgbClr val="177349"/>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Virtana</a:t>
            </a:r>
            <a:endParaRPr kumimoji="0" lang="en-US" sz="105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7" name="Rectangle: Rounded Corners 19">
            <a:extLst>
              <a:ext uri="{FF2B5EF4-FFF2-40B4-BE49-F238E27FC236}">
                <a16:creationId xmlns:a16="http://schemas.microsoft.com/office/drawing/2014/main" id="{258910EA-5D45-4745-ABB7-AAC415D5775B}"/>
              </a:ext>
            </a:extLst>
          </p:cNvPr>
          <p:cNvSpPr/>
          <p:nvPr/>
        </p:nvSpPr>
        <p:spPr>
          <a:xfrm>
            <a:off x="2749183" y="2683681"/>
            <a:ext cx="914400" cy="377943"/>
          </a:xfrm>
          <a:prstGeom prst="roundRect">
            <a:avLst/>
          </a:prstGeom>
          <a:solidFill>
            <a:schemeClr val="bg1">
              <a:lumMod val="75000"/>
            </a:schemeClr>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Cohesity</a:t>
            </a:r>
          </a:p>
        </p:txBody>
      </p:sp>
      <p:sp>
        <p:nvSpPr>
          <p:cNvPr id="76" name="Rectangle: Rounded Corners 19">
            <a:extLst>
              <a:ext uri="{FF2B5EF4-FFF2-40B4-BE49-F238E27FC236}">
                <a16:creationId xmlns:a16="http://schemas.microsoft.com/office/drawing/2014/main" id="{AF78D2D4-9FC2-4416-93D0-A91179866B4D}"/>
              </a:ext>
            </a:extLst>
          </p:cNvPr>
          <p:cNvSpPr/>
          <p:nvPr/>
        </p:nvSpPr>
        <p:spPr>
          <a:xfrm>
            <a:off x="1748496" y="3178916"/>
            <a:ext cx="914400" cy="365760"/>
          </a:xfrm>
          <a:prstGeom prst="roundRect">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Arial"/>
                <a:ea typeface="+mn-ea"/>
                <a:cs typeface="Arial"/>
              </a:rPr>
              <a:t>DellEMC</a:t>
            </a:r>
            <a:endParaRPr kumimoji="0" lang="en-US" sz="1050" b="1" i="0" u="none" strike="noStrike" kern="1200" cap="none" spc="0" normalizeH="0" baseline="0" noProof="0" dirty="0">
              <a:ln>
                <a:noFill/>
              </a:ln>
              <a:solidFill>
                <a:prstClr val="white"/>
              </a:solidFill>
              <a:effectLst/>
              <a:uLnTx/>
              <a:uFillTx/>
              <a:latin typeface="Arial"/>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2" name="Rectangle: Rounded Corners 19">
            <a:extLst>
              <a:ext uri="{FF2B5EF4-FFF2-40B4-BE49-F238E27FC236}">
                <a16:creationId xmlns:a16="http://schemas.microsoft.com/office/drawing/2014/main" id="{0D1D211D-64D2-4984-B724-6485C9060AFF}"/>
              </a:ext>
            </a:extLst>
          </p:cNvPr>
          <p:cNvSpPr/>
          <p:nvPr/>
        </p:nvSpPr>
        <p:spPr>
          <a:xfrm>
            <a:off x="1751127" y="5207785"/>
            <a:ext cx="891767" cy="365760"/>
          </a:xfrm>
          <a:prstGeom prst="roundRect">
            <a:avLst/>
          </a:prstGeom>
          <a:solidFill>
            <a:srgbClr val="0072CF"/>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Arial"/>
                <a:ea typeface="+mn-ea"/>
                <a:cs typeface="Arial"/>
              </a:rPr>
              <a:t>DellEMC</a:t>
            </a:r>
            <a:endParaRPr kumimoji="0" lang="en-US" sz="105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3" name="Rectangle: Rounded Corners 19">
            <a:extLst>
              <a:ext uri="{FF2B5EF4-FFF2-40B4-BE49-F238E27FC236}">
                <a16:creationId xmlns:a16="http://schemas.microsoft.com/office/drawing/2014/main" id="{836D5F69-0D30-4DE6-B95B-45365947EFA9}"/>
              </a:ext>
            </a:extLst>
          </p:cNvPr>
          <p:cNvSpPr/>
          <p:nvPr/>
        </p:nvSpPr>
        <p:spPr>
          <a:xfrm>
            <a:off x="1767156" y="4700851"/>
            <a:ext cx="876678" cy="365760"/>
          </a:xfrm>
          <a:prstGeom prst="roundRect">
            <a:avLst/>
          </a:prstGeom>
          <a:solidFill>
            <a:srgbClr val="177349"/>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Veritas</a:t>
            </a:r>
          </a:p>
        </p:txBody>
      </p:sp>
      <p:sp>
        <p:nvSpPr>
          <p:cNvPr id="84" name="Title 3">
            <a:extLst>
              <a:ext uri="{FF2B5EF4-FFF2-40B4-BE49-F238E27FC236}">
                <a16:creationId xmlns:a16="http://schemas.microsoft.com/office/drawing/2014/main" id="{3FB2088C-4E87-42C5-AE61-6FA73BEF2344}"/>
              </a:ext>
            </a:extLst>
          </p:cNvPr>
          <p:cNvSpPr>
            <a:spLocks noGrp="1"/>
          </p:cNvSpPr>
          <p:nvPr>
            <p:ph type="title"/>
          </p:nvPr>
        </p:nvSpPr>
        <p:spPr>
          <a:xfrm>
            <a:off x="504412" y="460209"/>
            <a:ext cx="11183175" cy="932562"/>
          </a:xfrm>
        </p:spPr>
        <p:txBody>
          <a:bodyPr lIns="91440" tIns="45720" rIns="91440" bIns="0" anchor="t" anchorCtr="0">
            <a:noAutofit/>
          </a:bodyPr>
          <a:lstStyle/>
          <a:p>
            <a:r>
              <a:rPr lang="en-US" dirty="0"/>
              <a:t>Full Stack Product </a:t>
            </a:r>
            <a:r>
              <a:rPr lang="en-US" dirty="0">
                <a:cs typeface="Arial"/>
              </a:rPr>
              <a:t>Analysis </a:t>
            </a:r>
            <a:r>
              <a:rPr lang="en-US" dirty="0">
                <a:solidFill>
                  <a:schemeClr val="tx1"/>
                </a:solidFill>
              </a:rPr>
              <a:t>|</a:t>
            </a:r>
            <a:r>
              <a:rPr lang="en-US" dirty="0">
                <a:cs typeface="Arial"/>
              </a:rPr>
              <a:t> Storage </a:t>
            </a:r>
            <a:endParaRPr lang="en-US" b="1" dirty="0">
              <a:cs typeface="Arial"/>
            </a:endParaRPr>
          </a:p>
        </p:txBody>
      </p:sp>
      <p:sp>
        <p:nvSpPr>
          <p:cNvPr id="44" name="Rectangle: Rounded Corners 19">
            <a:extLst>
              <a:ext uri="{FF2B5EF4-FFF2-40B4-BE49-F238E27FC236}">
                <a16:creationId xmlns:a16="http://schemas.microsoft.com/office/drawing/2014/main" id="{9845DF08-7D6B-4339-B90A-E349CBFBE7CC}"/>
              </a:ext>
            </a:extLst>
          </p:cNvPr>
          <p:cNvSpPr/>
          <p:nvPr/>
        </p:nvSpPr>
        <p:spPr>
          <a:xfrm>
            <a:off x="8751492" y="5573545"/>
            <a:ext cx="1097280" cy="457200"/>
          </a:xfrm>
          <a:prstGeom prst="roundRect">
            <a:avLst/>
          </a:prstGeom>
          <a:solidFill>
            <a:srgbClr val="000000"/>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Fixed Contract</a:t>
            </a:r>
            <a:endParaRPr kumimoji="0" lang="en-US" sz="105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5" name="Rectangle: Rounded Corners 19">
            <a:extLst>
              <a:ext uri="{FF2B5EF4-FFF2-40B4-BE49-F238E27FC236}">
                <a16:creationId xmlns:a16="http://schemas.microsoft.com/office/drawing/2014/main" id="{5DB800F7-C092-49AB-86DE-86E86A36F25B}"/>
              </a:ext>
            </a:extLst>
          </p:cNvPr>
          <p:cNvSpPr/>
          <p:nvPr/>
        </p:nvSpPr>
        <p:spPr>
          <a:xfrm>
            <a:off x="9899300" y="5573545"/>
            <a:ext cx="1097280" cy="457200"/>
          </a:xfrm>
          <a:prstGeom prst="roundRect">
            <a:avLst/>
          </a:prstGeom>
          <a:solidFill>
            <a:schemeClr val="bg2">
              <a:lumMod val="50000"/>
            </a:schemeClr>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Depreciation</a:t>
            </a:r>
            <a:endParaRPr kumimoji="0" lang="en-US" sz="105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8" name="Rectangle: Rounded Corners 19">
            <a:extLst>
              <a:ext uri="{FF2B5EF4-FFF2-40B4-BE49-F238E27FC236}">
                <a16:creationId xmlns:a16="http://schemas.microsoft.com/office/drawing/2014/main" id="{B870A407-8D45-459C-939E-F3D6AFA650B9}"/>
              </a:ext>
            </a:extLst>
          </p:cNvPr>
          <p:cNvSpPr/>
          <p:nvPr/>
        </p:nvSpPr>
        <p:spPr>
          <a:xfrm>
            <a:off x="11047108" y="5573545"/>
            <a:ext cx="1097280" cy="457200"/>
          </a:xfrm>
          <a:prstGeom prst="roundRect">
            <a:avLst/>
          </a:prstGeom>
          <a:solidFill>
            <a:srgbClr val="177349"/>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Consumption Based Contract</a:t>
            </a:r>
            <a:endParaRPr kumimoji="0" lang="en-US" sz="105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3" name="Rectangle: Rounded Corners 19">
            <a:extLst>
              <a:ext uri="{FF2B5EF4-FFF2-40B4-BE49-F238E27FC236}">
                <a16:creationId xmlns:a16="http://schemas.microsoft.com/office/drawing/2014/main" id="{14943E01-C222-4CA3-9E34-9FD167BD0738}"/>
              </a:ext>
            </a:extLst>
          </p:cNvPr>
          <p:cNvSpPr/>
          <p:nvPr/>
        </p:nvSpPr>
        <p:spPr>
          <a:xfrm>
            <a:off x="2793767" y="1141294"/>
            <a:ext cx="914400" cy="365760"/>
          </a:xfrm>
          <a:prstGeom prst="roundRect">
            <a:avLst/>
          </a:prstGeom>
          <a:solidFill>
            <a:srgbClr val="177349"/>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Arial"/>
                <a:ea typeface="+mn-ea"/>
                <a:cs typeface="Arial"/>
              </a:rPr>
              <a:t>DellEMC</a:t>
            </a:r>
            <a:endParaRPr kumimoji="0" lang="en-US" sz="105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Rounded Corners 19">
            <a:extLst>
              <a:ext uri="{FF2B5EF4-FFF2-40B4-BE49-F238E27FC236}">
                <a16:creationId xmlns:a16="http://schemas.microsoft.com/office/drawing/2014/main" id="{1230CAA8-8C26-4727-B07C-95101CD0B8F3}"/>
              </a:ext>
            </a:extLst>
          </p:cNvPr>
          <p:cNvSpPr/>
          <p:nvPr/>
        </p:nvSpPr>
        <p:spPr>
          <a:xfrm>
            <a:off x="1746942" y="2671674"/>
            <a:ext cx="914400" cy="365760"/>
          </a:xfrm>
          <a:prstGeom prst="roundRect">
            <a:avLst/>
          </a:prstGeom>
          <a:solidFill>
            <a:srgbClr val="177349"/>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Arial"/>
                <a:ea typeface="+mn-ea"/>
                <a:cs typeface="Arial"/>
              </a:rPr>
              <a:t>DellEMC</a:t>
            </a:r>
            <a:endParaRPr kumimoji="0" lang="en-US" sz="1050" b="1" i="0" u="none" strike="noStrike" kern="1200" cap="none" spc="0" normalizeH="0" baseline="0" noProof="0" dirty="0">
              <a:ln>
                <a:noFill/>
              </a:ln>
              <a:solidFill>
                <a:prstClr val="white"/>
              </a:solidFill>
              <a:effectLst/>
              <a:uLnTx/>
              <a:uFillTx/>
              <a:latin typeface="Arial"/>
              <a:ea typeface="+mn-ea"/>
              <a:cs typeface="Arial"/>
            </a:endParaRPr>
          </a:p>
        </p:txBody>
      </p:sp>
      <p:sp>
        <p:nvSpPr>
          <p:cNvPr id="60" name="Rectangle: Rounded Corners 19">
            <a:extLst>
              <a:ext uri="{FF2B5EF4-FFF2-40B4-BE49-F238E27FC236}">
                <a16:creationId xmlns:a16="http://schemas.microsoft.com/office/drawing/2014/main" id="{6C5FB8D2-120C-40A1-B06C-0F5CB848735B}"/>
              </a:ext>
            </a:extLst>
          </p:cNvPr>
          <p:cNvSpPr/>
          <p:nvPr/>
        </p:nvSpPr>
        <p:spPr>
          <a:xfrm>
            <a:off x="2769241" y="3178607"/>
            <a:ext cx="914400" cy="365760"/>
          </a:xfrm>
          <a:prstGeom prst="roundRect">
            <a:avLst/>
          </a:prstGeom>
          <a:solidFill>
            <a:schemeClr val="accent3"/>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Arial"/>
                <a:ea typeface="+mn-ea"/>
                <a:cs typeface="Arial"/>
              </a:rPr>
              <a:t>DellEMC</a:t>
            </a:r>
            <a:endParaRPr kumimoji="0" lang="en-US" sz="1050" b="1" i="0" u="none" strike="noStrike" kern="1200" cap="none" spc="0" normalizeH="0" baseline="0" noProof="0" dirty="0">
              <a:ln>
                <a:noFill/>
              </a:ln>
              <a:solidFill>
                <a:prstClr val="white"/>
              </a:solidFill>
              <a:effectLst/>
              <a:uLnTx/>
              <a:uFillTx/>
              <a:latin typeface="Arial"/>
              <a:ea typeface="+mn-ea"/>
              <a:cs typeface="Arial"/>
            </a:endParaRPr>
          </a:p>
        </p:txBody>
      </p:sp>
      <p:sp>
        <p:nvSpPr>
          <p:cNvPr id="61" name="Rectangle: Rounded Corners 19">
            <a:extLst>
              <a:ext uri="{FF2B5EF4-FFF2-40B4-BE49-F238E27FC236}">
                <a16:creationId xmlns:a16="http://schemas.microsoft.com/office/drawing/2014/main" id="{8E515EAE-80D8-4783-8A65-EF9A8747F4AF}"/>
              </a:ext>
            </a:extLst>
          </p:cNvPr>
          <p:cNvSpPr/>
          <p:nvPr/>
        </p:nvSpPr>
        <p:spPr>
          <a:xfrm>
            <a:off x="1763150" y="3667050"/>
            <a:ext cx="885094" cy="405629"/>
          </a:xfrm>
          <a:prstGeom prst="roundRect">
            <a:avLst/>
          </a:prstGeom>
          <a:solidFill>
            <a:srgbClr val="177349"/>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Arial"/>
                <a:ea typeface="+mn-ea"/>
                <a:cs typeface="Arial"/>
              </a:rPr>
              <a:t>DellEMC</a:t>
            </a:r>
            <a:endParaRPr kumimoji="0" lang="en-US" sz="105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2" name="Rectangle: Rounded Corners 19">
            <a:extLst>
              <a:ext uri="{FF2B5EF4-FFF2-40B4-BE49-F238E27FC236}">
                <a16:creationId xmlns:a16="http://schemas.microsoft.com/office/drawing/2014/main" id="{8032EFCF-1D20-4081-AF5B-90D7DDD84880}"/>
              </a:ext>
            </a:extLst>
          </p:cNvPr>
          <p:cNvSpPr/>
          <p:nvPr/>
        </p:nvSpPr>
        <p:spPr>
          <a:xfrm>
            <a:off x="1765259" y="4185114"/>
            <a:ext cx="877766" cy="390975"/>
          </a:xfrm>
          <a:prstGeom prst="roundRect">
            <a:avLst/>
          </a:prstGeom>
          <a:solidFill>
            <a:schemeClr val="accent3"/>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Arial"/>
                <a:ea typeface="+mn-ea"/>
                <a:cs typeface="Arial"/>
              </a:rPr>
              <a:t>DellEMC</a:t>
            </a:r>
            <a:endParaRPr kumimoji="0" lang="en-US" sz="105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3" name="Rectangle: Rounded Corners 19">
            <a:extLst>
              <a:ext uri="{FF2B5EF4-FFF2-40B4-BE49-F238E27FC236}">
                <a16:creationId xmlns:a16="http://schemas.microsoft.com/office/drawing/2014/main" id="{0B5C80A7-92A8-445F-A67E-D49B722AF1E8}"/>
              </a:ext>
            </a:extLst>
          </p:cNvPr>
          <p:cNvSpPr/>
          <p:nvPr/>
        </p:nvSpPr>
        <p:spPr>
          <a:xfrm>
            <a:off x="3755813" y="1656363"/>
            <a:ext cx="914400" cy="365760"/>
          </a:xfrm>
          <a:prstGeom prst="roundRect">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Pure</a:t>
            </a:r>
          </a:p>
        </p:txBody>
      </p:sp>
      <p:sp>
        <p:nvSpPr>
          <p:cNvPr id="64" name="Rectangle: Rounded Corners 19">
            <a:extLst>
              <a:ext uri="{FF2B5EF4-FFF2-40B4-BE49-F238E27FC236}">
                <a16:creationId xmlns:a16="http://schemas.microsoft.com/office/drawing/2014/main" id="{84FA4274-680C-442C-A099-0905FF3D7A44}"/>
              </a:ext>
            </a:extLst>
          </p:cNvPr>
          <p:cNvSpPr/>
          <p:nvPr/>
        </p:nvSpPr>
        <p:spPr>
          <a:xfrm>
            <a:off x="2770160" y="4700851"/>
            <a:ext cx="891767" cy="365760"/>
          </a:xfrm>
          <a:prstGeom prst="roundRect">
            <a:avLst/>
          </a:prstGeom>
          <a:solidFill>
            <a:srgbClr val="177349"/>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Arial"/>
                <a:ea typeface="+mn-ea"/>
                <a:cs typeface="Arial"/>
              </a:rPr>
              <a:t>DellEMC</a:t>
            </a:r>
            <a:endParaRPr kumimoji="0" lang="en-US" sz="105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1" name="Rectangle: Rounded Corners 19">
            <a:extLst>
              <a:ext uri="{FF2B5EF4-FFF2-40B4-BE49-F238E27FC236}">
                <a16:creationId xmlns:a16="http://schemas.microsoft.com/office/drawing/2014/main" id="{F4175C74-3C73-4FB8-8002-2993BCFF69F8}"/>
              </a:ext>
            </a:extLst>
          </p:cNvPr>
          <p:cNvSpPr/>
          <p:nvPr/>
        </p:nvSpPr>
        <p:spPr>
          <a:xfrm>
            <a:off x="4721857" y="1668035"/>
            <a:ext cx="842984" cy="365760"/>
          </a:xfrm>
          <a:prstGeom prst="roundRect">
            <a:avLst/>
          </a:prstGeom>
          <a:solidFill>
            <a:schemeClr val="accent3"/>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white"/>
                </a:solidFill>
                <a:effectLst/>
                <a:uLnTx/>
                <a:uFillTx/>
                <a:latin typeface="Arial"/>
                <a:ea typeface="+mn-ea"/>
                <a:cs typeface="Arial"/>
              </a:rPr>
              <a:t>DellEMC</a:t>
            </a:r>
            <a:endParaRPr kumimoji="0" lang="en-US" sz="105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2" name="Rectangle: Rounded Corners 19">
            <a:extLst>
              <a:ext uri="{FF2B5EF4-FFF2-40B4-BE49-F238E27FC236}">
                <a16:creationId xmlns:a16="http://schemas.microsoft.com/office/drawing/2014/main" id="{EE8F0A3A-0A38-4CD5-B332-1AAD9CFCB265}"/>
              </a:ext>
            </a:extLst>
          </p:cNvPr>
          <p:cNvSpPr/>
          <p:nvPr/>
        </p:nvSpPr>
        <p:spPr>
          <a:xfrm>
            <a:off x="7614258" y="5574183"/>
            <a:ext cx="1097280" cy="456562"/>
          </a:xfrm>
          <a:prstGeom prst="roundRect">
            <a:avLst/>
          </a:prstGeom>
          <a:solidFill>
            <a:schemeClr val="bg1">
              <a:lumMod val="75000"/>
            </a:schemeClr>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lIns="9144" tIns="9144" rIns="9144" bIns="9144"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prstClr val="white"/>
              </a:solidFill>
              <a:effectLst/>
              <a:uLnTx/>
              <a:uFillTx/>
              <a:latin typeface="Arial"/>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solidFill>
                <a:effectLst/>
                <a:uLnTx/>
                <a:uFillTx/>
                <a:latin typeface="Arial"/>
                <a:ea typeface="+mn-ea"/>
                <a:cs typeface="Arial"/>
              </a:rPr>
              <a:t>New</a:t>
            </a:r>
          </a:p>
        </p:txBody>
      </p:sp>
      <p:sp>
        <p:nvSpPr>
          <p:cNvPr id="57" name="Slide Number Placeholder 5">
            <a:extLst>
              <a:ext uri="{FF2B5EF4-FFF2-40B4-BE49-F238E27FC236}">
                <a16:creationId xmlns:a16="http://schemas.microsoft.com/office/drawing/2014/main" id="{4D9E87D7-F05B-4DD9-9A92-65355874E60F}"/>
              </a:ext>
            </a:extLst>
          </p:cNvPr>
          <p:cNvSpPr>
            <a:spLocks noGrp="1"/>
          </p:cNvSpPr>
          <p:nvPr>
            <p:ph type="sldNum" sz="quarter" idx="12"/>
          </p:nvPr>
        </p:nvSpPr>
        <p:spPr>
          <a:xfrm>
            <a:off x="11112274" y="6541613"/>
            <a:ext cx="762000" cy="194297"/>
          </a:xfrm>
          <a:prstGeom prst="rect">
            <a:avLst/>
          </a:prstGeom>
        </p:spPr>
        <p:txBody>
          <a:bodyPr anchor="t" anchorCtr="0"/>
          <a:lstStyle>
            <a:lvl1pPr algn="r">
              <a:defRPr sz="1200" b="0">
                <a:solidFill>
                  <a:srgbClr val="747678"/>
                </a:solidFill>
                <a:latin typeface="Arial" pitchFamily="34" charset="0"/>
                <a:cs typeface="Arial" pitchFamily="34" charset="0"/>
              </a:defRPr>
            </a:lvl1pPr>
          </a:lstStyle>
          <a:p>
            <a:fld id="{23B99C07-6774-7B4C-A880-8CAF4048FB67}" type="slidenum">
              <a:rPr lang="en-US" smtClean="0"/>
              <a:pPr/>
              <a:t>48</a:t>
            </a:fld>
            <a:endParaRPr lang="en-US" dirty="0"/>
          </a:p>
        </p:txBody>
      </p:sp>
    </p:spTree>
    <p:extLst>
      <p:ext uri="{BB962C8B-B14F-4D97-AF65-F5344CB8AC3E}">
        <p14:creationId xmlns:p14="http://schemas.microsoft.com/office/powerpoint/2010/main" val="38062729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23ECB718-B73F-4118-9CCB-C8E01E0E7555}"/>
              </a:ext>
            </a:extLst>
          </p:cNvPr>
          <p:cNvSpPr/>
          <p:nvPr/>
        </p:nvSpPr>
        <p:spPr>
          <a:xfrm>
            <a:off x="1273365" y="1005895"/>
            <a:ext cx="8650642" cy="540490"/>
          </a:xfrm>
          <a:prstGeom prst="roundRect">
            <a:avLst/>
          </a:prstGeom>
          <a:solidFill>
            <a:schemeClr val="tx2">
              <a:lumMod val="65000"/>
            </a:schemeClr>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lvl="0" algn="ctr" defTabSz="914400">
              <a:defRPr/>
            </a:pPr>
            <a:r>
              <a:rPr lang="en-US" sz="1300" b="1" dirty="0">
                <a:solidFill>
                  <a:srgbClr val="FFFFFF"/>
                </a:solidFill>
                <a:latin typeface="Arial"/>
                <a:cs typeface="Arial"/>
              </a:rPr>
              <a:t>Automation / Orchestration</a:t>
            </a:r>
          </a:p>
        </p:txBody>
      </p:sp>
      <p:sp>
        <p:nvSpPr>
          <p:cNvPr id="4" name="Title 3">
            <a:extLst>
              <a:ext uri="{FF2B5EF4-FFF2-40B4-BE49-F238E27FC236}">
                <a16:creationId xmlns:a16="http://schemas.microsoft.com/office/drawing/2014/main" id="{C0F12895-3A35-41AB-B4A7-3FEA793B5ECB}"/>
              </a:ext>
            </a:extLst>
          </p:cNvPr>
          <p:cNvSpPr>
            <a:spLocks noGrp="1"/>
          </p:cNvSpPr>
          <p:nvPr>
            <p:ph type="title"/>
          </p:nvPr>
        </p:nvSpPr>
        <p:spPr>
          <a:xfrm>
            <a:off x="504412" y="550621"/>
            <a:ext cx="11183175" cy="932562"/>
          </a:xfrm>
        </p:spPr>
        <p:txBody>
          <a:bodyPr/>
          <a:lstStyle/>
          <a:p>
            <a:r>
              <a:rPr lang="en-US" dirty="0"/>
              <a:t>Full Stack Product Analysis</a:t>
            </a:r>
            <a:r>
              <a:rPr lang="en-US" dirty="0">
                <a:solidFill>
                  <a:schemeClr val="tx1"/>
                </a:solidFill>
              </a:rPr>
              <a:t> | </a:t>
            </a:r>
            <a:r>
              <a:rPr lang="en-US" b="1" dirty="0"/>
              <a:t>Network</a:t>
            </a:r>
          </a:p>
        </p:txBody>
      </p:sp>
      <p:grpSp>
        <p:nvGrpSpPr>
          <p:cNvPr id="6" name="Group 5">
            <a:extLst>
              <a:ext uri="{FF2B5EF4-FFF2-40B4-BE49-F238E27FC236}">
                <a16:creationId xmlns:a16="http://schemas.microsoft.com/office/drawing/2014/main" id="{307CAB31-C62F-4BCF-8315-F88F5ECAFFFB}"/>
              </a:ext>
            </a:extLst>
          </p:cNvPr>
          <p:cNvGrpSpPr/>
          <p:nvPr/>
        </p:nvGrpSpPr>
        <p:grpSpPr>
          <a:xfrm>
            <a:off x="143527" y="986843"/>
            <a:ext cx="9782221" cy="4884314"/>
            <a:chOff x="446756" y="1032684"/>
            <a:chExt cx="8354293" cy="5366558"/>
          </a:xfrm>
        </p:grpSpPr>
        <p:sp>
          <p:nvSpPr>
            <p:cNvPr id="7" name="Rectangle: Rounded Corners 6">
              <a:extLst>
                <a:ext uri="{FF2B5EF4-FFF2-40B4-BE49-F238E27FC236}">
                  <a16:creationId xmlns:a16="http://schemas.microsoft.com/office/drawing/2014/main" id="{7BB6CF7E-951F-43E1-ABE0-524AB34169DE}"/>
                </a:ext>
              </a:extLst>
            </p:cNvPr>
            <p:cNvSpPr/>
            <p:nvPr/>
          </p:nvSpPr>
          <p:spPr>
            <a:xfrm rot="16200000">
              <a:off x="-1955607" y="3435047"/>
              <a:ext cx="5352603" cy="547878"/>
            </a:xfrm>
            <a:prstGeom prst="roundRect">
              <a:avLst/>
            </a:prstGeom>
            <a:solidFill>
              <a:srgbClr val="007D8A">
                <a:alpha val="50000"/>
              </a:srgbClr>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45720" rtlCol="0" anchor="t" anchorCtr="0"/>
            <a:lstStyle/>
            <a:p>
              <a:pPr algn="ctr" defTabSz="914400">
                <a:defRPr/>
              </a:pPr>
              <a:endParaRPr lang="en-US" sz="1400" b="1">
                <a:cs typeface="Arial"/>
              </a:endParaRPr>
            </a:p>
            <a:p>
              <a:pPr algn="ctr" defTabSz="914400">
                <a:defRPr/>
              </a:pPr>
              <a:r>
                <a:rPr lang="en-US" sz="1400" b="1">
                  <a:cs typeface="Arial"/>
                </a:rPr>
                <a:t>Network</a:t>
              </a:r>
            </a:p>
          </p:txBody>
        </p:sp>
        <p:sp>
          <p:nvSpPr>
            <p:cNvPr id="8" name="Rectangle: Rounded Corners 7">
              <a:extLst>
                <a:ext uri="{FF2B5EF4-FFF2-40B4-BE49-F238E27FC236}">
                  <a16:creationId xmlns:a16="http://schemas.microsoft.com/office/drawing/2014/main" id="{74ED7053-C561-40CF-BFD7-4C6CE165C33B}"/>
                </a:ext>
              </a:extLst>
            </p:cNvPr>
            <p:cNvSpPr/>
            <p:nvPr/>
          </p:nvSpPr>
          <p:spPr>
            <a:xfrm rot="16200000">
              <a:off x="574522" y="1484364"/>
              <a:ext cx="1228636" cy="367143"/>
            </a:xfrm>
            <a:prstGeom prst="roundRect">
              <a:avLst/>
            </a:prstGeom>
            <a:solidFill>
              <a:schemeClr val="bg2">
                <a:lumMod val="50000"/>
              </a:schemeClr>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rgbClr val="FFFFFF"/>
                  </a:solidFill>
                  <a:latin typeface="Arial"/>
                  <a:cs typeface="Arial"/>
                </a:rPr>
                <a:t>Net Management</a:t>
              </a:r>
            </a:p>
          </p:txBody>
        </p:sp>
        <p:sp>
          <p:nvSpPr>
            <p:cNvPr id="9" name="Rectangle: Rounded Corners 8">
              <a:extLst>
                <a:ext uri="{FF2B5EF4-FFF2-40B4-BE49-F238E27FC236}">
                  <a16:creationId xmlns:a16="http://schemas.microsoft.com/office/drawing/2014/main" id="{BBA5F7D2-F168-416A-97B6-0426BCB6D121}"/>
                </a:ext>
              </a:extLst>
            </p:cNvPr>
            <p:cNvSpPr/>
            <p:nvPr/>
          </p:nvSpPr>
          <p:spPr>
            <a:xfrm rot="16200000">
              <a:off x="127479" y="5155238"/>
              <a:ext cx="2112787" cy="375221"/>
            </a:xfrm>
            <a:prstGeom prst="roundRect">
              <a:avLst/>
            </a:prstGeom>
            <a:solidFill>
              <a:schemeClr val="accent2">
                <a:lumMod val="75000"/>
              </a:schemeClr>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Core &amp; Campus</a:t>
              </a:r>
            </a:p>
          </p:txBody>
        </p:sp>
        <p:sp>
          <p:nvSpPr>
            <p:cNvPr id="12" name="Rectangle: Rounded Corners 11">
              <a:extLst>
                <a:ext uri="{FF2B5EF4-FFF2-40B4-BE49-F238E27FC236}">
                  <a16:creationId xmlns:a16="http://schemas.microsoft.com/office/drawing/2014/main" id="{1F0E9870-4B8F-44E9-AFF7-26789208A421}"/>
                </a:ext>
              </a:extLst>
            </p:cNvPr>
            <p:cNvSpPr/>
            <p:nvPr/>
          </p:nvSpPr>
          <p:spPr>
            <a:xfrm>
              <a:off x="1406047" y="3630267"/>
              <a:ext cx="7366431" cy="594978"/>
            </a:xfrm>
            <a:prstGeom prst="roundRect">
              <a:avLst/>
            </a:prstGeom>
            <a:solidFill>
              <a:schemeClr val="accent5">
                <a:lumMod val="75000"/>
                <a:lumOff val="25000"/>
              </a:schemeClr>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lvl="0" algn="ctr" defTabSz="914400">
                <a:defRPr/>
              </a:pPr>
              <a:r>
                <a:rPr lang="en-US" sz="1400" b="1" dirty="0">
                  <a:solidFill>
                    <a:srgbClr val="FFFFFF"/>
                  </a:solidFill>
                  <a:latin typeface="Arial"/>
                  <a:cs typeface="Arial"/>
                </a:rPr>
                <a:t>Services (DDI, etc.)</a:t>
              </a:r>
            </a:p>
          </p:txBody>
        </p:sp>
        <p:sp>
          <p:nvSpPr>
            <p:cNvPr id="13" name="Rectangle: Rounded Corners 12">
              <a:extLst>
                <a:ext uri="{FF2B5EF4-FFF2-40B4-BE49-F238E27FC236}">
                  <a16:creationId xmlns:a16="http://schemas.microsoft.com/office/drawing/2014/main" id="{0E42D897-D3B8-429F-9C2D-C25A27AB6370}"/>
                </a:ext>
              </a:extLst>
            </p:cNvPr>
            <p:cNvSpPr/>
            <p:nvPr/>
          </p:nvSpPr>
          <p:spPr>
            <a:xfrm>
              <a:off x="1405182" y="4286455"/>
              <a:ext cx="7339315" cy="622666"/>
            </a:xfrm>
            <a:prstGeom prst="roundRect">
              <a:avLst/>
            </a:prstGeom>
            <a:solidFill>
              <a:srgbClr val="177349"/>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lvl="0" algn="ctr" defTabSz="914400">
                <a:defRPr/>
              </a:pPr>
              <a:r>
                <a:rPr lang="en-US" sz="1400" b="1" dirty="0">
                  <a:solidFill>
                    <a:srgbClr val="FFFFFF"/>
                  </a:solidFill>
                  <a:latin typeface="Arial"/>
                  <a:cs typeface="Arial"/>
                </a:rPr>
                <a:t>Connectivity</a:t>
              </a:r>
            </a:p>
            <a:p>
              <a:pPr lvl="0" algn="ctr" defTabSz="914400">
                <a:defRPr/>
              </a:pPr>
              <a:endParaRPr lang="en-US" sz="1200" b="1" dirty="0">
                <a:solidFill>
                  <a:srgbClr val="FFFFFF"/>
                </a:solidFill>
                <a:latin typeface="Arial" panose="020B0604020202020204" pitchFamily="34" charset="0"/>
                <a:cs typeface="Arial" panose="020B0604020202020204" pitchFamily="34" charset="0"/>
              </a:endParaRPr>
            </a:p>
          </p:txBody>
        </p:sp>
        <p:sp>
          <p:nvSpPr>
            <p:cNvPr id="14" name="Rectangle: Rounded Corners 13">
              <a:extLst>
                <a:ext uri="{FF2B5EF4-FFF2-40B4-BE49-F238E27FC236}">
                  <a16:creationId xmlns:a16="http://schemas.microsoft.com/office/drawing/2014/main" id="{71D0121E-7CF3-4992-96FA-9F18DF05D57E}"/>
                </a:ext>
              </a:extLst>
            </p:cNvPr>
            <p:cNvSpPr/>
            <p:nvPr/>
          </p:nvSpPr>
          <p:spPr>
            <a:xfrm>
              <a:off x="1420095" y="4958478"/>
              <a:ext cx="7339315" cy="693665"/>
            </a:xfrm>
            <a:prstGeom prst="roundRect">
              <a:avLst/>
            </a:prstGeom>
            <a:solidFill>
              <a:srgbClr val="177349"/>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cs typeface="Arial"/>
                </a:rPr>
                <a:t>Core</a:t>
              </a:r>
              <a:endParaRPr lang="en-US" sz="1400" b="1" i="0" u="none" strike="noStrike" kern="1200" cap="none" spc="0" normalizeH="0" baseline="0" noProof="0" dirty="0">
                <a:ln>
                  <a:noFill/>
                </a:ln>
                <a:solidFill>
                  <a:srgbClr val="FFFFFF"/>
                </a:solidFill>
                <a:effectLst/>
                <a:uLnTx/>
                <a:uFillTx/>
                <a:latin typeface="Arial"/>
                <a:cs typeface="Arial"/>
              </a:endParaRPr>
            </a:p>
          </p:txBody>
        </p:sp>
        <p:sp>
          <p:nvSpPr>
            <p:cNvPr id="15" name="Rectangle: Rounded Corners 14">
              <a:extLst>
                <a:ext uri="{FF2B5EF4-FFF2-40B4-BE49-F238E27FC236}">
                  <a16:creationId xmlns:a16="http://schemas.microsoft.com/office/drawing/2014/main" id="{9A15DCD2-377C-4812-BC89-50AC922F417C}"/>
                </a:ext>
              </a:extLst>
            </p:cNvPr>
            <p:cNvSpPr/>
            <p:nvPr/>
          </p:nvSpPr>
          <p:spPr>
            <a:xfrm>
              <a:off x="1411671" y="5694969"/>
              <a:ext cx="7360805" cy="696778"/>
            </a:xfrm>
            <a:prstGeom prst="roundRect">
              <a:avLst/>
            </a:prstGeom>
            <a:solidFill>
              <a:srgbClr val="177349"/>
            </a:solidFill>
            <a:ln w="9525">
              <a:solidFill>
                <a:srgbClr val="30CDD7"/>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cs typeface="Arial"/>
                </a:rPr>
                <a:t>Campus</a:t>
              </a:r>
              <a:endParaRPr lang="en-US" sz="1400" b="1" i="0" u="none" strike="noStrike" kern="1200" cap="none" spc="0" normalizeH="0" baseline="0" noProof="0" dirty="0">
                <a:ln>
                  <a:noFill/>
                </a:ln>
                <a:solidFill>
                  <a:srgbClr val="FFFFFF"/>
                </a:solidFill>
                <a:effectLst/>
                <a:uLnTx/>
                <a:uFillTx/>
                <a:latin typeface="Arial"/>
                <a:cs typeface="Arial"/>
              </a:endParaRPr>
            </a:p>
          </p:txBody>
        </p:sp>
        <p:sp>
          <p:nvSpPr>
            <p:cNvPr id="16" name="Rectangle: Rounded Corners 15">
              <a:extLst>
                <a:ext uri="{FF2B5EF4-FFF2-40B4-BE49-F238E27FC236}">
                  <a16:creationId xmlns:a16="http://schemas.microsoft.com/office/drawing/2014/main" id="{6BA14E44-0973-49AA-83F5-54800BF88A6E}"/>
                </a:ext>
              </a:extLst>
            </p:cNvPr>
            <p:cNvSpPr/>
            <p:nvPr/>
          </p:nvSpPr>
          <p:spPr>
            <a:xfrm>
              <a:off x="1478727" y="5053718"/>
              <a:ext cx="1193972" cy="497173"/>
            </a:xfrm>
            <a:prstGeom prst="roundRect">
              <a:avLst/>
            </a:prstGeom>
            <a:solidFill>
              <a:schemeClr val="tx1">
                <a:lumMod val="90000"/>
                <a:lumOff val="10000"/>
              </a:schemeClr>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defRPr/>
              </a:pPr>
              <a:r>
                <a:rPr lang="en-US" sz="1050" b="1">
                  <a:solidFill>
                    <a:srgbClr val="FFFFFF"/>
                  </a:solidFill>
                  <a:latin typeface="Arial" panose="020B0604020202020204" pitchFamily="34" charset="0"/>
                  <a:cs typeface="Arial" panose="020B0604020202020204" pitchFamily="34" charset="0"/>
                </a:rPr>
                <a:t>Cisco Nexus</a:t>
              </a:r>
            </a:p>
          </p:txBody>
        </p:sp>
        <p:sp>
          <p:nvSpPr>
            <p:cNvPr id="17" name="Rectangle: Rounded Corners 16">
              <a:extLst>
                <a:ext uri="{FF2B5EF4-FFF2-40B4-BE49-F238E27FC236}">
                  <a16:creationId xmlns:a16="http://schemas.microsoft.com/office/drawing/2014/main" id="{A04C8A63-535F-4C44-BEFC-96E52B8A06A3}"/>
                </a:ext>
              </a:extLst>
            </p:cNvPr>
            <p:cNvSpPr/>
            <p:nvPr/>
          </p:nvSpPr>
          <p:spPr>
            <a:xfrm>
              <a:off x="6234677" y="5016273"/>
              <a:ext cx="628124" cy="557969"/>
            </a:xfrm>
            <a:prstGeom prst="roundRect">
              <a:avLst/>
            </a:prstGeom>
            <a:solidFill>
              <a:schemeClr val="tx1">
                <a:lumMod val="90000"/>
                <a:lumOff val="10000"/>
              </a:schemeClr>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defRPr/>
              </a:pPr>
              <a:r>
                <a:rPr lang="en-US" sz="1050" b="1" dirty="0">
                  <a:solidFill>
                    <a:srgbClr val="FFFFFF"/>
                  </a:solidFill>
                  <a:latin typeface="Arial" panose="020B0604020202020204" pitchFamily="34" charset="0"/>
                  <a:cs typeface="Arial" panose="020B0604020202020204" pitchFamily="34" charset="0"/>
                </a:rPr>
                <a:t>Equinix</a:t>
              </a:r>
            </a:p>
          </p:txBody>
        </p:sp>
        <p:sp>
          <p:nvSpPr>
            <p:cNvPr id="18" name="Rectangle: Rounded Corners 17">
              <a:extLst>
                <a:ext uri="{FF2B5EF4-FFF2-40B4-BE49-F238E27FC236}">
                  <a16:creationId xmlns:a16="http://schemas.microsoft.com/office/drawing/2014/main" id="{FB18D8D7-1E4B-41FE-B5F7-CB0EFA94A39E}"/>
                </a:ext>
              </a:extLst>
            </p:cNvPr>
            <p:cNvSpPr/>
            <p:nvPr/>
          </p:nvSpPr>
          <p:spPr>
            <a:xfrm>
              <a:off x="1452585" y="4345066"/>
              <a:ext cx="554382" cy="490064"/>
            </a:xfrm>
            <a:prstGeom prst="roundRect">
              <a:avLst/>
            </a:prstGeom>
            <a:solidFill>
              <a:schemeClr val="accent1">
                <a:lumMod val="75000"/>
              </a:schemeClr>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lvl="0" algn="ctr" defTabSz="914400">
                <a:defRPr/>
              </a:pPr>
              <a:r>
                <a:rPr lang="en-US" sz="1050" b="1" dirty="0">
                  <a:solidFill>
                    <a:srgbClr val="FFFFFF"/>
                  </a:solidFill>
                  <a:latin typeface="Arial" panose="020B0604020202020204" pitchFamily="34" charset="0"/>
                  <a:cs typeface="Arial" panose="020B0604020202020204" pitchFamily="34" charset="0"/>
                </a:rPr>
                <a:t>MPLS</a:t>
              </a:r>
            </a:p>
          </p:txBody>
        </p:sp>
        <p:sp>
          <p:nvSpPr>
            <p:cNvPr id="21" name="Rectangle: Rounded Corners 20">
              <a:extLst>
                <a:ext uri="{FF2B5EF4-FFF2-40B4-BE49-F238E27FC236}">
                  <a16:creationId xmlns:a16="http://schemas.microsoft.com/office/drawing/2014/main" id="{1CD80388-8C8D-45EF-A168-6A516F974F76}"/>
                </a:ext>
              </a:extLst>
            </p:cNvPr>
            <p:cNvSpPr/>
            <p:nvPr/>
          </p:nvSpPr>
          <p:spPr>
            <a:xfrm>
              <a:off x="2039651" y="4341287"/>
              <a:ext cx="593604" cy="501532"/>
            </a:xfrm>
            <a:prstGeom prst="roundRect">
              <a:avLst/>
            </a:prstGeom>
            <a:solidFill>
              <a:schemeClr val="tx1">
                <a:lumMod val="90000"/>
                <a:lumOff val="10000"/>
              </a:schemeClr>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lvl="0" algn="ctr" defTabSz="914400">
                <a:defRPr/>
              </a:pPr>
              <a:r>
                <a:rPr lang="en-US" sz="1050" b="1" dirty="0">
                  <a:solidFill>
                    <a:srgbClr val="FFFFFF"/>
                  </a:solidFill>
                  <a:latin typeface="Arial"/>
                  <a:cs typeface="Arial"/>
                </a:rPr>
                <a:t>DIA</a:t>
              </a:r>
            </a:p>
          </p:txBody>
        </p:sp>
        <p:sp>
          <p:nvSpPr>
            <p:cNvPr id="22" name="Rectangle: Rounded Corners 21">
              <a:extLst>
                <a:ext uri="{FF2B5EF4-FFF2-40B4-BE49-F238E27FC236}">
                  <a16:creationId xmlns:a16="http://schemas.microsoft.com/office/drawing/2014/main" id="{DFE68D63-751D-41BA-915F-1FC2469138EA}"/>
                </a:ext>
              </a:extLst>
            </p:cNvPr>
            <p:cNvSpPr/>
            <p:nvPr/>
          </p:nvSpPr>
          <p:spPr>
            <a:xfrm>
              <a:off x="1406247" y="2968518"/>
              <a:ext cx="7360806" cy="622666"/>
            </a:xfrm>
            <a:prstGeom prst="roundRect">
              <a:avLst/>
            </a:prstGeom>
            <a:solidFill>
              <a:srgbClr val="0072CF"/>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400">
                <a:defRPr/>
              </a:pPr>
              <a:r>
                <a:rPr lang="en-US" sz="1400" b="1" dirty="0">
                  <a:solidFill>
                    <a:srgbClr val="FFFFFF"/>
                  </a:solidFill>
                  <a:latin typeface="Arial"/>
                  <a:cs typeface="Arial"/>
                </a:rPr>
                <a:t> Load Balancing &amp; Firewall</a:t>
              </a:r>
            </a:p>
          </p:txBody>
        </p:sp>
        <p:sp>
          <p:nvSpPr>
            <p:cNvPr id="23" name="Rectangle: Rounded Corners 22">
              <a:extLst>
                <a:ext uri="{FF2B5EF4-FFF2-40B4-BE49-F238E27FC236}">
                  <a16:creationId xmlns:a16="http://schemas.microsoft.com/office/drawing/2014/main" id="{7A85BE9C-125B-4E59-AA06-1F567588D259}"/>
                </a:ext>
              </a:extLst>
            </p:cNvPr>
            <p:cNvSpPr/>
            <p:nvPr/>
          </p:nvSpPr>
          <p:spPr>
            <a:xfrm>
              <a:off x="3090031" y="3068527"/>
              <a:ext cx="761062" cy="466260"/>
            </a:xfrm>
            <a:prstGeom prst="roundRect">
              <a:avLst/>
            </a:prstGeom>
            <a:solidFill>
              <a:schemeClr val="accent1">
                <a:lumMod val="75000"/>
              </a:schemeClr>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400">
                <a:defRPr/>
              </a:pPr>
              <a:r>
                <a:rPr lang="en-US" sz="1050" b="1" dirty="0">
                  <a:solidFill>
                    <a:srgbClr val="FFFFFF"/>
                  </a:solidFill>
                  <a:latin typeface="Arial"/>
                  <a:cs typeface="Arial"/>
                </a:rPr>
                <a:t>F5 </a:t>
              </a:r>
              <a:endParaRPr lang="en-US" dirty="0">
                <a:solidFill>
                  <a:srgbClr val="FFFFFF"/>
                </a:solidFill>
                <a:latin typeface="Arial"/>
                <a:cs typeface="Arial"/>
              </a:endParaRPr>
            </a:p>
          </p:txBody>
        </p:sp>
        <p:sp>
          <p:nvSpPr>
            <p:cNvPr id="25" name="Rectangle: Rounded Corners 24">
              <a:extLst>
                <a:ext uri="{FF2B5EF4-FFF2-40B4-BE49-F238E27FC236}">
                  <a16:creationId xmlns:a16="http://schemas.microsoft.com/office/drawing/2014/main" id="{67A1997B-9536-4870-8882-C689F815E532}"/>
                </a:ext>
              </a:extLst>
            </p:cNvPr>
            <p:cNvSpPr/>
            <p:nvPr/>
          </p:nvSpPr>
          <p:spPr>
            <a:xfrm>
              <a:off x="1472869" y="3059489"/>
              <a:ext cx="1584730" cy="459283"/>
            </a:xfrm>
            <a:prstGeom prst="roundRect">
              <a:avLst/>
            </a:prstGeom>
            <a:solidFill>
              <a:schemeClr val="accent1">
                <a:lumMod val="75000"/>
              </a:schemeClr>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400">
                <a:defRPr/>
              </a:pPr>
              <a:r>
                <a:rPr lang="en-US" sz="1050" b="1" dirty="0">
                  <a:solidFill>
                    <a:srgbClr val="FFFFFF"/>
                  </a:solidFill>
                  <a:latin typeface="Arial"/>
                  <a:cs typeface="Arial"/>
                </a:rPr>
                <a:t>Palo Alto/NGFW</a:t>
              </a:r>
              <a:endParaRPr lang="en-US" dirty="0"/>
            </a:p>
          </p:txBody>
        </p:sp>
        <p:sp>
          <p:nvSpPr>
            <p:cNvPr id="27" name="Rectangle: Rounded Corners 26">
              <a:extLst>
                <a:ext uri="{FF2B5EF4-FFF2-40B4-BE49-F238E27FC236}">
                  <a16:creationId xmlns:a16="http://schemas.microsoft.com/office/drawing/2014/main" id="{9078D0C1-9233-4C39-B49F-922FAC4CFD4A}"/>
                </a:ext>
              </a:extLst>
            </p:cNvPr>
            <p:cNvSpPr/>
            <p:nvPr/>
          </p:nvSpPr>
          <p:spPr>
            <a:xfrm>
              <a:off x="1399929" y="2329408"/>
              <a:ext cx="7394039" cy="604596"/>
            </a:xfrm>
            <a:prstGeom prst="roundRect">
              <a:avLst/>
            </a:prstGeom>
            <a:solidFill>
              <a:srgbClr val="5E9CAE"/>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lvl="0" algn="ctr" defTabSz="914400">
                <a:defRPr/>
              </a:pPr>
              <a:r>
                <a:rPr lang="en-US" sz="1400" b="1" dirty="0">
                  <a:solidFill>
                    <a:srgbClr val="FFFFFF"/>
                  </a:solidFill>
                  <a:latin typeface="Arial"/>
                  <a:cs typeface="Arial"/>
                </a:rPr>
                <a:t>Edge Security</a:t>
              </a:r>
            </a:p>
          </p:txBody>
        </p:sp>
        <p:sp>
          <p:nvSpPr>
            <p:cNvPr id="28" name="Rectangle: Rounded Corners 27">
              <a:extLst>
                <a:ext uri="{FF2B5EF4-FFF2-40B4-BE49-F238E27FC236}">
                  <a16:creationId xmlns:a16="http://schemas.microsoft.com/office/drawing/2014/main" id="{BE50A39E-5452-40E0-9937-05CBBB99D49F}"/>
                </a:ext>
              </a:extLst>
            </p:cNvPr>
            <p:cNvSpPr/>
            <p:nvPr/>
          </p:nvSpPr>
          <p:spPr>
            <a:xfrm>
              <a:off x="1454761" y="2385118"/>
              <a:ext cx="1155901" cy="466260"/>
            </a:xfrm>
            <a:prstGeom prst="roundRect">
              <a:avLst/>
            </a:prstGeom>
            <a:solidFill>
              <a:schemeClr val="accent1">
                <a:lumMod val="75000"/>
              </a:schemeClr>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rgbClr val="FFFFFF"/>
                  </a:solidFill>
                  <a:latin typeface="Arial"/>
                  <a:cs typeface="Arial"/>
                </a:rPr>
                <a:t>Pulse Secure</a:t>
              </a:r>
              <a:endParaRPr kumimoji="0" lang="en-US" sz="105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1" name="Rectangle: Rounded Corners 30">
              <a:extLst>
                <a:ext uri="{FF2B5EF4-FFF2-40B4-BE49-F238E27FC236}">
                  <a16:creationId xmlns:a16="http://schemas.microsoft.com/office/drawing/2014/main" id="{04954749-B0F5-4E2E-A050-5968E23BED2B}"/>
                </a:ext>
              </a:extLst>
            </p:cNvPr>
            <p:cNvSpPr/>
            <p:nvPr/>
          </p:nvSpPr>
          <p:spPr>
            <a:xfrm>
              <a:off x="5972200" y="2392176"/>
              <a:ext cx="741140" cy="466260"/>
            </a:xfrm>
            <a:prstGeom prst="roundRect">
              <a:avLst/>
            </a:prstGeom>
            <a:solidFill>
              <a:schemeClr val="accent1">
                <a:lumMod val="75000"/>
              </a:schemeClr>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lvl="0" algn="ctr" defTabSz="914400">
                <a:defRPr/>
              </a:pPr>
              <a:r>
                <a:rPr lang="en-US" sz="1050" b="1" dirty="0">
                  <a:solidFill>
                    <a:srgbClr val="FFFFFF"/>
                  </a:solidFill>
                  <a:latin typeface="Arial"/>
                  <a:cs typeface="Arial"/>
                </a:rPr>
                <a:t>F5/WAF</a:t>
              </a:r>
              <a:endParaRPr lang="en-US" dirty="0"/>
            </a:p>
          </p:txBody>
        </p:sp>
        <p:sp>
          <p:nvSpPr>
            <p:cNvPr id="32" name="Rectangle: Rounded Corners 31">
              <a:extLst>
                <a:ext uri="{FF2B5EF4-FFF2-40B4-BE49-F238E27FC236}">
                  <a16:creationId xmlns:a16="http://schemas.microsoft.com/office/drawing/2014/main" id="{B988E5F9-5127-4A79-9704-73EE2C48C9A5}"/>
                </a:ext>
              </a:extLst>
            </p:cNvPr>
            <p:cNvSpPr/>
            <p:nvPr/>
          </p:nvSpPr>
          <p:spPr>
            <a:xfrm>
              <a:off x="1399929" y="1688401"/>
              <a:ext cx="7401120" cy="593854"/>
            </a:xfrm>
            <a:prstGeom prst="roundRect">
              <a:avLst/>
            </a:prstGeom>
            <a:solidFill>
              <a:schemeClr val="tx2">
                <a:lumMod val="65000"/>
              </a:schemeClr>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lvl="0" algn="ctr" defTabSz="914400">
                <a:defRPr/>
              </a:pPr>
              <a:r>
                <a:rPr lang="en-US" sz="1400" b="1" dirty="0">
                  <a:solidFill>
                    <a:srgbClr val="FFFFFF"/>
                  </a:solidFill>
                  <a:latin typeface="Arial"/>
                  <a:cs typeface="Arial"/>
                </a:rPr>
                <a:t>Observability</a:t>
              </a:r>
            </a:p>
          </p:txBody>
        </p:sp>
      </p:grpSp>
      <p:sp>
        <p:nvSpPr>
          <p:cNvPr id="35" name="Rectangle: Rounded Corners 22">
            <a:extLst>
              <a:ext uri="{FF2B5EF4-FFF2-40B4-BE49-F238E27FC236}">
                <a16:creationId xmlns:a16="http://schemas.microsoft.com/office/drawing/2014/main" id="{386354E1-329C-0747-8F03-88DC2D14F584}"/>
              </a:ext>
            </a:extLst>
          </p:cNvPr>
          <p:cNvSpPr/>
          <p:nvPr/>
        </p:nvSpPr>
        <p:spPr>
          <a:xfrm>
            <a:off x="1342561" y="1606924"/>
            <a:ext cx="1014790" cy="502514"/>
          </a:xfrm>
          <a:prstGeom prst="roundRect">
            <a:avLst/>
          </a:prstGeom>
          <a:solidFill>
            <a:srgbClr val="326295"/>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defRPr/>
            </a:pPr>
            <a:r>
              <a:rPr lang="en-US" sz="1050" b="1" dirty="0">
                <a:solidFill>
                  <a:srgbClr val="FFFFFF"/>
                </a:solidFill>
                <a:latin typeface="Arial" panose="020B0604020202020204" pitchFamily="34" charset="0"/>
                <a:cs typeface="Arial" panose="020B0604020202020204" pitchFamily="34" charset="0"/>
              </a:rPr>
              <a:t>CA</a:t>
            </a:r>
          </a:p>
          <a:p>
            <a:pPr lvl="0" algn="ctr" defTabSz="914400">
              <a:defRPr/>
            </a:pPr>
            <a:r>
              <a:rPr lang="en-US" sz="1050" b="1" dirty="0">
                <a:solidFill>
                  <a:srgbClr val="FFFFFF"/>
                </a:solidFill>
                <a:latin typeface="Arial" panose="020B0604020202020204" pitchFamily="34" charset="0"/>
                <a:cs typeface="Arial" panose="020B0604020202020204" pitchFamily="34" charset="0"/>
              </a:rPr>
              <a:t>Perf Center</a:t>
            </a:r>
          </a:p>
        </p:txBody>
      </p:sp>
      <p:sp>
        <p:nvSpPr>
          <p:cNvPr id="36" name="Rectangle: Rounded Corners 27">
            <a:extLst>
              <a:ext uri="{FF2B5EF4-FFF2-40B4-BE49-F238E27FC236}">
                <a16:creationId xmlns:a16="http://schemas.microsoft.com/office/drawing/2014/main" id="{FFDBB7CD-3B5C-B945-B66A-A739D9C5708E}"/>
              </a:ext>
            </a:extLst>
          </p:cNvPr>
          <p:cNvSpPr/>
          <p:nvPr/>
        </p:nvSpPr>
        <p:spPr>
          <a:xfrm>
            <a:off x="1345412" y="3388181"/>
            <a:ext cx="1005021" cy="424361"/>
          </a:xfrm>
          <a:prstGeom prst="roundRect">
            <a:avLst/>
          </a:prstGeom>
          <a:solidFill>
            <a:schemeClr val="accent1">
              <a:lumMod val="75000"/>
            </a:schemeClr>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400">
              <a:defRPr/>
            </a:pPr>
            <a:r>
              <a:rPr lang="en-US" sz="1050" b="1" dirty="0" err="1">
                <a:solidFill>
                  <a:srgbClr val="FFFFFF"/>
                </a:solidFill>
                <a:latin typeface="Arial"/>
                <a:cs typeface="Arial"/>
              </a:rPr>
              <a:t>InfoBlox</a:t>
            </a:r>
            <a:endParaRPr lang="en-US" sz="1050" b="1" dirty="0">
              <a:solidFill>
                <a:srgbClr val="FFFFFF"/>
              </a:solidFill>
              <a:latin typeface="Arial" panose="020B0604020202020204" pitchFamily="34" charset="0"/>
              <a:cs typeface="Arial" panose="020B0604020202020204" pitchFamily="34" charset="0"/>
            </a:endParaRPr>
          </a:p>
          <a:p>
            <a:pPr algn="ctr" defTabSz="914400">
              <a:defRPr/>
            </a:pPr>
            <a:r>
              <a:rPr lang="en-US" sz="1050" b="1" dirty="0">
                <a:solidFill>
                  <a:srgbClr val="FFFFFF"/>
                </a:solidFill>
                <a:latin typeface="Arial"/>
                <a:cs typeface="Arial"/>
              </a:rPr>
              <a:t>  </a:t>
            </a:r>
            <a:endParaRPr lang="en-US" sz="105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38" name="Rectangle: Rounded Corners 27">
            <a:extLst>
              <a:ext uri="{FF2B5EF4-FFF2-40B4-BE49-F238E27FC236}">
                <a16:creationId xmlns:a16="http://schemas.microsoft.com/office/drawing/2014/main" id="{27A354A0-4349-BD41-889B-D4F6CF3B67C3}"/>
              </a:ext>
            </a:extLst>
          </p:cNvPr>
          <p:cNvSpPr/>
          <p:nvPr/>
        </p:nvSpPr>
        <p:spPr>
          <a:xfrm>
            <a:off x="1351884" y="5310563"/>
            <a:ext cx="1005021" cy="424361"/>
          </a:xfrm>
          <a:prstGeom prst="roundRect">
            <a:avLst/>
          </a:prstGeom>
          <a:solidFill>
            <a:schemeClr val="tx1">
              <a:lumMod val="90000"/>
              <a:lumOff val="10000"/>
            </a:schemeClr>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a:solidFill>
                  <a:srgbClr val="FFFFFF"/>
                </a:solidFill>
                <a:latin typeface="Arial" panose="020B0604020202020204" pitchFamily="34" charset="0"/>
                <a:cs typeface="Arial" panose="020B0604020202020204" pitchFamily="34" charset="0"/>
              </a:rPr>
              <a:t>Cisco Catalyst</a:t>
            </a:r>
            <a:endParaRPr kumimoji="0" lang="en-US" sz="105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0" name="Rectangle: Rounded Corners 29">
            <a:extLst>
              <a:ext uri="{FF2B5EF4-FFF2-40B4-BE49-F238E27FC236}">
                <a16:creationId xmlns:a16="http://schemas.microsoft.com/office/drawing/2014/main" id="{B12D193F-DE13-498E-B945-60A494372603}"/>
              </a:ext>
            </a:extLst>
          </p:cNvPr>
          <p:cNvSpPr/>
          <p:nvPr/>
        </p:nvSpPr>
        <p:spPr>
          <a:xfrm rot="16200000">
            <a:off x="755508" y="2199126"/>
            <a:ext cx="527790" cy="441389"/>
          </a:xfrm>
          <a:prstGeom prst="roundRect">
            <a:avLst/>
          </a:prstGeom>
          <a:solidFill>
            <a:srgbClr val="279989"/>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rgbClr val="FFFFFF"/>
                </a:solidFill>
                <a:latin typeface="Arial" panose="020B0604020202020204" pitchFamily="34" charset="0"/>
                <a:cs typeface="Arial" panose="020B0604020202020204" pitchFamily="34" charset="0"/>
              </a:rPr>
              <a:t>Edge Sec</a:t>
            </a:r>
            <a:endParaRPr kumimoji="0" lang="en-US" sz="8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7" name="Rectangle: Rounded Corners 36">
            <a:extLst>
              <a:ext uri="{FF2B5EF4-FFF2-40B4-BE49-F238E27FC236}">
                <a16:creationId xmlns:a16="http://schemas.microsoft.com/office/drawing/2014/main" id="{08E0B523-F1B0-46E5-8D2C-BDB11B82F5A2}"/>
              </a:ext>
            </a:extLst>
          </p:cNvPr>
          <p:cNvSpPr/>
          <p:nvPr/>
        </p:nvSpPr>
        <p:spPr>
          <a:xfrm rot="16200000">
            <a:off x="411136" y="3108676"/>
            <a:ext cx="1196141" cy="422341"/>
          </a:xfrm>
          <a:prstGeom prst="roundRect">
            <a:avLst/>
          </a:prstGeom>
          <a:solidFill>
            <a:schemeClr val="tx1">
              <a:lumMod val="90000"/>
              <a:lumOff val="10000"/>
            </a:schemeClr>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solidFill>
                  <a:srgbClr val="FFFFFF"/>
                </a:solidFill>
                <a:latin typeface="Arial" panose="020B0604020202020204" pitchFamily="34" charset="0"/>
                <a:cs typeface="Arial" panose="020B0604020202020204" pitchFamily="34" charset="0"/>
              </a:rPr>
              <a:t>Core Security</a:t>
            </a:r>
            <a:endParaRPr kumimoji="0" lang="en-US" sz="8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9" name="Rectangle: Rounded Corners 22">
            <a:extLst>
              <a:ext uri="{FF2B5EF4-FFF2-40B4-BE49-F238E27FC236}">
                <a16:creationId xmlns:a16="http://schemas.microsoft.com/office/drawing/2014/main" id="{406E2623-4865-41BF-9C6A-4814C2779DE5}"/>
              </a:ext>
            </a:extLst>
          </p:cNvPr>
          <p:cNvSpPr/>
          <p:nvPr/>
        </p:nvSpPr>
        <p:spPr>
          <a:xfrm>
            <a:off x="2371500" y="1606924"/>
            <a:ext cx="941535" cy="473206"/>
          </a:xfrm>
          <a:prstGeom prst="roundRect">
            <a:avLst/>
          </a:prstGeom>
          <a:solidFill>
            <a:srgbClr val="326295"/>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400">
              <a:defRPr/>
            </a:pPr>
            <a:r>
              <a:rPr lang="en-US" sz="1000" b="1" dirty="0">
                <a:solidFill>
                  <a:srgbClr val="FFFFFF"/>
                </a:solidFill>
                <a:latin typeface="Arial"/>
                <a:cs typeface="Arial"/>
              </a:rPr>
              <a:t>Netcool / ITNM </a:t>
            </a:r>
            <a:endParaRPr lang="en-US" sz="1000" b="1" dirty="0">
              <a:solidFill>
                <a:srgbClr val="FFFFFF"/>
              </a:solidFill>
              <a:latin typeface="Arial" panose="020B0604020202020204" pitchFamily="34" charset="0"/>
              <a:cs typeface="Arial" panose="020B0604020202020204" pitchFamily="34" charset="0"/>
            </a:endParaRPr>
          </a:p>
        </p:txBody>
      </p:sp>
      <p:sp>
        <p:nvSpPr>
          <p:cNvPr id="40" name="Rectangle: Rounded Corners 22">
            <a:extLst>
              <a:ext uri="{FF2B5EF4-FFF2-40B4-BE49-F238E27FC236}">
                <a16:creationId xmlns:a16="http://schemas.microsoft.com/office/drawing/2014/main" id="{C3431C7A-485E-47D2-BF81-CFD1BCD4D6FE}"/>
              </a:ext>
            </a:extLst>
          </p:cNvPr>
          <p:cNvSpPr/>
          <p:nvPr/>
        </p:nvSpPr>
        <p:spPr>
          <a:xfrm>
            <a:off x="3316669" y="1597993"/>
            <a:ext cx="766301" cy="492745"/>
          </a:xfrm>
          <a:prstGeom prst="roundRect">
            <a:avLst/>
          </a:prstGeom>
          <a:solidFill>
            <a:srgbClr val="326295"/>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lvl="0" algn="ctr" defTabSz="914400">
              <a:defRPr/>
            </a:pPr>
            <a:r>
              <a:rPr lang="en-US" sz="900" b="1" dirty="0">
                <a:solidFill>
                  <a:srgbClr val="FFFFFF"/>
                </a:solidFill>
                <a:latin typeface="Arial"/>
                <a:cs typeface="Arial"/>
              </a:rPr>
              <a:t>Gigamon</a:t>
            </a:r>
          </a:p>
        </p:txBody>
      </p:sp>
      <p:sp>
        <p:nvSpPr>
          <p:cNvPr id="41" name="Rectangle: Rounded Corners 22">
            <a:extLst>
              <a:ext uri="{FF2B5EF4-FFF2-40B4-BE49-F238E27FC236}">
                <a16:creationId xmlns:a16="http://schemas.microsoft.com/office/drawing/2014/main" id="{0F1D97F8-2454-4ED1-A8B6-A12F668A76DF}"/>
              </a:ext>
            </a:extLst>
          </p:cNvPr>
          <p:cNvSpPr/>
          <p:nvPr/>
        </p:nvSpPr>
        <p:spPr>
          <a:xfrm>
            <a:off x="4134727" y="1608162"/>
            <a:ext cx="730256" cy="482976"/>
          </a:xfrm>
          <a:prstGeom prst="roundRect">
            <a:avLst/>
          </a:prstGeom>
          <a:solidFill>
            <a:srgbClr val="326295"/>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lvl="0" algn="ctr" defTabSz="914400">
              <a:defRPr/>
            </a:pPr>
            <a:r>
              <a:rPr lang="en-US" sz="800" b="1" dirty="0">
                <a:solidFill>
                  <a:srgbClr val="FFFFFF"/>
                </a:solidFill>
                <a:latin typeface="Arial"/>
                <a:cs typeface="Arial"/>
              </a:rPr>
              <a:t>Thousand</a:t>
            </a:r>
          </a:p>
          <a:p>
            <a:pPr lvl="0" algn="ctr" defTabSz="914400">
              <a:defRPr/>
            </a:pPr>
            <a:r>
              <a:rPr lang="en-US" sz="800" b="1" dirty="0">
                <a:solidFill>
                  <a:srgbClr val="FFFFFF"/>
                </a:solidFill>
                <a:latin typeface="Arial"/>
                <a:cs typeface="Arial"/>
              </a:rPr>
              <a:t>Eyes</a:t>
            </a:r>
          </a:p>
        </p:txBody>
      </p:sp>
      <p:sp>
        <p:nvSpPr>
          <p:cNvPr id="42" name="Rectangle: Rounded Corners 41">
            <a:extLst>
              <a:ext uri="{FF2B5EF4-FFF2-40B4-BE49-F238E27FC236}">
                <a16:creationId xmlns:a16="http://schemas.microsoft.com/office/drawing/2014/main" id="{6A812FDB-4F7B-4861-B06A-678BED7D42B6}"/>
              </a:ext>
            </a:extLst>
          </p:cNvPr>
          <p:cNvSpPr/>
          <p:nvPr/>
        </p:nvSpPr>
        <p:spPr>
          <a:xfrm>
            <a:off x="2707317" y="2217264"/>
            <a:ext cx="1005021" cy="424361"/>
          </a:xfrm>
          <a:prstGeom prst="roundRect">
            <a:avLst/>
          </a:prstGeom>
          <a:solidFill>
            <a:schemeClr val="accent1">
              <a:lumMod val="75000"/>
            </a:schemeClr>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err="1">
                <a:solidFill>
                  <a:srgbClr val="FFFFFF"/>
                </a:solidFill>
                <a:latin typeface="Arial"/>
                <a:cs typeface="Arial"/>
              </a:rPr>
              <a:t>iBoss</a:t>
            </a:r>
            <a:endParaRPr lang="en-US" sz="1050" b="1" dirty="0">
              <a:solidFill>
                <a:srgbClr val="FFFFFF"/>
              </a:solidFill>
              <a:latin typeface="Arial"/>
              <a:cs typeface="Arial"/>
            </a:endParaRPr>
          </a:p>
        </p:txBody>
      </p:sp>
      <p:sp>
        <p:nvSpPr>
          <p:cNvPr id="43" name="Rectangle: Rounded Corners 42">
            <a:extLst>
              <a:ext uri="{FF2B5EF4-FFF2-40B4-BE49-F238E27FC236}">
                <a16:creationId xmlns:a16="http://schemas.microsoft.com/office/drawing/2014/main" id="{3A5F2ED5-D7CF-40D4-B060-161420AA1204}"/>
              </a:ext>
            </a:extLst>
          </p:cNvPr>
          <p:cNvSpPr/>
          <p:nvPr/>
        </p:nvSpPr>
        <p:spPr>
          <a:xfrm>
            <a:off x="6780153" y="2838410"/>
            <a:ext cx="985977" cy="424361"/>
          </a:xfrm>
          <a:prstGeom prst="roundRect">
            <a:avLst/>
          </a:prstGeom>
          <a:solidFill>
            <a:schemeClr val="accent1">
              <a:lumMod val="75000"/>
            </a:schemeClr>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400">
              <a:defRPr/>
            </a:pPr>
            <a:r>
              <a:rPr lang="en-US" sz="1050" b="1" dirty="0">
                <a:solidFill>
                  <a:srgbClr val="FFFFFF"/>
                </a:solidFill>
                <a:latin typeface="Arial"/>
                <a:cs typeface="Arial"/>
              </a:rPr>
              <a:t>Cisco ASA </a:t>
            </a:r>
            <a:endParaRPr lang="en-US" sz="1050" b="1" dirty="0">
              <a:solidFill>
                <a:srgbClr val="FFFFFF"/>
              </a:solidFill>
              <a:latin typeface="Arial" panose="020B0604020202020204" pitchFamily="34" charset="0"/>
              <a:cs typeface="Arial" panose="020B0604020202020204" pitchFamily="34" charset="0"/>
            </a:endParaRPr>
          </a:p>
        </p:txBody>
      </p:sp>
      <p:sp>
        <p:nvSpPr>
          <p:cNvPr id="44" name="Rectangle: Rounded Corners 43">
            <a:extLst>
              <a:ext uri="{FF2B5EF4-FFF2-40B4-BE49-F238E27FC236}">
                <a16:creationId xmlns:a16="http://schemas.microsoft.com/office/drawing/2014/main" id="{42D99EEC-5C7A-4297-B138-0CC90E946E53}"/>
              </a:ext>
            </a:extLst>
          </p:cNvPr>
          <p:cNvSpPr/>
          <p:nvPr/>
        </p:nvSpPr>
        <p:spPr>
          <a:xfrm>
            <a:off x="2724730" y="3998132"/>
            <a:ext cx="784872" cy="466902"/>
          </a:xfrm>
          <a:prstGeom prst="roundRect">
            <a:avLst/>
          </a:prstGeom>
          <a:solidFill>
            <a:schemeClr val="tx1">
              <a:lumMod val="90000"/>
              <a:lumOff val="10000"/>
            </a:schemeClr>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defTabSz="914400">
              <a:defRPr/>
            </a:pPr>
            <a:r>
              <a:rPr lang="en-US" sz="1050" b="1" dirty="0">
                <a:solidFill>
                  <a:srgbClr val="FFFFFF"/>
                </a:solidFill>
                <a:latin typeface="Arial"/>
                <a:cs typeface="Arial"/>
              </a:rPr>
              <a:t>P to P</a:t>
            </a:r>
          </a:p>
        </p:txBody>
      </p:sp>
      <p:sp>
        <p:nvSpPr>
          <p:cNvPr id="46" name="Rectangle: Rounded Corners 45">
            <a:extLst>
              <a:ext uri="{FF2B5EF4-FFF2-40B4-BE49-F238E27FC236}">
                <a16:creationId xmlns:a16="http://schemas.microsoft.com/office/drawing/2014/main" id="{BF046597-B824-40BE-BEBB-66F54A146BCB}"/>
              </a:ext>
            </a:extLst>
          </p:cNvPr>
          <p:cNvSpPr/>
          <p:nvPr/>
        </p:nvSpPr>
        <p:spPr>
          <a:xfrm>
            <a:off x="6143636" y="4613691"/>
            <a:ext cx="735484" cy="507829"/>
          </a:xfrm>
          <a:prstGeom prst="roundRect">
            <a:avLst/>
          </a:prstGeom>
          <a:solidFill>
            <a:schemeClr val="tx1">
              <a:lumMod val="90000"/>
              <a:lumOff val="10000"/>
            </a:schemeClr>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lvl="0" algn="ctr" defTabSz="914400">
              <a:defRPr/>
            </a:pPr>
            <a:r>
              <a:rPr lang="en-US" sz="1050" b="1" dirty="0" err="1">
                <a:solidFill>
                  <a:srgbClr val="FFFFFF"/>
                </a:solidFill>
                <a:latin typeface="Arial"/>
                <a:cs typeface="Arial"/>
              </a:rPr>
              <a:t>Cologix</a:t>
            </a:r>
            <a:endParaRPr lang="en-US" sz="1050" b="1" dirty="0">
              <a:solidFill>
                <a:srgbClr val="FFFFFF"/>
              </a:solidFill>
              <a:latin typeface="Arial"/>
              <a:cs typeface="Arial"/>
            </a:endParaRPr>
          </a:p>
        </p:txBody>
      </p:sp>
      <p:sp>
        <p:nvSpPr>
          <p:cNvPr id="47" name="Rectangle: Rounded Corners 27">
            <a:extLst>
              <a:ext uri="{FF2B5EF4-FFF2-40B4-BE49-F238E27FC236}">
                <a16:creationId xmlns:a16="http://schemas.microsoft.com/office/drawing/2014/main" id="{8C2CA3B4-1CBA-4C89-AC88-438A51A3EA42}"/>
              </a:ext>
            </a:extLst>
          </p:cNvPr>
          <p:cNvSpPr/>
          <p:nvPr/>
        </p:nvSpPr>
        <p:spPr>
          <a:xfrm>
            <a:off x="2390591" y="5310561"/>
            <a:ext cx="1005021" cy="424361"/>
          </a:xfrm>
          <a:prstGeom prst="roundRect">
            <a:avLst/>
          </a:prstGeom>
          <a:solidFill>
            <a:schemeClr val="tx1">
              <a:lumMod val="90000"/>
              <a:lumOff val="10000"/>
            </a:schemeClr>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400">
              <a:defRPr/>
            </a:pPr>
            <a:endParaRPr lang="en-US" sz="1050" b="1" dirty="0">
              <a:solidFill>
                <a:srgbClr val="FFFFFF"/>
              </a:solidFill>
              <a:latin typeface="Arial"/>
              <a:cs typeface="Arial"/>
            </a:endParaRPr>
          </a:p>
          <a:p>
            <a:pPr algn="ctr" defTabSz="914400">
              <a:defRPr/>
            </a:pPr>
            <a:r>
              <a:rPr lang="en-US" sz="1050" b="1" dirty="0">
                <a:solidFill>
                  <a:srgbClr val="FFFFFF"/>
                </a:solidFill>
                <a:latin typeface="Arial"/>
                <a:cs typeface="Arial"/>
              </a:rPr>
              <a:t>Cisco ISE</a:t>
            </a:r>
            <a:endParaRPr lang="en-US" dirty="0"/>
          </a:p>
          <a:p>
            <a:pPr algn="ctr" defTabSz="914400">
              <a:defRPr/>
            </a:pPr>
            <a:endParaRPr lang="en-US" sz="1050" b="1" dirty="0">
              <a:solidFill>
                <a:srgbClr val="FFFFFF"/>
              </a:solidFill>
              <a:latin typeface="Arial" panose="020B0604020202020204" pitchFamily="34" charset="0"/>
              <a:cs typeface="Arial" panose="020B0604020202020204" pitchFamily="34" charset="0"/>
            </a:endParaRPr>
          </a:p>
        </p:txBody>
      </p:sp>
      <p:sp>
        <p:nvSpPr>
          <p:cNvPr id="48" name="Rectangle: Rounded Corners 27">
            <a:extLst>
              <a:ext uri="{FF2B5EF4-FFF2-40B4-BE49-F238E27FC236}">
                <a16:creationId xmlns:a16="http://schemas.microsoft.com/office/drawing/2014/main" id="{894758BD-487E-46F9-96CB-DB9D6221E44C}"/>
              </a:ext>
            </a:extLst>
          </p:cNvPr>
          <p:cNvSpPr/>
          <p:nvPr/>
        </p:nvSpPr>
        <p:spPr>
          <a:xfrm>
            <a:off x="3432018" y="5320457"/>
            <a:ext cx="1430553" cy="413957"/>
          </a:xfrm>
          <a:prstGeom prst="roundRect">
            <a:avLst/>
          </a:prstGeom>
          <a:solidFill>
            <a:schemeClr val="tx1">
              <a:lumMod val="90000"/>
              <a:lumOff val="10000"/>
            </a:schemeClr>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rgbClr val="FFFFFF"/>
                </a:solidFill>
                <a:latin typeface="Arial"/>
                <a:cs typeface="Arial"/>
              </a:rPr>
              <a:t>Cisco Wireless AP</a:t>
            </a:r>
          </a:p>
        </p:txBody>
      </p:sp>
      <p:sp>
        <p:nvSpPr>
          <p:cNvPr id="49" name="Rectangle: Rounded Corners 27">
            <a:extLst>
              <a:ext uri="{FF2B5EF4-FFF2-40B4-BE49-F238E27FC236}">
                <a16:creationId xmlns:a16="http://schemas.microsoft.com/office/drawing/2014/main" id="{EB7287E5-BC39-4098-8563-079D3BDB2F95}"/>
              </a:ext>
            </a:extLst>
          </p:cNvPr>
          <p:cNvSpPr/>
          <p:nvPr/>
        </p:nvSpPr>
        <p:spPr>
          <a:xfrm>
            <a:off x="6143636" y="5318127"/>
            <a:ext cx="1005021" cy="424361"/>
          </a:xfrm>
          <a:prstGeom prst="roundRect">
            <a:avLst/>
          </a:prstGeom>
          <a:solidFill>
            <a:schemeClr val="tx1">
              <a:lumMod val="90000"/>
              <a:lumOff val="10000"/>
            </a:schemeClr>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rgbClr val="FFFFFF"/>
                </a:solidFill>
                <a:latin typeface="Arial" panose="020B0604020202020204" pitchFamily="34" charset="0"/>
                <a:cs typeface="Arial" panose="020B0604020202020204" pitchFamily="34" charset="0"/>
              </a:rPr>
              <a:t>Cellular DAS</a:t>
            </a:r>
            <a:endParaRPr kumimoji="0" lang="en-US" sz="105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0" name="Rectangle: Rounded Corners 22">
            <a:extLst>
              <a:ext uri="{FF2B5EF4-FFF2-40B4-BE49-F238E27FC236}">
                <a16:creationId xmlns:a16="http://schemas.microsoft.com/office/drawing/2014/main" id="{1E2B2661-E68B-4DE3-93D5-F73CAC31EC26}"/>
              </a:ext>
            </a:extLst>
          </p:cNvPr>
          <p:cNvSpPr/>
          <p:nvPr/>
        </p:nvSpPr>
        <p:spPr>
          <a:xfrm>
            <a:off x="3152825" y="1058300"/>
            <a:ext cx="808439" cy="424361"/>
          </a:xfrm>
          <a:prstGeom prst="roundRect">
            <a:avLst/>
          </a:prstGeom>
          <a:solidFill>
            <a:srgbClr val="326295"/>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400">
              <a:defRPr/>
            </a:pPr>
            <a:r>
              <a:rPr lang="en-US" sz="1050" b="1" dirty="0">
                <a:solidFill>
                  <a:srgbClr val="FFFFFF"/>
                </a:solidFill>
                <a:latin typeface="Arial"/>
                <a:cs typeface="Arial"/>
              </a:rPr>
              <a:t>Net MRI</a:t>
            </a:r>
            <a:endParaRPr lang="en-US" sz="1050" b="1" dirty="0">
              <a:solidFill>
                <a:srgbClr val="FFFFFF"/>
              </a:solidFill>
              <a:latin typeface="Arial" panose="020B0604020202020204" pitchFamily="34" charset="0"/>
              <a:cs typeface="Arial" panose="020B0604020202020204" pitchFamily="34" charset="0"/>
            </a:endParaRPr>
          </a:p>
        </p:txBody>
      </p:sp>
      <p:sp>
        <p:nvSpPr>
          <p:cNvPr id="51" name="Rectangle: Rounded Corners 22">
            <a:extLst>
              <a:ext uri="{FF2B5EF4-FFF2-40B4-BE49-F238E27FC236}">
                <a16:creationId xmlns:a16="http://schemas.microsoft.com/office/drawing/2014/main" id="{2F7D19AB-99F2-4815-941A-910698796AD9}"/>
              </a:ext>
            </a:extLst>
          </p:cNvPr>
          <p:cNvSpPr/>
          <p:nvPr/>
        </p:nvSpPr>
        <p:spPr>
          <a:xfrm>
            <a:off x="3754154" y="2225934"/>
            <a:ext cx="766301" cy="424361"/>
          </a:xfrm>
          <a:prstGeom prst="roundRect">
            <a:avLst/>
          </a:prstGeom>
          <a:solidFill>
            <a:schemeClr val="accent1">
              <a:lumMod val="75000"/>
            </a:schemeClr>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defRPr/>
            </a:pPr>
            <a:r>
              <a:rPr lang="en-US" sz="900" b="1">
                <a:solidFill>
                  <a:srgbClr val="FFFFFF"/>
                </a:solidFill>
                <a:latin typeface="Arial" panose="020B0604020202020204" pitchFamily="34" charset="0"/>
                <a:cs typeface="Arial" panose="020B0604020202020204" pitchFamily="34" charset="0"/>
              </a:rPr>
              <a:t>BPE</a:t>
            </a:r>
          </a:p>
        </p:txBody>
      </p:sp>
      <p:sp>
        <p:nvSpPr>
          <p:cNvPr id="57" name="Rectangle: Rounded Corners 56">
            <a:extLst>
              <a:ext uri="{FF2B5EF4-FFF2-40B4-BE49-F238E27FC236}">
                <a16:creationId xmlns:a16="http://schemas.microsoft.com/office/drawing/2014/main" id="{04628341-3E0E-4C73-A801-197892C6FADB}"/>
              </a:ext>
            </a:extLst>
          </p:cNvPr>
          <p:cNvSpPr/>
          <p:nvPr/>
        </p:nvSpPr>
        <p:spPr>
          <a:xfrm>
            <a:off x="4489426" y="4642076"/>
            <a:ext cx="701404" cy="479602"/>
          </a:xfrm>
          <a:prstGeom prst="roundRect">
            <a:avLst>
              <a:gd name="adj" fmla="val 16667"/>
            </a:avLst>
          </a:prstGeom>
          <a:solidFill>
            <a:schemeClr val="tx1">
              <a:lumMod val="90000"/>
              <a:lumOff val="10000"/>
            </a:schemeClr>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defTabSz="914400">
              <a:defRPr/>
            </a:pPr>
            <a:r>
              <a:rPr lang="en-US" sz="1050" b="1">
                <a:solidFill>
                  <a:srgbClr val="FFFFFF"/>
                </a:solidFill>
                <a:latin typeface="Arial"/>
                <a:cs typeface="Arial"/>
              </a:rPr>
              <a:t>DWDM</a:t>
            </a:r>
            <a:endParaRPr lang="en-US"/>
          </a:p>
        </p:txBody>
      </p:sp>
      <p:sp>
        <p:nvSpPr>
          <p:cNvPr id="58" name="Rectangle: Rounded Corners 27">
            <a:extLst>
              <a:ext uri="{FF2B5EF4-FFF2-40B4-BE49-F238E27FC236}">
                <a16:creationId xmlns:a16="http://schemas.microsoft.com/office/drawing/2014/main" id="{9884AD6A-9B2B-428B-B7C6-CD3298412FC3}"/>
              </a:ext>
            </a:extLst>
          </p:cNvPr>
          <p:cNvSpPr/>
          <p:nvPr/>
        </p:nvSpPr>
        <p:spPr>
          <a:xfrm>
            <a:off x="2388670" y="3401404"/>
            <a:ext cx="628296" cy="410790"/>
          </a:xfrm>
          <a:prstGeom prst="roundRect">
            <a:avLst/>
          </a:prstGeom>
          <a:solidFill>
            <a:schemeClr val="accent1">
              <a:lumMod val="75000"/>
            </a:schemeClr>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rgbClr val="FFFFFF"/>
                </a:solidFill>
                <a:latin typeface="Arial"/>
                <a:cs typeface="Arial"/>
              </a:rPr>
              <a:t>NTP$</a:t>
            </a:r>
            <a:endParaRPr kumimoji="0" lang="en-US" sz="105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9" name="Rectangle: Rounded Corners 27">
            <a:extLst>
              <a:ext uri="{FF2B5EF4-FFF2-40B4-BE49-F238E27FC236}">
                <a16:creationId xmlns:a16="http://schemas.microsoft.com/office/drawing/2014/main" id="{93673534-4803-4F12-B351-C934CCF82548}"/>
              </a:ext>
            </a:extLst>
          </p:cNvPr>
          <p:cNvSpPr/>
          <p:nvPr/>
        </p:nvSpPr>
        <p:spPr>
          <a:xfrm>
            <a:off x="7982407" y="4008222"/>
            <a:ext cx="1009272" cy="421430"/>
          </a:xfrm>
          <a:prstGeom prst="roundRect">
            <a:avLst/>
          </a:prstGeom>
          <a:solidFill>
            <a:schemeClr val="tx1">
              <a:lumMod val="90000"/>
              <a:lumOff val="10000"/>
            </a:schemeClr>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400">
              <a:defRPr/>
            </a:pPr>
            <a:r>
              <a:rPr lang="en-US" sz="900" b="1" dirty="0">
                <a:solidFill>
                  <a:srgbClr val="FFFFFF"/>
                </a:solidFill>
                <a:latin typeface="Arial"/>
                <a:cs typeface="Arial"/>
              </a:rPr>
              <a:t>DDOS Scrub.</a:t>
            </a:r>
            <a:r>
              <a:rPr lang="en-US" sz="1050" b="1" dirty="0">
                <a:solidFill>
                  <a:srgbClr val="FFFFFF"/>
                </a:solidFill>
                <a:latin typeface="Arial"/>
                <a:cs typeface="Arial"/>
              </a:rPr>
              <a:t> </a:t>
            </a:r>
            <a:endParaRPr lang="en-US" sz="1050" b="1" dirty="0">
              <a:solidFill>
                <a:srgbClr val="FFFFFF"/>
              </a:solidFill>
              <a:latin typeface="Arial" panose="020B0604020202020204" pitchFamily="34" charset="0"/>
              <a:cs typeface="Arial" panose="020B0604020202020204" pitchFamily="34" charset="0"/>
            </a:endParaRPr>
          </a:p>
        </p:txBody>
      </p:sp>
      <p:sp>
        <p:nvSpPr>
          <p:cNvPr id="60" name="Rectangle: Rounded Corners 59">
            <a:extLst>
              <a:ext uri="{FF2B5EF4-FFF2-40B4-BE49-F238E27FC236}">
                <a16:creationId xmlns:a16="http://schemas.microsoft.com/office/drawing/2014/main" id="{C702EA0A-5E0E-4194-AEA4-3A11BC935600}"/>
              </a:ext>
            </a:extLst>
          </p:cNvPr>
          <p:cNvSpPr/>
          <p:nvPr/>
        </p:nvSpPr>
        <p:spPr>
          <a:xfrm>
            <a:off x="6145502" y="4020922"/>
            <a:ext cx="941864" cy="416956"/>
          </a:xfrm>
          <a:prstGeom prst="roundRect">
            <a:avLst/>
          </a:prstGeom>
          <a:solidFill>
            <a:schemeClr val="tx1">
              <a:lumMod val="90000"/>
              <a:lumOff val="10000"/>
            </a:schemeClr>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defTabSz="914400">
              <a:defRPr/>
            </a:pPr>
            <a:r>
              <a:rPr lang="en-US" sz="1050" b="1" dirty="0">
                <a:solidFill>
                  <a:srgbClr val="FFFFFF"/>
                </a:solidFill>
                <a:latin typeface="Arial"/>
                <a:cs typeface="Arial"/>
              </a:rPr>
              <a:t>BB + MISC</a:t>
            </a:r>
          </a:p>
        </p:txBody>
      </p:sp>
      <p:sp>
        <p:nvSpPr>
          <p:cNvPr id="61" name="Rectangle: Rounded Corners 60">
            <a:extLst>
              <a:ext uri="{FF2B5EF4-FFF2-40B4-BE49-F238E27FC236}">
                <a16:creationId xmlns:a16="http://schemas.microsoft.com/office/drawing/2014/main" id="{A6D2C04D-43A6-4225-B727-4958C0DD0796}"/>
              </a:ext>
            </a:extLst>
          </p:cNvPr>
          <p:cNvSpPr/>
          <p:nvPr/>
        </p:nvSpPr>
        <p:spPr>
          <a:xfrm>
            <a:off x="4325599" y="4004484"/>
            <a:ext cx="622176" cy="460550"/>
          </a:xfrm>
          <a:prstGeom prst="roundRect">
            <a:avLst/>
          </a:prstGeom>
          <a:solidFill>
            <a:schemeClr val="tx1">
              <a:lumMod val="90000"/>
              <a:lumOff val="10000"/>
            </a:schemeClr>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lvl="0" algn="ctr" defTabSz="914400">
              <a:defRPr/>
            </a:pPr>
            <a:r>
              <a:rPr lang="en-US" sz="1050" b="1" dirty="0">
                <a:solidFill>
                  <a:srgbClr val="FFFFFF"/>
                </a:solidFill>
                <a:latin typeface="Arial"/>
                <a:cs typeface="Arial"/>
              </a:rPr>
              <a:t>ISP</a:t>
            </a:r>
          </a:p>
        </p:txBody>
      </p:sp>
      <p:sp>
        <p:nvSpPr>
          <p:cNvPr id="62" name="Rectangle: Rounded Corners 61">
            <a:extLst>
              <a:ext uri="{FF2B5EF4-FFF2-40B4-BE49-F238E27FC236}">
                <a16:creationId xmlns:a16="http://schemas.microsoft.com/office/drawing/2014/main" id="{FFC3F253-4021-4CC4-840A-D918D73A6828}"/>
              </a:ext>
            </a:extLst>
          </p:cNvPr>
          <p:cNvSpPr/>
          <p:nvPr/>
        </p:nvSpPr>
        <p:spPr>
          <a:xfrm>
            <a:off x="3661255" y="4638166"/>
            <a:ext cx="808111" cy="490597"/>
          </a:xfrm>
          <a:prstGeom prst="roundRect">
            <a:avLst/>
          </a:prstGeom>
          <a:solidFill>
            <a:schemeClr val="tx1">
              <a:lumMod val="90000"/>
              <a:lumOff val="10000"/>
            </a:schemeClr>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defRPr/>
            </a:pPr>
            <a:r>
              <a:rPr lang="en-US" sz="1050" b="1">
                <a:solidFill>
                  <a:srgbClr val="FFFFFF"/>
                </a:solidFill>
                <a:latin typeface="Arial" panose="020B0604020202020204" pitchFamily="34" charset="0"/>
                <a:cs typeface="Arial" panose="020B0604020202020204" pitchFamily="34" charset="0"/>
              </a:rPr>
              <a:t>SD-WAN</a:t>
            </a:r>
          </a:p>
        </p:txBody>
      </p:sp>
      <p:sp>
        <p:nvSpPr>
          <p:cNvPr id="63" name="Rectangle: Rounded Corners 62">
            <a:extLst>
              <a:ext uri="{FF2B5EF4-FFF2-40B4-BE49-F238E27FC236}">
                <a16:creationId xmlns:a16="http://schemas.microsoft.com/office/drawing/2014/main" id="{654E3880-438C-4440-8D06-07BD2DF4AB3E}"/>
              </a:ext>
            </a:extLst>
          </p:cNvPr>
          <p:cNvSpPr/>
          <p:nvPr/>
        </p:nvSpPr>
        <p:spPr>
          <a:xfrm>
            <a:off x="2797512" y="4638737"/>
            <a:ext cx="824633" cy="484247"/>
          </a:xfrm>
          <a:prstGeom prst="roundRect">
            <a:avLst/>
          </a:prstGeom>
          <a:solidFill>
            <a:schemeClr val="tx1">
              <a:lumMod val="90000"/>
              <a:lumOff val="10000"/>
            </a:schemeClr>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defRPr/>
            </a:pPr>
            <a:r>
              <a:rPr lang="en-US" sz="1050" b="1">
                <a:solidFill>
                  <a:srgbClr val="FFFFFF"/>
                </a:solidFill>
                <a:latin typeface="Arial" panose="020B0604020202020204" pitchFamily="34" charset="0"/>
                <a:cs typeface="Arial" panose="020B0604020202020204" pitchFamily="34" charset="0"/>
              </a:rPr>
              <a:t>ASR/ISR</a:t>
            </a:r>
          </a:p>
        </p:txBody>
      </p:sp>
      <p:sp>
        <p:nvSpPr>
          <p:cNvPr id="65" name="Rectangle: Rounded Corners 64">
            <a:extLst>
              <a:ext uri="{FF2B5EF4-FFF2-40B4-BE49-F238E27FC236}">
                <a16:creationId xmlns:a16="http://schemas.microsoft.com/office/drawing/2014/main" id="{C9CF7658-B1EA-4EE7-AAAA-748B8F4CB9C1}"/>
              </a:ext>
            </a:extLst>
          </p:cNvPr>
          <p:cNvSpPr/>
          <p:nvPr/>
        </p:nvSpPr>
        <p:spPr>
          <a:xfrm>
            <a:off x="7788462" y="2842234"/>
            <a:ext cx="953188" cy="413153"/>
          </a:xfrm>
          <a:prstGeom prst="roundRect">
            <a:avLst/>
          </a:prstGeom>
          <a:solidFill>
            <a:schemeClr val="accent1">
              <a:lumMod val="75000"/>
            </a:schemeClr>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400">
              <a:defRPr/>
            </a:pPr>
            <a:r>
              <a:rPr lang="en-US" sz="1050" b="1" dirty="0" err="1">
                <a:solidFill>
                  <a:srgbClr val="FFFFFF"/>
                </a:solidFill>
                <a:latin typeface="Arial"/>
                <a:cs typeface="Arial"/>
              </a:rPr>
              <a:t>AdvThreat</a:t>
            </a:r>
            <a:r>
              <a:rPr lang="en-US" sz="1050" b="1" dirty="0">
                <a:solidFill>
                  <a:srgbClr val="FFFFFF"/>
                </a:solidFill>
                <a:latin typeface="Arial"/>
                <a:cs typeface="Arial"/>
              </a:rPr>
              <a:t> </a:t>
            </a:r>
            <a:endParaRPr lang="en-US" dirty="0"/>
          </a:p>
        </p:txBody>
      </p:sp>
      <p:sp>
        <p:nvSpPr>
          <p:cNvPr id="55" name="Rectangle: Rounded Corners 22">
            <a:extLst>
              <a:ext uri="{FF2B5EF4-FFF2-40B4-BE49-F238E27FC236}">
                <a16:creationId xmlns:a16="http://schemas.microsoft.com/office/drawing/2014/main" id="{C9F07BAE-A95C-451C-8DE9-D185E23662D6}"/>
              </a:ext>
            </a:extLst>
          </p:cNvPr>
          <p:cNvSpPr/>
          <p:nvPr/>
        </p:nvSpPr>
        <p:spPr>
          <a:xfrm>
            <a:off x="1319400" y="1062920"/>
            <a:ext cx="912228" cy="424361"/>
          </a:xfrm>
          <a:prstGeom prst="roundRect">
            <a:avLst/>
          </a:prstGeom>
          <a:solidFill>
            <a:srgbClr val="326295"/>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lvl="0" algn="ctr" defTabSz="914400">
              <a:defRPr/>
            </a:pPr>
            <a:r>
              <a:rPr lang="en-US" sz="1000" b="1" dirty="0">
                <a:solidFill>
                  <a:srgbClr val="FFFFFF"/>
                </a:solidFill>
                <a:latin typeface="Arial"/>
                <a:cs typeface="Arial"/>
              </a:rPr>
              <a:t>DNAC</a:t>
            </a:r>
          </a:p>
        </p:txBody>
      </p:sp>
      <p:sp>
        <p:nvSpPr>
          <p:cNvPr id="56" name="Rectangle: Rounded Corners 22">
            <a:extLst>
              <a:ext uri="{FF2B5EF4-FFF2-40B4-BE49-F238E27FC236}">
                <a16:creationId xmlns:a16="http://schemas.microsoft.com/office/drawing/2014/main" id="{3EB1EA73-3C33-421A-B4B5-6757FACE4170}"/>
              </a:ext>
            </a:extLst>
          </p:cNvPr>
          <p:cNvSpPr/>
          <p:nvPr/>
        </p:nvSpPr>
        <p:spPr>
          <a:xfrm>
            <a:off x="6267957" y="1609129"/>
            <a:ext cx="1277332" cy="492550"/>
          </a:xfrm>
          <a:prstGeom prst="roundRect">
            <a:avLst/>
          </a:prstGeom>
          <a:solidFill>
            <a:srgbClr val="326295"/>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400">
              <a:defRPr/>
            </a:pPr>
            <a:r>
              <a:rPr lang="en-US" sz="1050" b="1" dirty="0">
                <a:solidFill>
                  <a:srgbClr val="FFFFFF"/>
                </a:solidFill>
                <a:latin typeface="Arial"/>
                <a:cs typeface="Arial"/>
              </a:rPr>
              <a:t>Live Action</a:t>
            </a:r>
            <a:endParaRPr lang="en-US" sz="1050" dirty="0">
              <a:cs typeface="Arial"/>
            </a:endParaRPr>
          </a:p>
        </p:txBody>
      </p:sp>
      <p:sp>
        <p:nvSpPr>
          <p:cNvPr id="64" name="Rectangle: Rounded Corners 22">
            <a:extLst>
              <a:ext uri="{FF2B5EF4-FFF2-40B4-BE49-F238E27FC236}">
                <a16:creationId xmlns:a16="http://schemas.microsoft.com/office/drawing/2014/main" id="{9F59C275-7F5C-4B37-8175-5F92277219FC}"/>
              </a:ext>
            </a:extLst>
          </p:cNvPr>
          <p:cNvSpPr/>
          <p:nvPr/>
        </p:nvSpPr>
        <p:spPr>
          <a:xfrm>
            <a:off x="2277595" y="1062638"/>
            <a:ext cx="808439" cy="424361"/>
          </a:xfrm>
          <a:prstGeom prst="roundRect">
            <a:avLst/>
          </a:prstGeom>
          <a:solidFill>
            <a:srgbClr val="326295"/>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400">
              <a:defRPr/>
            </a:pPr>
            <a:r>
              <a:rPr lang="en-US" sz="1050" b="1" dirty="0">
                <a:solidFill>
                  <a:srgbClr val="FFFFFF"/>
                </a:solidFill>
                <a:latin typeface="Arial"/>
                <a:cs typeface="Arial"/>
              </a:rPr>
              <a:t>Algo Sec</a:t>
            </a:r>
          </a:p>
        </p:txBody>
      </p:sp>
      <p:sp>
        <p:nvSpPr>
          <p:cNvPr id="66" name="Rectangle: Rounded Corners 65">
            <a:extLst>
              <a:ext uri="{FF2B5EF4-FFF2-40B4-BE49-F238E27FC236}">
                <a16:creationId xmlns:a16="http://schemas.microsoft.com/office/drawing/2014/main" id="{405B4CBC-B42A-4D9D-9A00-72EC7FA5E8B0}"/>
              </a:ext>
            </a:extLst>
          </p:cNvPr>
          <p:cNvSpPr/>
          <p:nvPr/>
        </p:nvSpPr>
        <p:spPr>
          <a:xfrm>
            <a:off x="3541678" y="3998132"/>
            <a:ext cx="751348" cy="466902"/>
          </a:xfrm>
          <a:prstGeom prst="roundRect">
            <a:avLst/>
          </a:prstGeom>
          <a:solidFill>
            <a:schemeClr val="tx1">
              <a:lumMod val="90000"/>
              <a:lumOff val="10000"/>
            </a:schemeClr>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lvl="0" algn="ctr" defTabSz="914400">
              <a:defRPr/>
            </a:pPr>
            <a:r>
              <a:rPr lang="en-US" sz="800" b="1" dirty="0">
                <a:cs typeface="Arial"/>
              </a:rPr>
              <a:t>Core/UVN</a:t>
            </a:r>
          </a:p>
        </p:txBody>
      </p:sp>
      <p:sp>
        <p:nvSpPr>
          <p:cNvPr id="70" name="Rectangle: Rounded Corners 19">
            <a:extLst>
              <a:ext uri="{FF2B5EF4-FFF2-40B4-BE49-F238E27FC236}">
                <a16:creationId xmlns:a16="http://schemas.microsoft.com/office/drawing/2014/main" id="{9F9FA4CE-40F1-4CCB-850E-6F5491F1B877}"/>
              </a:ext>
            </a:extLst>
          </p:cNvPr>
          <p:cNvSpPr/>
          <p:nvPr/>
        </p:nvSpPr>
        <p:spPr>
          <a:xfrm>
            <a:off x="9068156" y="2212618"/>
            <a:ext cx="637024" cy="440078"/>
          </a:xfrm>
          <a:prstGeom prst="roundRect">
            <a:avLst/>
          </a:prstGeom>
          <a:solidFill>
            <a:srgbClr val="183950"/>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chemeClr val="bg1"/>
                </a:solidFill>
                <a:effectLst/>
                <a:uLnTx/>
                <a:uFillTx/>
                <a:latin typeface="Arial"/>
                <a:cs typeface="Arial"/>
              </a:rPr>
              <a:t>Labor</a:t>
            </a:r>
          </a:p>
        </p:txBody>
      </p:sp>
      <p:sp>
        <p:nvSpPr>
          <p:cNvPr id="73" name="Rectangle: Rounded Corners 19">
            <a:extLst>
              <a:ext uri="{FF2B5EF4-FFF2-40B4-BE49-F238E27FC236}">
                <a16:creationId xmlns:a16="http://schemas.microsoft.com/office/drawing/2014/main" id="{02C4250E-A6AB-4301-BE32-092DB308266C}"/>
              </a:ext>
            </a:extLst>
          </p:cNvPr>
          <p:cNvSpPr/>
          <p:nvPr/>
        </p:nvSpPr>
        <p:spPr>
          <a:xfrm>
            <a:off x="9067396" y="3996524"/>
            <a:ext cx="653047" cy="451908"/>
          </a:xfrm>
          <a:prstGeom prst="roundRect">
            <a:avLst/>
          </a:prstGeom>
          <a:solidFill>
            <a:srgbClr val="183950"/>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chemeClr val="bg1"/>
                </a:solidFill>
                <a:effectLst/>
                <a:uLnTx/>
                <a:uFillTx/>
                <a:latin typeface="Arial"/>
                <a:cs typeface="Arial"/>
              </a:rPr>
              <a:t>Labor</a:t>
            </a:r>
          </a:p>
        </p:txBody>
      </p:sp>
      <p:sp>
        <p:nvSpPr>
          <p:cNvPr id="74" name="Rectangle: Rounded Corners 19">
            <a:extLst>
              <a:ext uri="{FF2B5EF4-FFF2-40B4-BE49-F238E27FC236}">
                <a16:creationId xmlns:a16="http://schemas.microsoft.com/office/drawing/2014/main" id="{D5149D68-4537-4B0A-8836-9F65AEFAFB3D}"/>
              </a:ext>
            </a:extLst>
          </p:cNvPr>
          <p:cNvSpPr/>
          <p:nvPr/>
        </p:nvSpPr>
        <p:spPr>
          <a:xfrm>
            <a:off x="9068870" y="4634818"/>
            <a:ext cx="649724" cy="490878"/>
          </a:xfrm>
          <a:prstGeom prst="roundRect">
            <a:avLst/>
          </a:prstGeom>
          <a:solidFill>
            <a:srgbClr val="183950"/>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chemeClr val="bg1"/>
                </a:solidFill>
                <a:effectLst/>
                <a:uLnTx/>
                <a:uFillTx/>
                <a:latin typeface="Arial"/>
                <a:cs typeface="Arial"/>
              </a:rPr>
              <a:t>Labor</a:t>
            </a:r>
          </a:p>
        </p:txBody>
      </p:sp>
      <p:sp>
        <p:nvSpPr>
          <p:cNvPr id="75" name="Rectangle: Rounded Corners 19">
            <a:extLst>
              <a:ext uri="{FF2B5EF4-FFF2-40B4-BE49-F238E27FC236}">
                <a16:creationId xmlns:a16="http://schemas.microsoft.com/office/drawing/2014/main" id="{D11C5FF5-C910-4459-9B3A-DC3F00B0C88B}"/>
              </a:ext>
            </a:extLst>
          </p:cNvPr>
          <p:cNvSpPr/>
          <p:nvPr/>
        </p:nvSpPr>
        <p:spPr>
          <a:xfrm>
            <a:off x="9068870" y="5315041"/>
            <a:ext cx="649724" cy="427378"/>
          </a:xfrm>
          <a:prstGeom prst="roundRect">
            <a:avLst/>
          </a:prstGeom>
          <a:solidFill>
            <a:srgbClr val="183950"/>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chemeClr val="bg1"/>
                </a:solidFill>
                <a:effectLst/>
                <a:uLnTx/>
                <a:uFillTx/>
                <a:latin typeface="Arial"/>
                <a:cs typeface="Arial"/>
              </a:rPr>
              <a:t>Labor</a:t>
            </a:r>
          </a:p>
          <a:p>
            <a:pPr algn="ctr" defTabSz="914400">
              <a:defRPr/>
            </a:pPr>
            <a:endParaRPr lang="en-US" sz="1050" b="1" dirty="0">
              <a:solidFill>
                <a:schemeClr val="bg1"/>
              </a:solidFill>
              <a:latin typeface="Arial" panose="020B0604020202020204" pitchFamily="34" charset="0"/>
              <a:cs typeface="Arial" panose="020B0604020202020204" pitchFamily="34" charset="0"/>
            </a:endParaRPr>
          </a:p>
          <a:p>
            <a:pPr algn="ctr" defTabSz="914400">
              <a:defRPr/>
            </a:pPr>
            <a:endParaRPr lang="en-US" sz="1050" b="1" dirty="0">
              <a:solidFill>
                <a:schemeClr val="bg1"/>
              </a:solidFill>
              <a:latin typeface="Arial" panose="020B0604020202020204" pitchFamily="34" charset="0"/>
              <a:cs typeface="Arial" panose="020B0604020202020204" pitchFamily="34" charset="0"/>
            </a:endParaRPr>
          </a:p>
          <a:p>
            <a:pPr algn="ctr" defTabSz="914400">
              <a:defRPr/>
            </a:pPr>
            <a:endParaRPr lang="en-US" sz="1050" b="1" dirty="0">
              <a:solidFill>
                <a:schemeClr val="bg1"/>
              </a:solidFill>
              <a:latin typeface="Arial" panose="020B0604020202020204" pitchFamily="34" charset="0"/>
              <a:cs typeface="Arial" panose="020B0604020202020204" pitchFamily="34" charset="0"/>
            </a:endParaRPr>
          </a:p>
        </p:txBody>
      </p:sp>
      <p:sp>
        <p:nvSpPr>
          <p:cNvPr id="76" name="Rectangle: Rounded Corners 22">
            <a:extLst>
              <a:ext uri="{FF2B5EF4-FFF2-40B4-BE49-F238E27FC236}">
                <a16:creationId xmlns:a16="http://schemas.microsoft.com/office/drawing/2014/main" id="{DC935D6E-A219-472E-8988-36FB3AABE0A6}"/>
              </a:ext>
            </a:extLst>
          </p:cNvPr>
          <p:cNvSpPr/>
          <p:nvPr/>
        </p:nvSpPr>
        <p:spPr>
          <a:xfrm>
            <a:off x="7559777" y="1609129"/>
            <a:ext cx="720487" cy="492550"/>
          </a:xfrm>
          <a:prstGeom prst="roundRect">
            <a:avLst/>
          </a:prstGeom>
          <a:solidFill>
            <a:srgbClr val="326295"/>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lvl="0" algn="ctr" defTabSz="914400">
              <a:defRPr/>
            </a:pPr>
            <a:r>
              <a:rPr lang="en-US" sz="1050" b="1" dirty="0">
                <a:solidFill>
                  <a:srgbClr val="FFFFFF"/>
                </a:solidFill>
                <a:latin typeface="Arial"/>
                <a:cs typeface="Arial"/>
              </a:rPr>
              <a:t>UDP</a:t>
            </a:r>
          </a:p>
        </p:txBody>
      </p:sp>
      <p:sp>
        <p:nvSpPr>
          <p:cNvPr id="68" name="Rectangle: Rounded Corners 22">
            <a:extLst>
              <a:ext uri="{FF2B5EF4-FFF2-40B4-BE49-F238E27FC236}">
                <a16:creationId xmlns:a16="http://schemas.microsoft.com/office/drawing/2014/main" id="{1BB7DFEE-BC4C-E342-AB6A-191260C6D413}"/>
              </a:ext>
            </a:extLst>
          </p:cNvPr>
          <p:cNvSpPr/>
          <p:nvPr/>
        </p:nvSpPr>
        <p:spPr>
          <a:xfrm>
            <a:off x="8309885" y="1605340"/>
            <a:ext cx="720487" cy="492550"/>
          </a:xfrm>
          <a:prstGeom prst="roundRect">
            <a:avLst/>
          </a:prstGeom>
          <a:solidFill>
            <a:srgbClr val="326295"/>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400">
              <a:defRPr/>
            </a:pPr>
            <a:r>
              <a:rPr lang="en-US" sz="950" b="1" dirty="0" err="1">
                <a:solidFill>
                  <a:srgbClr val="FFFFFF"/>
                </a:solidFill>
                <a:latin typeface="Arial"/>
                <a:cs typeface="Arial"/>
              </a:rPr>
              <a:t>Rsyslo</a:t>
            </a:r>
            <a:r>
              <a:rPr lang="en-US" sz="1050" b="1" dirty="0" err="1">
                <a:solidFill>
                  <a:srgbClr val="FFFFFF"/>
                </a:solidFill>
                <a:latin typeface="Arial"/>
                <a:cs typeface="Arial"/>
              </a:rPr>
              <a:t>g</a:t>
            </a:r>
            <a:endParaRPr lang="en-US" sz="1050" b="1" dirty="0">
              <a:solidFill>
                <a:srgbClr val="FFFFFF"/>
              </a:solidFill>
              <a:latin typeface="Arial"/>
              <a:cs typeface="Arial"/>
            </a:endParaRPr>
          </a:p>
        </p:txBody>
      </p:sp>
      <p:sp>
        <p:nvSpPr>
          <p:cNvPr id="69" name="Rectangle: Rounded Corners 68">
            <a:extLst>
              <a:ext uri="{FF2B5EF4-FFF2-40B4-BE49-F238E27FC236}">
                <a16:creationId xmlns:a16="http://schemas.microsoft.com/office/drawing/2014/main" id="{F94FD02F-90D3-4048-A239-91C013B8D316}"/>
              </a:ext>
            </a:extLst>
          </p:cNvPr>
          <p:cNvSpPr/>
          <p:nvPr/>
        </p:nvSpPr>
        <p:spPr>
          <a:xfrm>
            <a:off x="7135693" y="4006394"/>
            <a:ext cx="822954" cy="420609"/>
          </a:xfrm>
          <a:prstGeom prst="roundRect">
            <a:avLst/>
          </a:prstGeom>
          <a:solidFill>
            <a:schemeClr val="tx1">
              <a:lumMod val="90000"/>
              <a:lumOff val="10000"/>
            </a:schemeClr>
          </a:solidFill>
          <a:ln w="9525">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lvl="0" algn="ctr" defTabSz="914400">
              <a:defRPr/>
            </a:pPr>
            <a:r>
              <a:rPr lang="en-US" sz="1000" b="1" dirty="0">
                <a:solidFill>
                  <a:srgbClr val="FFFFFF"/>
                </a:solidFill>
                <a:latin typeface="Arial"/>
                <a:cs typeface="Arial"/>
              </a:rPr>
              <a:t>Cloud/NB</a:t>
            </a:r>
          </a:p>
        </p:txBody>
      </p:sp>
      <p:sp>
        <p:nvSpPr>
          <p:cNvPr id="78" name="Rectangle: Rounded Corners 19">
            <a:extLst>
              <a:ext uri="{FF2B5EF4-FFF2-40B4-BE49-F238E27FC236}">
                <a16:creationId xmlns:a16="http://schemas.microsoft.com/office/drawing/2014/main" id="{A1A73B75-1790-4F97-B693-49419E463CE7}"/>
              </a:ext>
            </a:extLst>
          </p:cNvPr>
          <p:cNvSpPr/>
          <p:nvPr/>
        </p:nvSpPr>
        <p:spPr>
          <a:xfrm>
            <a:off x="9062842" y="1066119"/>
            <a:ext cx="655815" cy="1033867"/>
          </a:xfrm>
          <a:prstGeom prst="roundRect">
            <a:avLst/>
          </a:prstGeom>
          <a:solidFill>
            <a:srgbClr val="183950"/>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defTabSz="914400">
              <a:defRPr/>
            </a:pPr>
            <a:endParaRPr lang="en-US" sz="1050" b="1" dirty="0">
              <a:solidFill>
                <a:schemeClr val="bg1"/>
              </a:solidFill>
              <a:latin typeface="Arial"/>
              <a:cs typeface="Arial"/>
            </a:endParaRPr>
          </a:p>
          <a:p>
            <a:pPr algn="ctr" defTabSz="914400">
              <a:defRPr/>
            </a:pPr>
            <a:endParaRPr lang="en-US" sz="1050" b="1" dirty="0">
              <a:solidFill>
                <a:schemeClr val="bg1"/>
              </a:solidFill>
              <a:latin typeface="Arial"/>
              <a:cs typeface="Arial"/>
            </a:endParaRPr>
          </a:p>
          <a:p>
            <a:pPr marL="0" marR="0" lvl="0" indent="0" algn="ctr" defTabSz="91440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chemeClr val="bg1"/>
                </a:solidFill>
                <a:effectLst/>
                <a:uLnTx/>
                <a:uFillTx/>
                <a:latin typeface="Arial"/>
                <a:cs typeface="Arial"/>
              </a:rPr>
              <a:t>Labor</a:t>
            </a:r>
            <a:endParaRPr lang="en-US" dirty="0">
              <a:solidFill>
                <a:schemeClr val="bg1"/>
              </a:solidFill>
              <a:cs typeface="Arial"/>
            </a:endParaRPr>
          </a:p>
        </p:txBody>
      </p:sp>
      <p:sp>
        <p:nvSpPr>
          <p:cNvPr id="79" name="Rectangle: Rounded Corners 78">
            <a:extLst>
              <a:ext uri="{FF2B5EF4-FFF2-40B4-BE49-F238E27FC236}">
                <a16:creationId xmlns:a16="http://schemas.microsoft.com/office/drawing/2014/main" id="{F14D547B-F805-48B7-AFF4-BAB214C43954}"/>
              </a:ext>
            </a:extLst>
          </p:cNvPr>
          <p:cNvSpPr/>
          <p:nvPr/>
        </p:nvSpPr>
        <p:spPr>
          <a:xfrm rot="5400000">
            <a:off x="7847748" y="3149664"/>
            <a:ext cx="4863422" cy="578841"/>
          </a:xfrm>
          <a:prstGeom prst="roundRect">
            <a:avLst/>
          </a:prstGeom>
          <a:solidFill>
            <a:srgbClr val="007D8A">
              <a:alpha val="50000"/>
            </a:srgb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nchorCtr="0"/>
          <a:lstStyle/>
          <a:p>
            <a:pPr algn="ctr" defTabSz="914400">
              <a:defRPr/>
            </a:pPr>
            <a:r>
              <a:rPr lang="en-US" sz="1050" b="1" dirty="0">
                <a:solidFill>
                  <a:schemeClr val="bg1"/>
                </a:solidFill>
                <a:latin typeface="Arial"/>
                <a:cs typeface="Arial"/>
              </a:rPr>
              <a:t>Equipment (EDP/SW) : /Internal Labor – 65 FTE (Sal/Bene)</a:t>
            </a:r>
          </a:p>
          <a:p>
            <a:pPr algn="ctr" defTabSz="914400">
              <a:defRPr/>
            </a:pPr>
            <a:r>
              <a:rPr lang="en-US" sz="1050" b="1" dirty="0">
                <a:solidFill>
                  <a:schemeClr val="bg1"/>
                </a:solidFill>
                <a:latin typeface="Arial"/>
                <a:cs typeface="Arial"/>
              </a:rPr>
              <a:t>External Labor (Ext </a:t>
            </a:r>
            <a:r>
              <a:rPr lang="en-US" sz="1050" b="1" dirty="0" err="1">
                <a:solidFill>
                  <a:schemeClr val="bg1"/>
                </a:solidFill>
                <a:latin typeface="Arial"/>
                <a:cs typeface="Arial"/>
              </a:rPr>
              <a:t>Svcs</a:t>
            </a:r>
            <a:r>
              <a:rPr lang="en-US" sz="1050" b="1" dirty="0">
                <a:solidFill>
                  <a:schemeClr val="bg1"/>
                </a:solidFill>
                <a:latin typeface="Arial"/>
                <a:cs typeface="Arial"/>
              </a:rPr>
              <a:t> &amp; Cons)</a:t>
            </a:r>
            <a:endParaRPr lang="en-US" sz="1050" b="1" dirty="0">
              <a:solidFill>
                <a:schemeClr val="bg1"/>
              </a:solidFill>
              <a:latin typeface="Arial" panose="020B0604020202020204" pitchFamily="34" charset="0"/>
              <a:cs typeface="Arial" panose="020B0604020202020204" pitchFamily="34" charset="0"/>
            </a:endParaRPr>
          </a:p>
        </p:txBody>
      </p:sp>
      <p:sp>
        <p:nvSpPr>
          <p:cNvPr id="71" name="Rectangle: Rounded Corners 19">
            <a:extLst>
              <a:ext uri="{FF2B5EF4-FFF2-40B4-BE49-F238E27FC236}">
                <a16:creationId xmlns:a16="http://schemas.microsoft.com/office/drawing/2014/main" id="{5C926D57-4955-4B46-86CB-7C67CA79B28C}"/>
              </a:ext>
            </a:extLst>
          </p:cNvPr>
          <p:cNvSpPr/>
          <p:nvPr/>
        </p:nvSpPr>
        <p:spPr>
          <a:xfrm>
            <a:off x="9063309" y="2835324"/>
            <a:ext cx="643374" cy="1017928"/>
          </a:xfrm>
          <a:prstGeom prst="roundRect">
            <a:avLst/>
          </a:prstGeom>
          <a:solidFill>
            <a:srgbClr val="183950"/>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defTabSz="914400">
              <a:defRPr/>
            </a:pPr>
            <a:endParaRPr lang="en-US" sz="1050" b="1" dirty="0">
              <a:solidFill>
                <a:schemeClr val="bg1"/>
              </a:solidFill>
              <a:latin typeface="Arial"/>
              <a:cs typeface="Arial"/>
            </a:endParaRPr>
          </a:p>
          <a:p>
            <a:pPr algn="ctr" defTabSz="914400">
              <a:defRPr/>
            </a:pPr>
            <a:endParaRPr lang="en-US" sz="1050" b="1" dirty="0">
              <a:solidFill>
                <a:schemeClr val="bg1"/>
              </a:solidFill>
              <a:latin typeface="Arial"/>
              <a:cs typeface="Arial"/>
            </a:endParaRPr>
          </a:p>
          <a:p>
            <a:pPr marL="0" marR="0" lvl="0" indent="0" algn="ctr" defTabSz="914400">
              <a:lnSpc>
                <a:spcPct val="100000"/>
              </a:lnSpc>
              <a:spcBef>
                <a:spcPts val="0"/>
              </a:spcBef>
              <a:spcAft>
                <a:spcPts val="0"/>
              </a:spcAft>
              <a:buClrTx/>
              <a:buSzTx/>
              <a:buFontTx/>
              <a:buNone/>
              <a:tabLst/>
              <a:defRPr/>
            </a:pPr>
            <a:r>
              <a:rPr lang="en-US" sz="1050" b="1" dirty="0">
                <a:solidFill>
                  <a:schemeClr val="bg1"/>
                </a:solidFill>
                <a:latin typeface="Arial"/>
                <a:cs typeface="Arial"/>
              </a:rPr>
              <a:t>Labor</a:t>
            </a:r>
            <a:endParaRPr lang="en-US" sz="105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67" name="Rectangle: Rounded Corners 32">
            <a:extLst>
              <a:ext uri="{FF2B5EF4-FFF2-40B4-BE49-F238E27FC236}">
                <a16:creationId xmlns:a16="http://schemas.microsoft.com/office/drawing/2014/main" id="{966CE8B3-1EF1-7F43-8D39-A74E19461AA5}"/>
              </a:ext>
            </a:extLst>
          </p:cNvPr>
          <p:cNvSpPr/>
          <p:nvPr/>
        </p:nvSpPr>
        <p:spPr>
          <a:xfrm>
            <a:off x="10617323" y="1625840"/>
            <a:ext cx="1570609" cy="3501972"/>
          </a:xfrm>
          <a:prstGeom prst="roundRect">
            <a:avLst>
              <a:gd name="adj" fmla="val 3681"/>
            </a:avLst>
          </a:prstGeom>
          <a:solidFill>
            <a:schemeClr val="tx2"/>
          </a:solidFill>
          <a:ln>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dirty="0">
                <a:latin typeface="Arial"/>
                <a:cs typeface="Arial"/>
              </a:rPr>
              <a:t>Opportunities</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FFFFFF"/>
                </a:solidFill>
                <a:effectLst/>
                <a:uLnTx/>
                <a:uFillTx/>
                <a:latin typeface="Arial"/>
                <a:cs typeface="Arial"/>
              </a:rPr>
              <a:t>$0</a:t>
            </a:r>
            <a:r>
              <a:rPr lang="en-US" b="1" dirty="0">
                <a:solidFill>
                  <a:srgbClr val="FFFFFF"/>
                </a:solidFill>
                <a:latin typeface="Arial"/>
                <a:cs typeface="Arial"/>
              </a:rPr>
              <a:t>.4M</a:t>
            </a:r>
            <a:endParaRPr kumimoji="0" lang="en-US"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a:p>
            <a:pPr marL="285750" indent="-285750">
              <a:buFont typeface="Arial" panose="020B0604020202020204" pitchFamily="34" charset="0"/>
              <a:buChar char="•"/>
              <a:defRPr/>
            </a:pPr>
            <a:r>
              <a:rPr lang="en-US" sz="1200" b="1" dirty="0">
                <a:solidFill>
                  <a:srgbClr val="FF0000"/>
                </a:solidFill>
                <a:latin typeface="Arial"/>
                <a:cs typeface="Arial"/>
              </a:rPr>
              <a:t>Firewall rule Simplification</a:t>
            </a:r>
            <a:endParaRPr lang="en-US" sz="1200" b="1" dirty="0">
              <a:solidFill>
                <a:srgbClr val="FF0000"/>
              </a:solidFill>
              <a:latin typeface="Arial" panose="020B0604020202020204" pitchFamily="34" charset="0"/>
              <a:cs typeface="Arial" panose="020B0604020202020204" pitchFamily="34" charset="0"/>
            </a:endParaRPr>
          </a:p>
        </p:txBody>
      </p:sp>
      <p:sp>
        <p:nvSpPr>
          <p:cNvPr id="80" name="Slide Number Placeholder 5">
            <a:extLst>
              <a:ext uri="{FF2B5EF4-FFF2-40B4-BE49-F238E27FC236}">
                <a16:creationId xmlns:a16="http://schemas.microsoft.com/office/drawing/2014/main" id="{392A5F53-52F0-4A86-9928-C97DD14BECC4}"/>
              </a:ext>
            </a:extLst>
          </p:cNvPr>
          <p:cNvSpPr>
            <a:spLocks noGrp="1"/>
          </p:cNvSpPr>
          <p:nvPr>
            <p:ph type="sldNum" sz="quarter" idx="12"/>
          </p:nvPr>
        </p:nvSpPr>
        <p:spPr>
          <a:xfrm>
            <a:off x="11112274" y="6541613"/>
            <a:ext cx="762000" cy="194297"/>
          </a:xfrm>
          <a:prstGeom prst="rect">
            <a:avLst/>
          </a:prstGeom>
        </p:spPr>
        <p:txBody>
          <a:bodyPr anchor="t" anchorCtr="0"/>
          <a:lstStyle>
            <a:lvl1pPr algn="r">
              <a:defRPr sz="1200" b="0">
                <a:solidFill>
                  <a:srgbClr val="747678"/>
                </a:solidFill>
                <a:latin typeface="Arial" pitchFamily="34" charset="0"/>
                <a:cs typeface="Arial" pitchFamily="34" charset="0"/>
              </a:defRPr>
            </a:lvl1pPr>
          </a:lstStyle>
          <a:p>
            <a:fld id="{23B99C07-6774-7B4C-A880-8CAF4048FB67}" type="slidenum">
              <a:rPr lang="en-US" smtClean="0"/>
              <a:pPr/>
              <a:t>49</a:t>
            </a:fld>
            <a:endParaRPr lang="en-US" dirty="0"/>
          </a:p>
        </p:txBody>
      </p:sp>
    </p:spTree>
    <p:extLst>
      <p:ext uri="{BB962C8B-B14F-4D97-AF65-F5344CB8AC3E}">
        <p14:creationId xmlns:p14="http://schemas.microsoft.com/office/powerpoint/2010/main" val="25430786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AD160B5-D117-4B05-99B8-A35B9379B2B0}"/>
              </a:ext>
            </a:extLst>
          </p:cNvPr>
          <p:cNvSpPr>
            <a:spLocks noGrp="1"/>
          </p:cNvSpPr>
          <p:nvPr>
            <p:ph type="title"/>
          </p:nvPr>
        </p:nvSpPr>
        <p:spPr/>
        <p:txBody>
          <a:bodyPr/>
          <a:lstStyle/>
          <a:p>
            <a:r>
              <a:rPr lang="en-US" dirty="0"/>
              <a:t>Recent Influences</a:t>
            </a:r>
          </a:p>
        </p:txBody>
      </p:sp>
      <p:pic>
        <p:nvPicPr>
          <p:cNvPr id="9" name="Picture 2" descr="http://t2.gstatic.com/images?q=tbn:ANd9GcRRUXjg0HUuDV1KHBDklWBOdv1LR6dbJEbgDhB85uf8QQ0PEsL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987588" y="3742556"/>
            <a:ext cx="1439194" cy="2185320"/>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6" descr="http://t2.gstatic.com/images?q=tbn:ANd9GcTRt6lNCmjEuzAn3bkWn1SH2kS84m921iyjmuj8CqzIIspup1ct"/>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696642" y="3755790"/>
            <a:ext cx="1524328" cy="2185320"/>
          </a:xfrm>
          <a:prstGeom prst="rect">
            <a:avLst/>
          </a:prstGeom>
          <a:noFill/>
          <a:effectLst/>
        </p:spPr>
      </p:pic>
      <p:pic>
        <p:nvPicPr>
          <p:cNvPr id="12" name="Picture 8" descr="http://ecx.images-amazon.com/images/I/51Q-tRVLm3L._SL300_.jpg"/>
          <p:cNvPicPr>
            <a:picLocks noChangeAspect="1" noChangeArrowheads="1"/>
          </p:cNvPicPr>
          <p:nvPr/>
        </p:nvPicPr>
        <p:blipFill>
          <a:blip r:embed="rId5"/>
          <a:srcRect/>
          <a:stretch>
            <a:fillRect/>
          </a:stretch>
        </p:blipFill>
        <p:spPr bwMode="auto">
          <a:xfrm>
            <a:off x="6620276" y="3755790"/>
            <a:ext cx="1391320" cy="2185320"/>
          </a:xfrm>
          <a:prstGeom prst="rect">
            <a:avLst/>
          </a:prstGeom>
          <a:noFill/>
          <a:effectLst/>
        </p:spPr>
      </p:pic>
      <p:pic>
        <p:nvPicPr>
          <p:cNvPr id="13" name="Picture 10" descr="http://image.slidesharecdn.com/humanperformanceinstitutepresentation2010-1277911968063-phpapp01/95/human-performance-institute-presentation-2010-1-728.jpg?cb=1277894033"/>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516292" y="1564313"/>
            <a:ext cx="2323529" cy="1743606"/>
          </a:xfrm>
          <a:prstGeom prst="rect">
            <a:avLst/>
          </a:prstGeom>
          <a:noFill/>
          <a:effectLst/>
        </p:spPr>
      </p:pic>
      <p:pic>
        <p:nvPicPr>
          <p:cNvPr id="15" name="Picture 14" descr="https://rafvb.files.wordpress.com/2012/10/manifestowallpaper1024.jp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566335" y="1483360"/>
            <a:ext cx="2323529" cy="1743606"/>
          </a:xfrm>
          <a:prstGeom prst="rect">
            <a:avLst/>
          </a:prstGeom>
          <a:noFill/>
          <a:effectLst/>
        </p:spPr>
      </p:pic>
      <p:pic>
        <p:nvPicPr>
          <p:cNvPr id="19" name="Picture 16" descr="http://t0.gstatic.com/images?q=tbn:ANd9GcT64nRvfuFnXl12CCY39rd24AmJHUppLknpTurSAJe99qDnh2Q3"/>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955891" y="3755790"/>
            <a:ext cx="1461286" cy="2178703"/>
          </a:xfrm>
          <a:prstGeom prst="rect">
            <a:avLst/>
          </a:prstGeom>
          <a:noFill/>
          <a:effectLst/>
        </p:spPr>
      </p:pic>
      <p:pic>
        <p:nvPicPr>
          <p:cNvPr id="2" name="Picture 1"/>
          <p:cNvPicPr>
            <a:picLocks noChangeAspect="1"/>
          </p:cNvPicPr>
          <p:nvPr/>
        </p:nvPicPr>
        <p:blipFill>
          <a:blip r:embed="rId9"/>
          <a:stretch>
            <a:fillRect/>
          </a:stretch>
        </p:blipFill>
        <p:spPr>
          <a:xfrm>
            <a:off x="1696642" y="1351206"/>
            <a:ext cx="1422963" cy="2169821"/>
          </a:xfrm>
          <a:prstGeom prst="rect">
            <a:avLst/>
          </a:prstGeom>
          <a:effectLst/>
        </p:spPr>
      </p:pic>
      <p:sp>
        <p:nvSpPr>
          <p:cNvPr id="21" name="Slide Number Placeholder 5">
            <a:extLst>
              <a:ext uri="{FF2B5EF4-FFF2-40B4-BE49-F238E27FC236}">
                <a16:creationId xmlns:a16="http://schemas.microsoft.com/office/drawing/2014/main" id="{3A77B283-D340-4A25-AA70-3E2DE74B0363}"/>
              </a:ext>
            </a:extLst>
          </p:cNvPr>
          <p:cNvSpPr>
            <a:spLocks noGrp="1"/>
          </p:cNvSpPr>
          <p:nvPr>
            <p:ph type="sldNum" sz="quarter" idx="12"/>
          </p:nvPr>
        </p:nvSpPr>
        <p:spPr>
          <a:xfrm>
            <a:off x="11112274" y="6541613"/>
            <a:ext cx="762000" cy="194297"/>
          </a:xfrm>
          <a:prstGeom prst="rect">
            <a:avLst/>
          </a:prstGeom>
        </p:spPr>
        <p:txBody>
          <a:bodyPr anchor="t" anchorCtr="0"/>
          <a:lstStyle>
            <a:lvl1pPr algn="r">
              <a:defRPr sz="1200" b="0">
                <a:solidFill>
                  <a:srgbClr val="747678"/>
                </a:solidFill>
                <a:latin typeface="Arial" pitchFamily="34" charset="0"/>
                <a:cs typeface="Arial" pitchFamily="34" charset="0"/>
              </a:defRPr>
            </a:lvl1pPr>
          </a:lstStyle>
          <a:p>
            <a:fld id="{23B99C07-6774-7B4C-A880-8CAF4048FB67}" type="slidenum">
              <a:rPr lang="en-US" smtClean="0"/>
              <a:pPr/>
              <a:t>5</a:t>
            </a:fld>
            <a:endParaRPr lang="en-US" dirty="0"/>
          </a:p>
        </p:txBody>
      </p:sp>
      <p:pic>
        <p:nvPicPr>
          <p:cNvPr id="3" name="Picture 2">
            <a:extLst>
              <a:ext uri="{FF2B5EF4-FFF2-40B4-BE49-F238E27FC236}">
                <a16:creationId xmlns:a16="http://schemas.microsoft.com/office/drawing/2014/main" id="{10442287-069C-4005-82F8-9BBBEDDB90B8}"/>
              </a:ext>
            </a:extLst>
          </p:cNvPr>
          <p:cNvPicPr>
            <a:picLocks noChangeAspect="1"/>
          </p:cNvPicPr>
          <p:nvPr/>
        </p:nvPicPr>
        <p:blipFill>
          <a:blip r:embed="rId10"/>
          <a:stretch>
            <a:fillRect/>
          </a:stretch>
        </p:blipFill>
        <p:spPr>
          <a:xfrm>
            <a:off x="6475143" y="1115211"/>
            <a:ext cx="1536453" cy="2313789"/>
          </a:xfrm>
          <a:prstGeom prst="rect">
            <a:avLst/>
          </a:prstGeom>
        </p:spPr>
      </p:pic>
    </p:spTree>
    <p:extLst>
      <p:ext uri="{BB962C8B-B14F-4D97-AF65-F5344CB8AC3E}">
        <p14:creationId xmlns:p14="http://schemas.microsoft.com/office/powerpoint/2010/main" val="2133122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00"/>
                                        <p:tgtEl>
                                          <p:spTgt spid="13"/>
                                        </p:tgtEl>
                                      </p:cBhvr>
                                    </p:animEffect>
                                  </p:childTnLst>
                                </p:cTn>
                              </p:par>
                            </p:childTnLst>
                          </p:cTn>
                        </p:par>
                        <p:par>
                          <p:cTn id="8" fill="hold">
                            <p:stCondLst>
                              <p:cond delay="700"/>
                            </p:stCondLst>
                            <p:childTnLst>
                              <p:par>
                                <p:cTn id="9" presetID="10" presetClass="entr" presetSubtype="0" fill="hold" nodeType="afterEffect">
                                  <p:stCondLst>
                                    <p:cond delay="10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700"/>
                                        <p:tgtEl>
                                          <p:spTgt spid="15"/>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00"/>
                                        <p:tgtEl>
                                          <p:spTgt spid="2"/>
                                        </p:tgtEl>
                                      </p:cBhvr>
                                    </p:animEffect>
                                  </p:childTnLst>
                                </p:cTn>
                              </p:par>
                            </p:childTnLst>
                          </p:cTn>
                        </p:par>
                        <p:par>
                          <p:cTn id="16" fill="hold">
                            <p:stCondLst>
                              <p:cond delay="22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700"/>
                                        <p:tgtEl>
                                          <p:spTgt spid="10"/>
                                        </p:tgtEl>
                                      </p:cBhvr>
                                    </p:animEffect>
                                  </p:childTnLst>
                                </p:cTn>
                              </p:par>
                            </p:childTnLst>
                          </p:cTn>
                        </p:par>
                        <p:par>
                          <p:cTn id="20" fill="hold">
                            <p:stCondLst>
                              <p:cond delay="2900"/>
                            </p:stCondLst>
                            <p:childTnLst>
                              <p:par>
                                <p:cTn id="21" presetID="10" presetClass="entr" presetSubtype="0"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700"/>
                                        <p:tgtEl>
                                          <p:spTgt spid="19"/>
                                        </p:tgtEl>
                                      </p:cBhvr>
                                    </p:animEffect>
                                  </p:childTnLst>
                                </p:cTn>
                              </p:par>
                            </p:childTnLst>
                          </p:cTn>
                        </p:par>
                        <p:par>
                          <p:cTn id="24" fill="hold">
                            <p:stCondLst>
                              <p:cond delay="3600"/>
                            </p:stCondLst>
                            <p:childTnLst>
                              <p:par>
                                <p:cTn id="25" presetID="10" presetClass="entr" presetSubtype="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700"/>
                                        <p:tgtEl>
                                          <p:spTgt spid="12"/>
                                        </p:tgtEl>
                                      </p:cBhvr>
                                    </p:animEffect>
                                  </p:childTnLst>
                                </p:cTn>
                              </p:par>
                            </p:childTnLst>
                          </p:cTn>
                        </p:par>
                        <p:par>
                          <p:cTn id="28" fill="hold">
                            <p:stCondLst>
                              <p:cond delay="43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7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F12895-3A35-41AB-B4A7-3FEA793B5ECB}"/>
              </a:ext>
            </a:extLst>
          </p:cNvPr>
          <p:cNvSpPr>
            <a:spLocks noGrp="1"/>
          </p:cNvSpPr>
          <p:nvPr>
            <p:ph type="title"/>
          </p:nvPr>
        </p:nvSpPr>
        <p:spPr/>
        <p:txBody>
          <a:bodyPr/>
          <a:lstStyle/>
          <a:p>
            <a:r>
              <a:rPr lang="en-US" dirty="0"/>
              <a:t>Full Stack Product Analysis: </a:t>
            </a:r>
            <a:r>
              <a:rPr lang="en-US" b="1" dirty="0"/>
              <a:t>Container – 2021 Growth</a:t>
            </a:r>
          </a:p>
        </p:txBody>
      </p:sp>
      <p:sp>
        <p:nvSpPr>
          <p:cNvPr id="7" name="Rectangle: Rounded Corners 6">
            <a:extLst>
              <a:ext uri="{FF2B5EF4-FFF2-40B4-BE49-F238E27FC236}">
                <a16:creationId xmlns:a16="http://schemas.microsoft.com/office/drawing/2014/main" id="{7BB6CF7E-951F-43E1-ABE0-524AB34169DE}"/>
              </a:ext>
            </a:extLst>
          </p:cNvPr>
          <p:cNvSpPr/>
          <p:nvPr/>
        </p:nvSpPr>
        <p:spPr>
          <a:xfrm rot="16200000">
            <a:off x="-1551323" y="3509297"/>
            <a:ext cx="4287520" cy="839434"/>
          </a:xfrm>
          <a:prstGeom prst="roundRect">
            <a:avLst/>
          </a:prstGeom>
          <a:solidFill>
            <a:srgbClr val="3A913F">
              <a:alpha val="74902"/>
            </a:srgbClr>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Registry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(Nationwide Trusted Registry)</a:t>
            </a:r>
          </a:p>
        </p:txBody>
      </p:sp>
      <p:sp>
        <p:nvSpPr>
          <p:cNvPr id="10" name="Rectangle: Rounded Corners 9">
            <a:extLst>
              <a:ext uri="{FF2B5EF4-FFF2-40B4-BE49-F238E27FC236}">
                <a16:creationId xmlns:a16="http://schemas.microsoft.com/office/drawing/2014/main" id="{420601BB-3F9D-4AC0-B267-4B0E7AAE1C77}"/>
              </a:ext>
            </a:extLst>
          </p:cNvPr>
          <p:cNvSpPr/>
          <p:nvPr/>
        </p:nvSpPr>
        <p:spPr>
          <a:xfrm rot="5400000">
            <a:off x="5845326" y="3490293"/>
            <a:ext cx="4280702" cy="870619"/>
          </a:xfrm>
          <a:prstGeom prst="roundRect">
            <a:avLst/>
          </a:prstGeom>
          <a:solidFill>
            <a:srgbClr val="004851">
              <a:alpha val="74902"/>
            </a:srgbClr>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Platform Logs &amp; Performance</a:t>
            </a:r>
          </a:p>
        </p:txBody>
      </p:sp>
      <p:sp>
        <p:nvSpPr>
          <p:cNvPr id="33" name="Rectangle: Rounded Corners 32">
            <a:extLst>
              <a:ext uri="{FF2B5EF4-FFF2-40B4-BE49-F238E27FC236}">
                <a16:creationId xmlns:a16="http://schemas.microsoft.com/office/drawing/2014/main" id="{560C733D-CAFC-40A3-94F1-833CC7355E4A}"/>
              </a:ext>
            </a:extLst>
          </p:cNvPr>
          <p:cNvSpPr/>
          <p:nvPr/>
        </p:nvSpPr>
        <p:spPr>
          <a:xfrm>
            <a:off x="1354455" y="1062819"/>
            <a:ext cx="5851137" cy="650019"/>
          </a:xfrm>
          <a:prstGeom prst="roundRect">
            <a:avLst>
              <a:gd name="adj" fmla="val 11635"/>
            </a:avLst>
          </a:prstGeom>
          <a:solidFill>
            <a:srgbClr val="253746"/>
          </a:solidFill>
          <a:ln w="12700">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Entire Stack is Consumption Based</a:t>
            </a:r>
          </a:p>
        </p:txBody>
      </p:sp>
      <p:sp>
        <p:nvSpPr>
          <p:cNvPr id="28" name="Rectangle: Rounded Corners 27">
            <a:extLst>
              <a:ext uri="{FF2B5EF4-FFF2-40B4-BE49-F238E27FC236}">
                <a16:creationId xmlns:a16="http://schemas.microsoft.com/office/drawing/2014/main" id="{BE50A39E-5452-40E0-9937-05CBBB99D49F}"/>
              </a:ext>
            </a:extLst>
          </p:cNvPr>
          <p:cNvSpPr/>
          <p:nvPr/>
        </p:nvSpPr>
        <p:spPr>
          <a:xfrm>
            <a:off x="1114364" y="1785251"/>
            <a:ext cx="6336265" cy="1351970"/>
          </a:xfrm>
          <a:prstGeom prst="roundRect">
            <a:avLst>
              <a:gd name="adj" fmla="val 10318"/>
            </a:avLst>
          </a:prstGeom>
          <a:solidFill>
            <a:srgbClr val="326295">
              <a:alpha val="74902"/>
            </a:srgbClr>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Network</a:t>
            </a:r>
          </a:p>
        </p:txBody>
      </p:sp>
      <p:sp>
        <p:nvSpPr>
          <p:cNvPr id="37" name="Rectangle: Rounded Corners 36">
            <a:extLst>
              <a:ext uri="{FF2B5EF4-FFF2-40B4-BE49-F238E27FC236}">
                <a16:creationId xmlns:a16="http://schemas.microsoft.com/office/drawing/2014/main" id="{D05EE7B7-C888-4075-991A-51B43DA0A05A}"/>
              </a:ext>
            </a:extLst>
          </p:cNvPr>
          <p:cNvSpPr/>
          <p:nvPr/>
        </p:nvSpPr>
        <p:spPr>
          <a:xfrm>
            <a:off x="1111892" y="4713984"/>
            <a:ext cx="6336265" cy="1351970"/>
          </a:xfrm>
          <a:prstGeom prst="roundRect">
            <a:avLst>
              <a:gd name="adj" fmla="val 10318"/>
            </a:avLst>
          </a:prstGeom>
          <a:solidFill>
            <a:srgbClr val="279989">
              <a:alpha val="74902"/>
            </a:srgbClr>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Master &amp; Worker Nodes</a:t>
            </a:r>
          </a:p>
        </p:txBody>
      </p:sp>
      <p:sp>
        <p:nvSpPr>
          <p:cNvPr id="38" name="Rectangle: Rounded Corners 37">
            <a:extLst>
              <a:ext uri="{FF2B5EF4-FFF2-40B4-BE49-F238E27FC236}">
                <a16:creationId xmlns:a16="http://schemas.microsoft.com/office/drawing/2014/main" id="{0A64351A-EAB2-43CB-BD7A-C7EF61005FFB}"/>
              </a:ext>
            </a:extLst>
          </p:cNvPr>
          <p:cNvSpPr/>
          <p:nvPr/>
        </p:nvSpPr>
        <p:spPr>
          <a:xfrm>
            <a:off x="1111892" y="3249617"/>
            <a:ext cx="6336265" cy="1351970"/>
          </a:xfrm>
          <a:prstGeom prst="roundRect">
            <a:avLst>
              <a:gd name="adj" fmla="val 10318"/>
            </a:avLst>
          </a:prstGeom>
          <a:solidFill>
            <a:srgbClr val="007D8A"/>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Rancher</a:t>
            </a:r>
          </a:p>
        </p:txBody>
      </p:sp>
      <p:sp>
        <p:nvSpPr>
          <p:cNvPr id="23" name="Rectangle: Rounded Corners 22">
            <a:extLst>
              <a:ext uri="{FF2B5EF4-FFF2-40B4-BE49-F238E27FC236}">
                <a16:creationId xmlns:a16="http://schemas.microsoft.com/office/drawing/2014/main" id="{7A85BE9C-125B-4E59-AA06-1F567588D259}"/>
              </a:ext>
            </a:extLst>
          </p:cNvPr>
          <p:cNvSpPr/>
          <p:nvPr/>
        </p:nvSpPr>
        <p:spPr>
          <a:xfrm>
            <a:off x="1233391" y="2497885"/>
            <a:ext cx="1939961" cy="520200"/>
          </a:xfrm>
          <a:prstGeom prst="roundRect">
            <a:avLst>
              <a:gd name="adj" fmla="val 14527"/>
            </a:avLst>
          </a:prstGeom>
          <a:solidFill>
            <a:srgbClr val="25476D"/>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Load Balancer</a:t>
            </a:r>
          </a:p>
        </p:txBody>
      </p:sp>
      <p:sp>
        <p:nvSpPr>
          <p:cNvPr id="41" name="Rectangle: Rounded Corners 40">
            <a:extLst>
              <a:ext uri="{FF2B5EF4-FFF2-40B4-BE49-F238E27FC236}">
                <a16:creationId xmlns:a16="http://schemas.microsoft.com/office/drawing/2014/main" id="{3339E805-37E1-4435-9347-4DB6FF4BFCAB}"/>
              </a:ext>
            </a:extLst>
          </p:cNvPr>
          <p:cNvSpPr/>
          <p:nvPr/>
        </p:nvSpPr>
        <p:spPr>
          <a:xfrm>
            <a:off x="3312013" y="2497885"/>
            <a:ext cx="1939961" cy="520200"/>
          </a:xfrm>
          <a:prstGeom prst="roundRect">
            <a:avLst>
              <a:gd name="adj" fmla="val 14527"/>
            </a:avLst>
          </a:prstGeom>
          <a:solidFill>
            <a:srgbClr val="25476D"/>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VPC</a:t>
            </a:r>
          </a:p>
        </p:txBody>
      </p:sp>
      <p:sp>
        <p:nvSpPr>
          <p:cNvPr id="42" name="Rectangle: Rounded Corners 41">
            <a:extLst>
              <a:ext uri="{FF2B5EF4-FFF2-40B4-BE49-F238E27FC236}">
                <a16:creationId xmlns:a16="http://schemas.microsoft.com/office/drawing/2014/main" id="{A182335A-D826-41D5-907C-FAC5FD20E969}"/>
              </a:ext>
            </a:extLst>
          </p:cNvPr>
          <p:cNvSpPr/>
          <p:nvPr/>
        </p:nvSpPr>
        <p:spPr>
          <a:xfrm>
            <a:off x="5389170" y="2497885"/>
            <a:ext cx="1939961" cy="520200"/>
          </a:xfrm>
          <a:prstGeom prst="roundRect">
            <a:avLst>
              <a:gd name="adj" fmla="val 14527"/>
            </a:avLst>
          </a:prstGeom>
          <a:solidFill>
            <a:srgbClr val="25476D"/>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Direct Connect</a:t>
            </a:r>
          </a:p>
        </p:txBody>
      </p:sp>
      <p:sp>
        <p:nvSpPr>
          <p:cNvPr id="48" name="Rectangle: Rounded Corners 47">
            <a:extLst>
              <a:ext uri="{FF2B5EF4-FFF2-40B4-BE49-F238E27FC236}">
                <a16:creationId xmlns:a16="http://schemas.microsoft.com/office/drawing/2014/main" id="{A94E74F8-A216-49BF-A9E9-55E0476F08DB}"/>
              </a:ext>
            </a:extLst>
          </p:cNvPr>
          <p:cNvSpPr/>
          <p:nvPr/>
        </p:nvSpPr>
        <p:spPr>
          <a:xfrm>
            <a:off x="2271970" y="3982194"/>
            <a:ext cx="1939961" cy="520200"/>
          </a:xfrm>
          <a:prstGeom prst="roundRect">
            <a:avLst>
              <a:gd name="adj" fmla="val 14527"/>
            </a:avLst>
          </a:prstGeom>
          <a:solidFill>
            <a:srgbClr val="005A64"/>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Support &amp; License</a:t>
            </a:r>
          </a:p>
        </p:txBody>
      </p:sp>
      <p:sp>
        <p:nvSpPr>
          <p:cNvPr id="49" name="Rectangle: Rounded Corners 48">
            <a:extLst>
              <a:ext uri="{FF2B5EF4-FFF2-40B4-BE49-F238E27FC236}">
                <a16:creationId xmlns:a16="http://schemas.microsoft.com/office/drawing/2014/main" id="{7038FEF3-ACBB-4C6B-8E94-808B26AD365D}"/>
              </a:ext>
            </a:extLst>
          </p:cNvPr>
          <p:cNvSpPr/>
          <p:nvPr/>
        </p:nvSpPr>
        <p:spPr>
          <a:xfrm>
            <a:off x="4349859" y="3982194"/>
            <a:ext cx="1939961" cy="520200"/>
          </a:xfrm>
          <a:prstGeom prst="roundRect">
            <a:avLst>
              <a:gd name="adj" fmla="val 14527"/>
            </a:avLst>
          </a:prstGeom>
          <a:solidFill>
            <a:srgbClr val="005A64"/>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Management Servers (3x)</a:t>
            </a:r>
          </a:p>
        </p:txBody>
      </p:sp>
      <p:sp>
        <p:nvSpPr>
          <p:cNvPr id="50" name="Rectangle: Rounded Corners 49">
            <a:extLst>
              <a:ext uri="{FF2B5EF4-FFF2-40B4-BE49-F238E27FC236}">
                <a16:creationId xmlns:a16="http://schemas.microsoft.com/office/drawing/2014/main" id="{A3633D44-B990-48A4-8222-FB422AB7AFAF}"/>
              </a:ext>
            </a:extLst>
          </p:cNvPr>
          <p:cNvSpPr/>
          <p:nvPr/>
        </p:nvSpPr>
        <p:spPr>
          <a:xfrm>
            <a:off x="2271970" y="5456825"/>
            <a:ext cx="1939961" cy="520200"/>
          </a:xfrm>
          <a:prstGeom prst="roundRect">
            <a:avLst>
              <a:gd name="adj" fmla="val 14527"/>
            </a:avLst>
          </a:prstGeom>
          <a:solidFill>
            <a:srgbClr val="196157"/>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Compute</a:t>
            </a:r>
          </a:p>
        </p:txBody>
      </p:sp>
      <p:sp>
        <p:nvSpPr>
          <p:cNvPr id="51" name="Rectangle: Rounded Corners 50">
            <a:extLst>
              <a:ext uri="{FF2B5EF4-FFF2-40B4-BE49-F238E27FC236}">
                <a16:creationId xmlns:a16="http://schemas.microsoft.com/office/drawing/2014/main" id="{4F21946E-C0B8-44A9-A65B-F8B1BCDA7FD6}"/>
              </a:ext>
            </a:extLst>
          </p:cNvPr>
          <p:cNvSpPr/>
          <p:nvPr/>
        </p:nvSpPr>
        <p:spPr>
          <a:xfrm>
            <a:off x="4349859" y="5456825"/>
            <a:ext cx="1939961" cy="520200"/>
          </a:xfrm>
          <a:prstGeom prst="roundRect">
            <a:avLst>
              <a:gd name="adj" fmla="val 14527"/>
            </a:avLst>
          </a:prstGeom>
          <a:solidFill>
            <a:srgbClr val="196157"/>
          </a:solidFill>
          <a:ln w="9525">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Storage</a:t>
            </a:r>
          </a:p>
        </p:txBody>
      </p:sp>
      <p:sp>
        <p:nvSpPr>
          <p:cNvPr id="52" name="TextBox 51">
            <a:extLst>
              <a:ext uri="{FF2B5EF4-FFF2-40B4-BE49-F238E27FC236}">
                <a16:creationId xmlns:a16="http://schemas.microsoft.com/office/drawing/2014/main" id="{497D1D3C-CA8C-4B2D-8846-465B42D7CE6E}"/>
              </a:ext>
            </a:extLst>
          </p:cNvPr>
          <p:cNvSpPr txBox="1"/>
          <p:nvPr/>
        </p:nvSpPr>
        <p:spPr>
          <a:xfrm>
            <a:off x="8860207" y="1136673"/>
            <a:ext cx="2891085" cy="1785104"/>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Arial"/>
                <a:ea typeface="+mn-ea"/>
                <a:cs typeface="+mn-cs"/>
              </a:rPr>
              <a:t>Total Stack</a:t>
            </a:r>
            <a:endParaRPr kumimoji="0" lang="en-US" sz="1100" b="0" i="0" u="none" strike="noStrike" kern="1200" cap="none" spc="0" normalizeH="0" baseline="0" noProof="0" dirty="0">
              <a:ln>
                <a:noFill/>
              </a:ln>
              <a:effectLst/>
              <a:uLnTx/>
              <a:uFillTx/>
              <a:latin typeface="Arial"/>
              <a:ea typeface="+mn-ea"/>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effectLst/>
              <a:uLnTx/>
              <a:uFillTx/>
              <a:latin typeface="Arial"/>
              <a:ea typeface="+mn-ea"/>
              <a:cs typeface="+mn-cs"/>
            </a:endParaRPr>
          </a:p>
          <a:p>
            <a:pPr marL="0" marR="0" lvl="0" indent="0" algn="l" defTabSz="121917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dirty="0">
                <a:ln>
                  <a:noFill/>
                </a:ln>
                <a:effectLst/>
                <a:uLnTx/>
                <a:uFillTx/>
                <a:latin typeface="Arial"/>
                <a:ea typeface="+mn-ea"/>
                <a:cs typeface="+mn-cs"/>
              </a:rPr>
              <a:t>Assumptions:</a:t>
            </a:r>
            <a:r>
              <a:rPr kumimoji="0" lang="en-US" sz="1100" b="0" i="0" u="none" strike="noStrike" kern="1200" cap="none" spc="0" normalizeH="0" baseline="0" noProof="0" dirty="0">
                <a:ln>
                  <a:noFill/>
                </a:ln>
                <a:effectLst/>
                <a:uLnTx/>
                <a:uFillTx/>
                <a:latin typeface="Arial"/>
                <a:ea typeface="+mn-ea"/>
                <a:cs typeface="+mn-cs"/>
              </a:rPr>
              <a:t> </a:t>
            </a:r>
          </a:p>
          <a:p>
            <a:pPr marL="171450" marR="0" lvl="0" indent="-171450" algn="l" defTabSz="121917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100" b="0" i="0" u="none" strike="noStrike" kern="1200" cap="none" spc="0" normalizeH="0" baseline="0" noProof="0" dirty="0">
                <a:ln>
                  <a:noFill/>
                </a:ln>
                <a:effectLst/>
                <a:uLnTx/>
                <a:uFillTx/>
                <a:latin typeface="Arial"/>
                <a:ea typeface="+mn-ea"/>
                <a:cs typeface="+mn-cs"/>
              </a:rPr>
              <a:t>Growth continues as per projection </a:t>
            </a:r>
            <a:r>
              <a:rPr lang="en-US" sz="1100" dirty="0">
                <a:latin typeface="Arial"/>
              </a:rPr>
              <a:t>projects from migrations and past trends</a:t>
            </a:r>
          </a:p>
          <a:p>
            <a:pPr marL="171450" marR="0" lvl="0" indent="-171450" algn="l" defTabSz="121917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100" b="0" i="0" u="none" strike="noStrike" kern="1200" cap="none" spc="0" normalizeH="0" baseline="0" noProof="0" dirty="0">
                <a:ln>
                  <a:noFill/>
                </a:ln>
                <a:effectLst/>
                <a:uLnTx/>
                <a:uFillTx/>
                <a:latin typeface="Arial"/>
                <a:ea typeface="+mn-ea"/>
                <a:cs typeface="+mn-cs"/>
              </a:rPr>
              <a:t>Closing gaps on storage and license is still important to understanding total cost to BSA for stack components</a:t>
            </a:r>
          </a:p>
        </p:txBody>
      </p:sp>
      <p:sp>
        <p:nvSpPr>
          <p:cNvPr id="19" name="Rectangle: Rounded Corners 32">
            <a:extLst>
              <a:ext uri="{FF2B5EF4-FFF2-40B4-BE49-F238E27FC236}">
                <a16:creationId xmlns:a16="http://schemas.microsoft.com/office/drawing/2014/main" id="{5FFEA589-25D1-CE4F-8DAC-2A3CF52BE2E5}"/>
              </a:ext>
            </a:extLst>
          </p:cNvPr>
          <p:cNvSpPr/>
          <p:nvPr/>
        </p:nvSpPr>
        <p:spPr>
          <a:xfrm>
            <a:off x="8860207" y="3249616"/>
            <a:ext cx="2891085" cy="2816337"/>
          </a:xfrm>
          <a:prstGeom prst="roundRect">
            <a:avLst>
              <a:gd name="adj" fmla="val 3681"/>
            </a:avLst>
          </a:prstGeom>
          <a:solidFill>
            <a:schemeClr val="tx2"/>
          </a:solidFill>
          <a:ln>
            <a:solidFill>
              <a:srgbClr val="30CD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a:latin typeface="Arial"/>
                <a:cs typeface="Arial"/>
              </a:rPr>
              <a:t>Expense Reduction Opportunities</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rgbClr val="FFFFFF"/>
                </a:solidFill>
                <a:effectLst/>
                <a:uLnTx/>
                <a:uFillTx/>
                <a:latin typeface="Arial"/>
                <a:cs typeface="Arial"/>
              </a:rPr>
              <a:t>$0</a:t>
            </a:r>
            <a:r>
              <a:rPr lang="en-US" b="1">
                <a:solidFill>
                  <a:srgbClr val="FFFFFF"/>
                </a:solidFill>
                <a:latin typeface="Arial"/>
                <a:cs typeface="Arial"/>
              </a:rPr>
              <a:t>M</a:t>
            </a:r>
            <a:endParaRPr kumimoji="0" lang="en-US"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a:p>
            <a:pPr marL="285750" indent="-285750">
              <a:buFont typeface="Arial" panose="020B0604020202020204" pitchFamily="34" charset="0"/>
              <a:buChar char="•"/>
              <a:defRPr/>
            </a:pPr>
            <a:r>
              <a:rPr lang="en-US" sz="1200" b="1">
                <a:solidFill>
                  <a:srgbClr val="5BC6E8"/>
                </a:solidFill>
                <a:latin typeface="Arial"/>
                <a:cs typeface="Arial"/>
              </a:rPr>
              <a:t>Growing Product, no expense reductions opportunity, maintaining unit cost</a:t>
            </a:r>
          </a:p>
          <a:p>
            <a:pPr marL="285750" indent="-285750">
              <a:buFont typeface="Arial" panose="020B0604020202020204" pitchFamily="34" charset="0"/>
              <a:buChar char="•"/>
              <a:defRPr/>
            </a:pPr>
            <a:r>
              <a:rPr lang="en-US" sz="1200" b="1">
                <a:solidFill>
                  <a:srgbClr val="5BC6E8"/>
                </a:solidFill>
                <a:latin typeface="Arial"/>
                <a:cs typeface="Arial"/>
              </a:rPr>
              <a:t>Investing as a go forward technology</a:t>
            </a:r>
          </a:p>
          <a:p>
            <a:pPr marL="285750" indent="-285750">
              <a:buFont typeface="Arial" panose="020B0604020202020204" pitchFamily="34" charset="0"/>
              <a:buChar char="•"/>
              <a:defRPr/>
            </a:pPr>
            <a:r>
              <a:rPr lang="en-US" sz="1200" b="1">
                <a:solidFill>
                  <a:srgbClr val="5BC6E8"/>
                </a:solidFill>
                <a:latin typeface="Arial"/>
                <a:cs typeface="Arial"/>
              </a:rPr>
              <a:t>Moving away from Docker</a:t>
            </a:r>
            <a:endParaRPr lang="en-US" sz="1200" b="1">
              <a:solidFill>
                <a:srgbClr val="5BC6E8"/>
              </a:solidFill>
              <a:latin typeface="Arial" panose="020B0604020202020204" pitchFamily="34" charset="0"/>
              <a:cs typeface="Arial" panose="020B0604020202020204" pitchFamily="34" charset="0"/>
            </a:endParaRPr>
          </a:p>
        </p:txBody>
      </p:sp>
      <p:sp>
        <p:nvSpPr>
          <p:cNvPr id="22" name="Slide Number Placeholder 5">
            <a:extLst>
              <a:ext uri="{FF2B5EF4-FFF2-40B4-BE49-F238E27FC236}">
                <a16:creationId xmlns:a16="http://schemas.microsoft.com/office/drawing/2014/main" id="{48BE35F4-66CF-4662-8B83-CDD5D8075B52}"/>
              </a:ext>
            </a:extLst>
          </p:cNvPr>
          <p:cNvSpPr>
            <a:spLocks noGrp="1"/>
          </p:cNvSpPr>
          <p:nvPr>
            <p:ph type="sldNum" sz="quarter" idx="12"/>
          </p:nvPr>
        </p:nvSpPr>
        <p:spPr>
          <a:xfrm>
            <a:off x="11112274" y="6541613"/>
            <a:ext cx="762000" cy="194297"/>
          </a:xfrm>
          <a:prstGeom prst="rect">
            <a:avLst/>
          </a:prstGeom>
        </p:spPr>
        <p:txBody>
          <a:bodyPr anchor="t" anchorCtr="0"/>
          <a:lstStyle>
            <a:lvl1pPr algn="r">
              <a:defRPr sz="1200" b="0">
                <a:solidFill>
                  <a:srgbClr val="747678"/>
                </a:solidFill>
                <a:latin typeface="Arial" pitchFamily="34" charset="0"/>
                <a:cs typeface="Arial" pitchFamily="34" charset="0"/>
              </a:defRPr>
            </a:lvl1pPr>
          </a:lstStyle>
          <a:p>
            <a:fld id="{23B99C07-6774-7B4C-A880-8CAF4048FB67}" type="slidenum">
              <a:rPr lang="en-US" smtClean="0"/>
              <a:pPr/>
              <a:t>50</a:t>
            </a:fld>
            <a:endParaRPr lang="en-US" dirty="0"/>
          </a:p>
        </p:txBody>
      </p:sp>
    </p:spTree>
    <p:extLst>
      <p:ext uri="{BB962C8B-B14F-4D97-AF65-F5344CB8AC3E}">
        <p14:creationId xmlns:p14="http://schemas.microsoft.com/office/powerpoint/2010/main" val="26775247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A3E086-5714-4176-8DF5-95513532C892}"/>
              </a:ext>
            </a:extLst>
          </p:cNvPr>
          <p:cNvSpPr>
            <a:spLocks noGrp="1"/>
          </p:cNvSpPr>
          <p:nvPr>
            <p:ph type="title"/>
          </p:nvPr>
        </p:nvSpPr>
        <p:spPr/>
        <p:txBody>
          <a:bodyPr lIns="91440" tIns="45720" rIns="91440" bIns="0" anchor="t" anchorCtr="0">
            <a:noAutofit/>
          </a:bodyPr>
          <a:lstStyle/>
          <a:p>
            <a:r>
              <a:rPr lang="en-US" dirty="0">
                <a:cs typeface="Arial"/>
              </a:rPr>
              <a:t>Labor Related Product Opportunities and Recommendations </a:t>
            </a:r>
            <a:endParaRPr lang="en-US" b="1" dirty="0">
              <a:cs typeface="Arial"/>
            </a:endParaRPr>
          </a:p>
        </p:txBody>
      </p:sp>
      <p:sp>
        <p:nvSpPr>
          <p:cNvPr id="5" name="Content Placeholder 4">
            <a:extLst>
              <a:ext uri="{FF2B5EF4-FFF2-40B4-BE49-F238E27FC236}">
                <a16:creationId xmlns:a16="http://schemas.microsoft.com/office/drawing/2014/main" id="{5AFF54F7-FC8B-4948-A836-678931EB382F}"/>
              </a:ext>
            </a:extLst>
          </p:cNvPr>
          <p:cNvSpPr>
            <a:spLocks noGrp="1"/>
          </p:cNvSpPr>
          <p:nvPr>
            <p:ph idx="1"/>
          </p:nvPr>
        </p:nvSpPr>
        <p:spPr/>
        <p:txBody>
          <a:bodyPr lIns="91440" tIns="45720" rIns="91440" bIns="45720" anchor="t">
            <a:normAutofit fontScale="92500" lnSpcReduction="10000"/>
          </a:bodyPr>
          <a:lstStyle/>
          <a:p>
            <a:pPr marL="302260" indent="-302260">
              <a:spcBef>
                <a:spcPts val="0"/>
              </a:spcBef>
              <a:spcAft>
                <a:spcPts val="600"/>
              </a:spcAft>
              <a:buFont typeface="Arial" panose="020B0604020202020204" pitchFamily="34" charset="0"/>
              <a:buChar char="•"/>
            </a:pPr>
            <a:r>
              <a:rPr lang="en-US" sz="1600" dirty="0">
                <a:latin typeface="Arial"/>
                <a:cs typeface="Arial"/>
              </a:rPr>
              <a:t>Organized &amp; aligned full stack product Teams – shifted and converged teams</a:t>
            </a:r>
            <a:endParaRPr lang="en-US" dirty="0">
              <a:latin typeface="Arial"/>
              <a:cs typeface="Arial"/>
            </a:endParaRPr>
          </a:p>
          <a:p>
            <a:pPr marL="302260" indent="-302260">
              <a:spcBef>
                <a:spcPts val="0"/>
              </a:spcBef>
              <a:spcAft>
                <a:spcPts val="600"/>
              </a:spcAft>
              <a:buFont typeface="Arial" panose="020B0604020202020204" pitchFamily="34" charset="0"/>
              <a:buChar char="•"/>
            </a:pPr>
            <a:r>
              <a:rPr lang="en-US" sz="1600" dirty="0">
                <a:latin typeface="Arial"/>
                <a:cs typeface="Arial"/>
              </a:rPr>
              <a:t>Reduction in orchestration roles (PM, etc.)</a:t>
            </a:r>
          </a:p>
          <a:p>
            <a:pPr marL="302260" indent="-302260">
              <a:spcBef>
                <a:spcPts val="0"/>
              </a:spcBef>
              <a:spcAft>
                <a:spcPts val="600"/>
              </a:spcAft>
              <a:buFont typeface="Arial" panose="020B0604020202020204" pitchFamily="34" charset="0"/>
              <a:buChar char="•"/>
            </a:pPr>
            <a:r>
              <a:rPr lang="en-US" sz="1600" dirty="0">
                <a:latin typeface="Arial"/>
                <a:cs typeface="Arial"/>
              </a:rPr>
              <a:t>Addressed geographic dispersion of associates</a:t>
            </a:r>
          </a:p>
          <a:p>
            <a:pPr marL="302260" indent="-302260">
              <a:spcBef>
                <a:spcPts val="0"/>
              </a:spcBef>
              <a:spcAft>
                <a:spcPts val="600"/>
              </a:spcAft>
              <a:buFont typeface="Arial" panose="020B0604020202020204" pitchFamily="34" charset="0"/>
              <a:buChar char="•"/>
            </a:pPr>
            <a:r>
              <a:rPr lang="en-US" sz="1600" dirty="0">
                <a:latin typeface="Arial"/>
                <a:cs typeface="Arial"/>
              </a:rPr>
              <a:t>Addressed separated off-shore teams doing Run only functions</a:t>
            </a:r>
          </a:p>
          <a:p>
            <a:pPr marL="302260" indent="-302260">
              <a:spcBef>
                <a:spcPts val="0"/>
              </a:spcBef>
              <a:spcAft>
                <a:spcPts val="600"/>
              </a:spcAft>
              <a:buFont typeface="Arial" panose="020B0604020202020204" pitchFamily="34" charset="0"/>
              <a:buChar char="•"/>
            </a:pPr>
            <a:r>
              <a:rPr lang="en-US" sz="1600" dirty="0">
                <a:latin typeface="Arial"/>
                <a:cs typeface="Arial"/>
              </a:rPr>
              <a:t>Eliminated independent fulfillment teams (30 resource savings)</a:t>
            </a:r>
          </a:p>
          <a:p>
            <a:pPr marL="302260" indent="-302260">
              <a:spcBef>
                <a:spcPts val="0"/>
              </a:spcBef>
              <a:spcAft>
                <a:spcPts val="600"/>
              </a:spcAft>
              <a:buFont typeface="Arial" panose="020B0604020202020204" pitchFamily="34" charset="0"/>
              <a:buChar char="•"/>
            </a:pPr>
            <a:r>
              <a:rPr lang="en-US" sz="1600" dirty="0">
                <a:latin typeface="Arial"/>
                <a:cs typeface="Arial"/>
              </a:rPr>
              <a:t>Created TDP engineering roles for product teams for delivery focus</a:t>
            </a:r>
          </a:p>
          <a:p>
            <a:pPr marL="1045210" lvl="1" indent="-285750">
              <a:spcBef>
                <a:spcPts val="0"/>
              </a:spcBef>
              <a:spcAft>
                <a:spcPts val="600"/>
              </a:spcAft>
              <a:buFont typeface="Arial" panose="020B0604020202020204" pitchFamily="34" charset="0"/>
              <a:buChar char="•"/>
            </a:pPr>
            <a:r>
              <a:rPr lang="en-US" sz="1600" dirty="0">
                <a:latin typeface="Arial"/>
                <a:cs typeface="Arial"/>
              </a:rPr>
              <a:t>Enabled an increase in span of control for managers (10-15) </a:t>
            </a:r>
          </a:p>
          <a:p>
            <a:pPr marL="1045210" lvl="1" indent="-285750">
              <a:spcBef>
                <a:spcPts val="0"/>
              </a:spcBef>
              <a:spcAft>
                <a:spcPts val="600"/>
              </a:spcAft>
              <a:buFont typeface="Arial" panose="020B0604020202020204" pitchFamily="34" charset="0"/>
              <a:buChar char="•"/>
            </a:pPr>
            <a:r>
              <a:rPr lang="en-US" sz="1600" dirty="0">
                <a:latin typeface="Arial"/>
                <a:cs typeface="Arial"/>
              </a:rPr>
              <a:t>Thus, reduced manager footprint (Harvested Manager Openings)</a:t>
            </a:r>
          </a:p>
          <a:p>
            <a:pPr marL="302260" indent="-302260">
              <a:spcBef>
                <a:spcPts val="0"/>
              </a:spcBef>
              <a:spcAft>
                <a:spcPts val="600"/>
              </a:spcAft>
              <a:buFont typeface="Arial" panose="020B0604020202020204" pitchFamily="34" charset="0"/>
              <a:buChar char="•"/>
            </a:pPr>
            <a:r>
              <a:rPr lang="en-US" sz="1600" dirty="0">
                <a:latin typeface="Arial"/>
                <a:cs typeface="Arial"/>
              </a:rPr>
              <a:t>Aligned some separated Run Services (ECC Mainframe)</a:t>
            </a:r>
          </a:p>
          <a:p>
            <a:pPr marL="302260" indent="-302260">
              <a:spcBef>
                <a:spcPts val="0"/>
              </a:spcBef>
              <a:spcAft>
                <a:spcPts val="600"/>
              </a:spcAft>
              <a:buFont typeface="Arial" panose="020B0604020202020204" pitchFamily="34" charset="0"/>
              <a:buChar char="•"/>
            </a:pPr>
            <a:r>
              <a:rPr lang="en-US" sz="1600" dirty="0">
                <a:latin typeface="Arial"/>
                <a:cs typeface="Arial"/>
              </a:rPr>
              <a:t>Aligned architects to product orientation</a:t>
            </a:r>
          </a:p>
          <a:p>
            <a:pPr marL="302260" indent="-302260">
              <a:spcBef>
                <a:spcPts val="0"/>
              </a:spcBef>
              <a:spcAft>
                <a:spcPts val="600"/>
              </a:spcAft>
              <a:buFont typeface="Arial" panose="020B0604020202020204" pitchFamily="34" charset="0"/>
              <a:buChar char="•"/>
            </a:pPr>
            <a:r>
              <a:rPr lang="en-US" sz="1600" dirty="0">
                <a:latin typeface="Arial"/>
                <a:cs typeface="Arial"/>
              </a:rPr>
              <a:t>Removed 8th layer cross product general executive oversight (executive savings) </a:t>
            </a:r>
          </a:p>
          <a:p>
            <a:pPr marL="302260" indent="-302260">
              <a:spcBef>
                <a:spcPts val="0"/>
              </a:spcBef>
              <a:spcAft>
                <a:spcPts val="600"/>
              </a:spcAft>
              <a:buFont typeface="Arial" panose="020B0604020202020204" pitchFamily="34" charset="0"/>
              <a:buChar char="•"/>
            </a:pPr>
            <a:r>
              <a:rPr lang="en-US" sz="1600" dirty="0">
                <a:latin typeface="Arial"/>
                <a:cs typeface="Arial"/>
              </a:rPr>
              <a:t>Simplified partner solutions in support of product orientation</a:t>
            </a:r>
          </a:p>
          <a:p>
            <a:pPr marL="302260" indent="-302260">
              <a:spcBef>
                <a:spcPts val="0"/>
              </a:spcBef>
              <a:spcAft>
                <a:spcPts val="600"/>
              </a:spcAft>
              <a:buFont typeface="Arial" panose="020B0604020202020204" pitchFamily="34" charset="0"/>
              <a:buChar char="•"/>
            </a:pPr>
            <a:r>
              <a:rPr lang="en-US" sz="1600" dirty="0">
                <a:latin typeface="Arial"/>
                <a:cs typeface="Arial"/>
              </a:rPr>
              <a:t>Increased SRE support to enable product teams</a:t>
            </a:r>
            <a:endParaRPr lang="en-US" sz="1700" b="1" dirty="0">
              <a:solidFill>
                <a:srgbClr val="40DAC5"/>
              </a:solidFill>
              <a:latin typeface="+mn-lt"/>
              <a:cs typeface="Arial"/>
            </a:endParaRPr>
          </a:p>
          <a:p>
            <a:pPr marL="302260" indent="-302260">
              <a:spcBef>
                <a:spcPts val="0"/>
              </a:spcBef>
              <a:spcAft>
                <a:spcPts val="600"/>
              </a:spcAft>
              <a:buFont typeface="Arial" panose="020B0604020202020204" pitchFamily="34" charset="0"/>
              <a:buChar char="•"/>
            </a:pPr>
            <a:r>
              <a:rPr lang="en-US" sz="1600" dirty="0">
                <a:latin typeface="Arial"/>
                <a:cs typeface="Arial"/>
              </a:rPr>
              <a:t>Network labor reductions from firewall </a:t>
            </a:r>
            <a:r>
              <a:rPr lang="en-US" sz="1600">
                <a:latin typeface="Arial"/>
                <a:cs typeface="Arial"/>
              </a:rPr>
              <a:t>rule simplification</a:t>
            </a:r>
            <a:endParaRPr lang="en-US" sz="1600" dirty="0">
              <a:latin typeface="Arial"/>
              <a:cs typeface="Arial"/>
            </a:endParaRPr>
          </a:p>
        </p:txBody>
      </p:sp>
      <p:sp>
        <p:nvSpPr>
          <p:cNvPr id="26" name="Slide Number Placeholder 5">
            <a:extLst>
              <a:ext uri="{FF2B5EF4-FFF2-40B4-BE49-F238E27FC236}">
                <a16:creationId xmlns:a16="http://schemas.microsoft.com/office/drawing/2014/main" id="{A0044D5D-CD78-4FF1-902B-01FE61654E28}"/>
              </a:ext>
            </a:extLst>
          </p:cNvPr>
          <p:cNvSpPr>
            <a:spLocks noGrp="1"/>
          </p:cNvSpPr>
          <p:nvPr>
            <p:ph type="sldNum" sz="quarter" idx="12"/>
          </p:nvPr>
        </p:nvSpPr>
        <p:spPr>
          <a:xfrm>
            <a:off x="11112274" y="6541613"/>
            <a:ext cx="762000" cy="194297"/>
          </a:xfrm>
          <a:prstGeom prst="rect">
            <a:avLst/>
          </a:prstGeom>
        </p:spPr>
        <p:txBody>
          <a:bodyPr anchor="t" anchorCtr="0"/>
          <a:lstStyle>
            <a:lvl1pPr algn="r">
              <a:defRPr sz="1200" b="0">
                <a:solidFill>
                  <a:srgbClr val="747678"/>
                </a:solidFill>
                <a:latin typeface="Arial" pitchFamily="34" charset="0"/>
                <a:cs typeface="Arial" pitchFamily="34" charset="0"/>
              </a:defRPr>
            </a:lvl1pPr>
          </a:lstStyle>
          <a:p>
            <a:fld id="{23B99C07-6774-7B4C-A880-8CAF4048FB67}" type="slidenum">
              <a:rPr lang="en-US" smtClean="0"/>
              <a:pPr/>
              <a:t>51</a:t>
            </a:fld>
            <a:endParaRPr lang="en-US" dirty="0"/>
          </a:p>
        </p:txBody>
      </p:sp>
    </p:spTree>
    <p:extLst>
      <p:ext uri="{BB962C8B-B14F-4D97-AF65-F5344CB8AC3E}">
        <p14:creationId xmlns:p14="http://schemas.microsoft.com/office/powerpoint/2010/main" val="42392473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4EAEC25-29D8-4E0E-933B-339EB90074D6}"/>
              </a:ext>
            </a:extLst>
          </p:cNvPr>
          <p:cNvSpPr>
            <a:spLocks noGrp="1"/>
          </p:cNvSpPr>
          <p:nvPr>
            <p:ph type="sldNum" sz="quarter" idx="4294967295"/>
          </p:nvPr>
        </p:nvSpPr>
        <p:spPr>
          <a:xfrm>
            <a:off x="11430000" y="6542088"/>
            <a:ext cx="762000" cy="193675"/>
          </a:xfrm>
        </p:spPr>
        <p:txBody>
          <a:bodyPr/>
          <a:lstStyle/>
          <a:p>
            <a:fld id="{23B99C07-6774-7B4C-A880-8CAF4048FB67}" type="slidenum">
              <a:rPr lang="en-US" smtClean="0"/>
              <a:pPr/>
              <a:t>52</a:t>
            </a:fld>
            <a:endParaRPr lang="en-US" dirty="0"/>
          </a:p>
        </p:txBody>
      </p:sp>
    </p:spTree>
    <p:extLst>
      <p:ext uri="{BB962C8B-B14F-4D97-AF65-F5344CB8AC3E}">
        <p14:creationId xmlns:p14="http://schemas.microsoft.com/office/powerpoint/2010/main" val="181162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65B65-6D19-460D-9A3C-20D1995A7776}"/>
              </a:ext>
            </a:extLst>
          </p:cNvPr>
          <p:cNvSpPr>
            <a:spLocks noGrp="1"/>
          </p:cNvSpPr>
          <p:nvPr>
            <p:ph type="title"/>
          </p:nvPr>
        </p:nvSpPr>
        <p:spPr/>
        <p:txBody>
          <a:bodyPr/>
          <a:lstStyle/>
          <a:p>
            <a:r>
              <a:rPr lang="en-US" dirty="0"/>
              <a:t>Who is Nationwide?</a:t>
            </a:r>
          </a:p>
        </p:txBody>
      </p:sp>
      <p:pic>
        <p:nvPicPr>
          <p:cNvPr id="7" name="Picture 6">
            <a:extLst>
              <a:ext uri="{FF2B5EF4-FFF2-40B4-BE49-F238E27FC236}">
                <a16:creationId xmlns:a16="http://schemas.microsoft.com/office/drawing/2014/main" id="{FA8B14F5-41FB-43AD-8EAA-984FBE641ABD}"/>
              </a:ext>
            </a:extLst>
          </p:cNvPr>
          <p:cNvPicPr>
            <a:picLocks noChangeAspect="1"/>
          </p:cNvPicPr>
          <p:nvPr/>
        </p:nvPicPr>
        <p:blipFill>
          <a:blip r:embed="rId2"/>
          <a:stretch>
            <a:fillRect/>
          </a:stretch>
        </p:blipFill>
        <p:spPr>
          <a:xfrm>
            <a:off x="433211" y="1431938"/>
            <a:ext cx="5662790" cy="3919185"/>
          </a:xfrm>
          <a:prstGeom prst="rect">
            <a:avLst/>
          </a:prstGeom>
        </p:spPr>
      </p:pic>
      <p:sp>
        <p:nvSpPr>
          <p:cNvPr id="12" name="Slide Number Placeholder 5">
            <a:extLst>
              <a:ext uri="{FF2B5EF4-FFF2-40B4-BE49-F238E27FC236}">
                <a16:creationId xmlns:a16="http://schemas.microsoft.com/office/drawing/2014/main" id="{12ACA08F-A070-4D29-B4B4-B3A79EAB059D}"/>
              </a:ext>
            </a:extLst>
          </p:cNvPr>
          <p:cNvSpPr>
            <a:spLocks noGrp="1"/>
          </p:cNvSpPr>
          <p:nvPr>
            <p:ph type="sldNum" sz="quarter" idx="12"/>
          </p:nvPr>
        </p:nvSpPr>
        <p:spPr>
          <a:xfrm>
            <a:off x="11112274" y="6541613"/>
            <a:ext cx="762000" cy="194297"/>
          </a:xfrm>
          <a:prstGeom prst="rect">
            <a:avLst/>
          </a:prstGeom>
        </p:spPr>
        <p:txBody>
          <a:bodyPr anchor="t" anchorCtr="0"/>
          <a:lstStyle>
            <a:lvl1pPr algn="r">
              <a:defRPr sz="1200" b="0">
                <a:solidFill>
                  <a:srgbClr val="747678"/>
                </a:solidFill>
                <a:latin typeface="Arial" pitchFamily="34" charset="0"/>
                <a:cs typeface="Arial" pitchFamily="34" charset="0"/>
              </a:defRPr>
            </a:lvl1pPr>
          </a:lstStyle>
          <a:p>
            <a:fld id="{23B99C07-6774-7B4C-A880-8CAF4048FB67}" type="slidenum">
              <a:rPr lang="en-US" smtClean="0"/>
              <a:pPr/>
              <a:t>6</a:t>
            </a:fld>
            <a:endParaRPr lang="en-US" dirty="0"/>
          </a:p>
        </p:txBody>
      </p:sp>
      <p:pic>
        <p:nvPicPr>
          <p:cNvPr id="3" name="Picture 2">
            <a:extLst>
              <a:ext uri="{FF2B5EF4-FFF2-40B4-BE49-F238E27FC236}">
                <a16:creationId xmlns:a16="http://schemas.microsoft.com/office/drawing/2014/main" id="{E79B01FA-04CD-4B43-89B3-870F2FCD58E4}"/>
              </a:ext>
            </a:extLst>
          </p:cNvPr>
          <p:cNvPicPr>
            <a:picLocks noChangeAspect="1"/>
          </p:cNvPicPr>
          <p:nvPr/>
        </p:nvPicPr>
        <p:blipFill>
          <a:blip r:embed="rId3"/>
          <a:stretch>
            <a:fillRect/>
          </a:stretch>
        </p:blipFill>
        <p:spPr>
          <a:xfrm>
            <a:off x="6662057" y="1431938"/>
            <a:ext cx="5307463" cy="3637554"/>
          </a:xfrm>
          <a:prstGeom prst="rect">
            <a:avLst/>
          </a:prstGeom>
        </p:spPr>
      </p:pic>
    </p:spTree>
    <p:extLst>
      <p:ext uri="{BB962C8B-B14F-4D97-AF65-F5344CB8AC3E}">
        <p14:creationId xmlns:p14="http://schemas.microsoft.com/office/powerpoint/2010/main" val="2490107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532BA-6F8D-4E37-A8BA-704650F03A12}"/>
              </a:ext>
            </a:extLst>
          </p:cNvPr>
          <p:cNvSpPr>
            <a:spLocks noGrp="1"/>
          </p:cNvSpPr>
          <p:nvPr>
            <p:ph type="title"/>
          </p:nvPr>
        </p:nvSpPr>
        <p:spPr/>
        <p:txBody>
          <a:bodyPr/>
          <a:lstStyle/>
          <a:p>
            <a:r>
              <a:rPr lang="en-US" dirty="0"/>
              <a:t>Nationwide Technology</a:t>
            </a:r>
          </a:p>
        </p:txBody>
      </p:sp>
      <p:sp>
        <p:nvSpPr>
          <p:cNvPr id="6" name="Rectangle 5">
            <a:extLst>
              <a:ext uri="{FF2B5EF4-FFF2-40B4-BE49-F238E27FC236}">
                <a16:creationId xmlns:a16="http://schemas.microsoft.com/office/drawing/2014/main" id="{5486DD32-8F4E-4137-83C0-D3D3EC6D94A9}"/>
              </a:ext>
            </a:extLst>
          </p:cNvPr>
          <p:cNvSpPr/>
          <p:nvPr/>
        </p:nvSpPr>
        <p:spPr>
          <a:xfrm>
            <a:off x="917545" y="3628159"/>
            <a:ext cx="2507472" cy="2274314"/>
          </a:xfrm>
          <a:prstGeom prst="rect">
            <a:avLst/>
          </a:prstGeom>
          <a:solidFill>
            <a:srgbClr val="CCD8E5"/>
          </a:solidFill>
          <a:ln>
            <a:noFill/>
          </a:ln>
        </p:spPr>
        <p:style>
          <a:lnRef idx="2">
            <a:schemeClr val="accent1">
              <a:shade val="50000"/>
            </a:schemeClr>
          </a:lnRef>
          <a:fillRef idx="1">
            <a:schemeClr val="accent1"/>
          </a:fillRef>
          <a:effectRef idx="0">
            <a:schemeClr val="accent1"/>
          </a:effectRef>
          <a:fontRef idx="minor">
            <a:schemeClr val="lt1"/>
          </a:fontRef>
        </p:style>
        <p:txBody>
          <a:bodyPr lIns="365712" tIns="365712" rIns="365712" bIns="365712" rtlCol="0" anchor="ctr">
            <a:normAutofit/>
          </a:bodyPr>
          <a:lstStyle/>
          <a:p>
            <a:pPr defTabSz="914217"/>
            <a:endParaRPr lang="en-US" sz="2200">
              <a:solidFill>
                <a:srgbClr val="003B5C"/>
              </a:solidFill>
              <a:latin typeface="Arial" panose="020B0604020202020204"/>
              <a:ea typeface="Gotham Light" charset="0"/>
              <a:cs typeface="Gotham Light" charset="0"/>
            </a:endParaRPr>
          </a:p>
        </p:txBody>
      </p:sp>
      <p:grpSp>
        <p:nvGrpSpPr>
          <p:cNvPr id="7" name="Group 6">
            <a:extLst>
              <a:ext uri="{FF2B5EF4-FFF2-40B4-BE49-F238E27FC236}">
                <a16:creationId xmlns:a16="http://schemas.microsoft.com/office/drawing/2014/main" id="{8A4388F2-5816-46C5-A18C-B20B621B51F0}"/>
              </a:ext>
            </a:extLst>
          </p:cNvPr>
          <p:cNvGrpSpPr/>
          <p:nvPr/>
        </p:nvGrpSpPr>
        <p:grpSpPr>
          <a:xfrm>
            <a:off x="1465177" y="1948360"/>
            <a:ext cx="1399923" cy="963326"/>
            <a:chOff x="16922751" y="2049463"/>
            <a:chExt cx="788987" cy="542925"/>
          </a:xfrm>
          <a:solidFill>
            <a:schemeClr val="bg1"/>
          </a:solidFill>
        </p:grpSpPr>
        <p:sp>
          <p:nvSpPr>
            <p:cNvPr id="8" name="Line 5">
              <a:extLst>
                <a:ext uri="{FF2B5EF4-FFF2-40B4-BE49-F238E27FC236}">
                  <a16:creationId xmlns:a16="http://schemas.microsoft.com/office/drawing/2014/main" id="{E6E1101D-DA1F-473D-A274-4782A7E77271}"/>
                </a:ext>
              </a:extLst>
            </p:cNvPr>
            <p:cNvSpPr>
              <a:spLocks noChangeShapeType="1"/>
            </p:cNvSpPr>
            <p:nvPr/>
          </p:nvSpPr>
          <p:spPr bwMode="auto">
            <a:xfrm>
              <a:off x="17113251" y="2320925"/>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217"/>
              <a:endParaRPr lang="en-US" sz="1200">
                <a:solidFill>
                  <a:srgbClr val="4D4D4F"/>
                </a:solidFill>
                <a:latin typeface="Arial" panose="020B0604020202020204"/>
              </a:endParaRPr>
            </a:p>
          </p:txBody>
        </p:sp>
        <p:sp>
          <p:nvSpPr>
            <p:cNvPr id="9" name="Line 6">
              <a:extLst>
                <a:ext uri="{FF2B5EF4-FFF2-40B4-BE49-F238E27FC236}">
                  <a16:creationId xmlns:a16="http://schemas.microsoft.com/office/drawing/2014/main" id="{8EECFD0C-80E5-4219-A8EF-05AD33ADDEB4}"/>
                </a:ext>
              </a:extLst>
            </p:cNvPr>
            <p:cNvSpPr>
              <a:spLocks noChangeShapeType="1"/>
            </p:cNvSpPr>
            <p:nvPr/>
          </p:nvSpPr>
          <p:spPr bwMode="auto">
            <a:xfrm>
              <a:off x="17113251" y="2320925"/>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217"/>
              <a:endParaRPr lang="en-US" sz="1200">
                <a:solidFill>
                  <a:srgbClr val="4D4D4F"/>
                </a:solidFill>
                <a:latin typeface="Arial" panose="020B0604020202020204"/>
              </a:endParaRPr>
            </a:p>
          </p:txBody>
        </p:sp>
        <p:sp>
          <p:nvSpPr>
            <p:cNvPr id="10" name="Freeform 14">
              <a:extLst>
                <a:ext uri="{FF2B5EF4-FFF2-40B4-BE49-F238E27FC236}">
                  <a16:creationId xmlns:a16="http://schemas.microsoft.com/office/drawing/2014/main" id="{16D1AE9F-86AB-4F02-A1C8-DAB4899E5FA1}"/>
                </a:ext>
              </a:extLst>
            </p:cNvPr>
            <p:cNvSpPr>
              <a:spLocks noEditPoints="1"/>
            </p:cNvSpPr>
            <p:nvPr/>
          </p:nvSpPr>
          <p:spPr bwMode="auto">
            <a:xfrm>
              <a:off x="16922751" y="2090738"/>
              <a:ext cx="622300" cy="501650"/>
            </a:xfrm>
            <a:custGeom>
              <a:avLst/>
              <a:gdLst>
                <a:gd name="T0" fmla="*/ 119 w 147"/>
                <a:gd name="T1" fmla="*/ 3 h 118"/>
                <a:gd name="T2" fmla="*/ 115 w 147"/>
                <a:gd name="T3" fmla="*/ 1 h 118"/>
                <a:gd name="T4" fmla="*/ 113 w 147"/>
                <a:gd name="T5" fmla="*/ 1 h 118"/>
                <a:gd name="T6" fmla="*/ 111 w 147"/>
                <a:gd name="T7" fmla="*/ 5 h 118"/>
                <a:gd name="T8" fmla="*/ 112 w 147"/>
                <a:gd name="T9" fmla="*/ 9 h 118"/>
                <a:gd name="T10" fmla="*/ 14 w 147"/>
                <a:gd name="T11" fmla="*/ 70 h 118"/>
                <a:gd name="T12" fmla="*/ 13 w 147"/>
                <a:gd name="T13" fmla="*/ 70 h 118"/>
                <a:gd name="T14" fmla="*/ 2 w 147"/>
                <a:gd name="T15" fmla="*/ 69 h 118"/>
                <a:gd name="T16" fmla="*/ 0 w 147"/>
                <a:gd name="T17" fmla="*/ 70 h 118"/>
                <a:gd name="T18" fmla="*/ 0 w 147"/>
                <a:gd name="T19" fmla="*/ 72 h 118"/>
                <a:gd name="T20" fmla="*/ 9 w 147"/>
                <a:gd name="T21" fmla="*/ 106 h 118"/>
                <a:gd name="T22" fmla="*/ 11 w 147"/>
                <a:gd name="T23" fmla="*/ 108 h 118"/>
                <a:gd name="T24" fmla="*/ 12 w 147"/>
                <a:gd name="T25" fmla="*/ 108 h 118"/>
                <a:gd name="T26" fmla="*/ 13 w 147"/>
                <a:gd name="T27" fmla="*/ 108 h 118"/>
                <a:gd name="T28" fmla="*/ 22 w 147"/>
                <a:gd name="T29" fmla="*/ 101 h 118"/>
                <a:gd name="T30" fmla="*/ 22 w 147"/>
                <a:gd name="T31" fmla="*/ 100 h 118"/>
                <a:gd name="T32" fmla="*/ 26 w 147"/>
                <a:gd name="T33" fmla="*/ 100 h 118"/>
                <a:gd name="T34" fmla="*/ 29 w 147"/>
                <a:gd name="T35" fmla="*/ 110 h 118"/>
                <a:gd name="T36" fmla="*/ 41 w 147"/>
                <a:gd name="T37" fmla="*/ 117 h 118"/>
                <a:gd name="T38" fmla="*/ 69 w 147"/>
                <a:gd name="T39" fmla="*/ 109 h 118"/>
                <a:gd name="T40" fmla="*/ 76 w 147"/>
                <a:gd name="T41" fmla="*/ 101 h 118"/>
                <a:gd name="T42" fmla="*/ 137 w 147"/>
                <a:gd name="T43" fmla="*/ 102 h 118"/>
                <a:gd name="T44" fmla="*/ 138 w 147"/>
                <a:gd name="T45" fmla="*/ 106 h 118"/>
                <a:gd name="T46" fmla="*/ 142 w 147"/>
                <a:gd name="T47" fmla="*/ 108 h 118"/>
                <a:gd name="T48" fmla="*/ 144 w 147"/>
                <a:gd name="T49" fmla="*/ 107 h 118"/>
                <a:gd name="T50" fmla="*/ 146 w 147"/>
                <a:gd name="T51" fmla="*/ 104 h 118"/>
                <a:gd name="T52" fmla="*/ 119 w 147"/>
                <a:gd name="T53" fmla="*/ 3 h 118"/>
                <a:gd name="T54" fmla="*/ 64 w 147"/>
                <a:gd name="T55" fmla="*/ 104 h 118"/>
                <a:gd name="T56" fmla="*/ 41 w 147"/>
                <a:gd name="T57" fmla="*/ 111 h 118"/>
                <a:gd name="T58" fmla="*/ 34 w 147"/>
                <a:gd name="T59" fmla="*/ 106 h 118"/>
                <a:gd name="T60" fmla="*/ 32 w 147"/>
                <a:gd name="T61" fmla="*/ 101 h 118"/>
                <a:gd name="T62" fmla="*/ 69 w 147"/>
                <a:gd name="T63" fmla="*/ 101 h 118"/>
                <a:gd name="T64" fmla="*/ 64 w 147"/>
                <a:gd name="T65" fmla="*/ 10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7" h="118">
                  <a:moveTo>
                    <a:pt x="119" y="3"/>
                  </a:moveTo>
                  <a:cubicBezTo>
                    <a:pt x="119" y="1"/>
                    <a:pt x="117" y="0"/>
                    <a:pt x="115" y="1"/>
                  </a:cubicBezTo>
                  <a:cubicBezTo>
                    <a:pt x="113" y="1"/>
                    <a:pt x="113" y="1"/>
                    <a:pt x="113" y="1"/>
                  </a:cubicBezTo>
                  <a:cubicBezTo>
                    <a:pt x="111" y="2"/>
                    <a:pt x="110" y="3"/>
                    <a:pt x="111" y="5"/>
                  </a:cubicBezTo>
                  <a:cubicBezTo>
                    <a:pt x="112" y="9"/>
                    <a:pt x="112" y="9"/>
                    <a:pt x="112" y="9"/>
                  </a:cubicBezTo>
                  <a:cubicBezTo>
                    <a:pt x="14" y="70"/>
                    <a:pt x="14" y="70"/>
                    <a:pt x="14" y="70"/>
                  </a:cubicBezTo>
                  <a:cubicBezTo>
                    <a:pt x="14" y="70"/>
                    <a:pt x="14" y="70"/>
                    <a:pt x="13" y="70"/>
                  </a:cubicBezTo>
                  <a:cubicBezTo>
                    <a:pt x="2" y="69"/>
                    <a:pt x="2" y="69"/>
                    <a:pt x="2" y="69"/>
                  </a:cubicBezTo>
                  <a:cubicBezTo>
                    <a:pt x="2" y="69"/>
                    <a:pt x="1" y="70"/>
                    <a:pt x="0" y="70"/>
                  </a:cubicBezTo>
                  <a:cubicBezTo>
                    <a:pt x="0" y="71"/>
                    <a:pt x="0" y="72"/>
                    <a:pt x="0" y="72"/>
                  </a:cubicBezTo>
                  <a:cubicBezTo>
                    <a:pt x="9" y="106"/>
                    <a:pt x="9" y="106"/>
                    <a:pt x="9" y="106"/>
                  </a:cubicBezTo>
                  <a:cubicBezTo>
                    <a:pt x="9" y="107"/>
                    <a:pt x="10" y="108"/>
                    <a:pt x="11" y="108"/>
                  </a:cubicBezTo>
                  <a:cubicBezTo>
                    <a:pt x="11" y="108"/>
                    <a:pt x="11" y="108"/>
                    <a:pt x="12" y="108"/>
                  </a:cubicBezTo>
                  <a:cubicBezTo>
                    <a:pt x="12" y="108"/>
                    <a:pt x="13" y="108"/>
                    <a:pt x="13" y="108"/>
                  </a:cubicBezTo>
                  <a:cubicBezTo>
                    <a:pt x="22" y="101"/>
                    <a:pt x="22" y="101"/>
                    <a:pt x="22" y="101"/>
                  </a:cubicBezTo>
                  <a:cubicBezTo>
                    <a:pt x="22" y="101"/>
                    <a:pt x="22" y="101"/>
                    <a:pt x="22" y="100"/>
                  </a:cubicBezTo>
                  <a:cubicBezTo>
                    <a:pt x="26" y="100"/>
                    <a:pt x="26" y="100"/>
                    <a:pt x="26" y="100"/>
                  </a:cubicBezTo>
                  <a:cubicBezTo>
                    <a:pt x="29" y="110"/>
                    <a:pt x="29" y="110"/>
                    <a:pt x="29" y="110"/>
                  </a:cubicBezTo>
                  <a:cubicBezTo>
                    <a:pt x="31" y="115"/>
                    <a:pt x="36" y="118"/>
                    <a:pt x="41" y="117"/>
                  </a:cubicBezTo>
                  <a:cubicBezTo>
                    <a:pt x="69" y="109"/>
                    <a:pt x="69" y="109"/>
                    <a:pt x="69" y="109"/>
                  </a:cubicBezTo>
                  <a:cubicBezTo>
                    <a:pt x="73" y="108"/>
                    <a:pt x="75" y="105"/>
                    <a:pt x="76" y="101"/>
                  </a:cubicBezTo>
                  <a:cubicBezTo>
                    <a:pt x="137" y="102"/>
                    <a:pt x="137" y="102"/>
                    <a:pt x="137" y="102"/>
                  </a:cubicBezTo>
                  <a:cubicBezTo>
                    <a:pt x="138" y="106"/>
                    <a:pt x="138" y="106"/>
                    <a:pt x="138" y="106"/>
                  </a:cubicBezTo>
                  <a:cubicBezTo>
                    <a:pt x="139" y="107"/>
                    <a:pt x="140" y="108"/>
                    <a:pt x="142" y="108"/>
                  </a:cubicBezTo>
                  <a:cubicBezTo>
                    <a:pt x="144" y="107"/>
                    <a:pt x="144" y="107"/>
                    <a:pt x="144" y="107"/>
                  </a:cubicBezTo>
                  <a:cubicBezTo>
                    <a:pt x="146" y="107"/>
                    <a:pt x="147" y="105"/>
                    <a:pt x="146" y="104"/>
                  </a:cubicBezTo>
                  <a:lnTo>
                    <a:pt x="119" y="3"/>
                  </a:lnTo>
                  <a:close/>
                  <a:moveTo>
                    <a:pt x="64" y="104"/>
                  </a:moveTo>
                  <a:cubicBezTo>
                    <a:pt x="41" y="111"/>
                    <a:pt x="41" y="111"/>
                    <a:pt x="41" y="111"/>
                  </a:cubicBezTo>
                  <a:cubicBezTo>
                    <a:pt x="37" y="112"/>
                    <a:pt x="35" y="110"/>
                    <a:pt x="34" y="106"/>
                  </a:cubicBezTo>
                  <a:cubicBezTo>
                    <a:pt x="32" y="101"/>
                    <a:pt x="32" y="101"/>
                    <a:pt x="32" y="101"/>
                  </a:cubicBezTo>
                  <a:cubicBezTo>
                    <a:pt x="69" y="101"/>
                    <a:pt x="69" y="101"/>
                    <a:pt x="69" y="101"/>
                  </a:cubicBezTo>
                  <a:cubicBezTo>
                    <a:pt x="68" y="102"/>
                    <a:pt x="66" y="104"/>
                    <a:pt x="64"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217"/>
              <a:endParaRPr lang="en-US" sz="1200">
                <a:solidFill>
                  <a:srgbClr val="4D4D4F"/>
                </a:solidFill>
                <a:latin typeface="Arial" panose="020B0604020202020204"/>
              </a:endParaRPr>
            </a:p>
          </p:txBody>
        </p:sp>
        <p:sp>
          <p:nvSpPr>
            <p:cNvPr id="11" name="Freeform 15">
              <a:extLst>
                <a:ext uri="{FF2B5EF4-FFF2-40B4-BE49-F238E27FC236}">
                  <a16:creationId xmlns:a16="http://schemas.microsoft.com/office/drawing/2014/main" id="{546C9F6C-9F39-4056-821A-11262E39AF5C}"/>
                </a:ext>
              </a:extLst>
            </p:cNvPr>
            <p:cNvSpPr>
              <a:spLocks/>
            </p:cNvSpPr>
            <p:nvPr/>
          </p:nvSpPr>
          <p:spPr bwMode="auto">
            <a:xfrm>
              <a:off x="17516476" y="2222500"/>
              <a:ext cx="177800" cy="85725"/>
            </a:xfrm>
            <a:custGeom>
              <a:avLst/>
              <a:gdLst>
                <a:gd name="T0" fmla="*/ 1 w 42"/>
                <a:gd name="T1" fmla="*/ 17 h 20"/>
                <a:gd name="T2" fmla="*/ 5 w 42"/>
                <a:gd name="T3" fmla="*/ 20 h 20"/>
                <a:gd name="T4" fmla="*/ 7 w 42"/>
                <a:gd name="T5" fmla="*/ 20 h 20"/>
                <a:gd name="T6" fmla="*/ 38 w 42"/>
                <a:gd name="T7" fmla="*/ 10 h 20"/>
                <a:gd name="T8" fmla="*/ 41 w 42"/>
                <a:gd name="T9" fmla="*/ 4 h 20"/>
                <a:gd name="T10" fmla="*/ 35 w 42"/>
                <a:gd name="T11" fmla="*/ 1 h 20"/>
                <a:gd name="T12" fmla="*/ 4 w 42"/>
                <a:gd name="T13" fmla="*/ 11 h 20"/>
                <a:gd name="T14" fmla="*/ 1 w 42"/>
                <a:gd name="T15" fmla="*/ 17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0">
                  <a:moveTo>
                    <a:pt x="1" y="17"/>
                  </a:moveTo>
                  <a:cubicBezTo>
                    <a:pt x="1" y="19"/>
                    <a:pt x="3" y="20"/>
                    <a:pt x="5" y="20"/>
                  </a:cubicBezTo>
                  <a:cubicBezTo>
                    <a:pt x="6" y="20"/>
                    <a:pt x="6" y="20"/>
                    <a:pt x="7" y="20"/>
                  </a:cubicBezTo>
                  <a:cubicBezTo>
                    <a:pt x="38" y="10"/>
                    <a:pt x="38" y="10"/>
                    <a:pt x="38" y="10"/>
                  </a:cubicBezTo>
                  <a:cubicBezTo>
                    <a:pt x="41" y="9"/>
                    <a:pt x="42" y="7"/>
                    <a:pt x="41" y="4"/>
                  </a:cubicBezTo>
                  <a:cubicBezTo>
                    <a:pt x="40" y="2"/>
                    <a:pt x="38" y="0"/>
                    <a:pt x="35" y="1"/>
                  </a:cubicBezTo>
                  <a:cubicBezTo>
                    <a:pt x="4" y="11"/>
                    <a:pt x="4" y="11"/>
                    <a:pt x="4" y="11"/>
                  </a:cubicBezTo>
                  <a:cubicBezTo>
                    <a:pt x="1" y="12"/>
                    <a:pt x="0" y="15"/>
                    <a:pt x="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217"/>
              <a:endParaRPr lang="en-US" sz="1200">
                <a:solidFill>
                  <a:srgbClr val="4D4D4F"/>
                </a:solidFill>
                <a:latin typeface="Arial" panose="020B0604020202020204"/>
              </a:endParaRPr>
            </a:p>
          </p:txBody>
        </p:sp>
        <p:sp>
          <p:nvSpPr>
            <p:cNvPr id="12" name="Freeform 16">
              <a:extLst>
                <a:ext uri="{FF2B5EF4-FFF2-40B4-BE49-F238E27FC236}">
                  <a16:creationId xmlns:a16="http://schemas.microsoft.com/office/drawing/2014/main" id="{8277CC62-3FED-49F2-8280-9206EB1D56EE}"/>
                </a:ext>
              </a:extLst>
            </p:cNvPr>
            <p:cNvSpPr>
              <a:spLocks/>
            </p:cNvSpPr>
            <p:nvPr/>
          </p:nvSpPr>
          <p:spPr bwMode="auto">
            <a:xfrm>
              <a:off x="17473613" y="2049463"/>
              <a:ext cx="134938" cy="147638"/>
            </a:xfrm>
            <a:custGeom>
              <a:avLst/>
              <a:gdLst>
                <a:gd name="T0" fmla="*/ 6 w 32"/>
                <a:gd name="T1" fmla="*/ 35 h 35"/>
                <a:gd name="T2" fmla="*/ 9 w 32"/>
                <a:gd name="T3" fmla="*/ 33 h 35"/>
                <a:gd name="T4" fmla="*/ 30 w 32"/>
                <a:gd name="T5" fmla="*/ 9 h 35"/>
                <a:gd name="T6" fmla="*/ 30 w 32"/>
                <a:gd name="T7" fmla="*/ 2 h 35"/>
                <a:gd name="T8" fmla="*/ 23 w 32"/>
                <a:gd name="T9" fmla="*/ 3 h 35"/>
                <a:gd name="T10" fmla="*/ 2 w 32"/>
                <a:gd name="T11" fmla="*/ 27 h 35"/>
                <a:gd name="T12" fmla="*/ 3 w 32"/>
                <a:gd name="T13" fmla="*/ 34 h 35"/>
                <a:gd name="T14" fmla="*/ 6 w 32"/>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5">
                  <a:moveTo>
                    <a:pt x="6" y="35"/>
                  </a:moveTo>
                  <a:cubicBezTo>
                    <a:pt x="7" y="35"/>
                    <a:pt x="9" y="35"/>
                    <a:pt x="9" y="33"/>
                  </a:cubicBezTo>
                  <a:cubicBezTo>
                    <a:pt x="30" y="9"/>
                    <a:pt x="30" y="9"/>
                    <a:pt x="30" y="9"/>
                  </a:cubicBezTo>
                  <a:cubicBezTo>
                    <a:pt x="32" y="7"/>
                    <a:pt x="32" y="4"/>
                    <a:pt x="30" y="2"/>
                  </a:cubicBezTo>
                  <a:cubicBezTo>
                    <a:pt x="28" y="0"/>
                    <a:pt x="25" y="1"/>
                    <a:pt x="23" y="3"/>
                  </a:cubicBezTo>
                  <a:cubicBezTo>
                    <a:pt x="2" y="27"/>
                    <a:pt x="2" y="27"/>
                    <a:pt x="2" y="27"/>
                  </a:cubicBezTo>
                  <a:cubicBezTo>
                    <a:pt x="0" y="29"/>
                    <a:pt x="1" y="32"/>
                    <a:pt x="3" y="34"/>
                  </a:cubicBezTo>
                  <a:cubicBezTo>
                    <a:pt x="4" y="35"/>
                    <a:pt x="5" y="35"/>
                    <a:pt x="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217"/>
              <a:endParaRPr lang="en-US" sz="1200">
                <a:solidFill>
                  <a:srgbClr val="4D4D4F"/>
                </a:solidFill>
                <a:latin typeface="Arial" panose="020B0604020202020204"/>
              </a:endParaRPr>
            </a:p>
          </p:txBody>
        </p:sp>
        <p:sp>
          <p:nvSpPr>
            <p:cNvPr id="13" name="Freeform 17">
              <a:extLst>
                <a:ext uri="{FF2B5EF4-FFF2-40B4-BE49-F238E27FC236}">
                  <a16:creationId xmlns:a16="http://schemas.microsoft.com/office/drawing/2014/main" id="{73EAAC47-12C4-437B-8A5C-BA9C80686503}"/>
                </a:ext>
              </a:extLst>
            </p:cNvPr>
            <p:cNvSpPr>
              <a:spLocks/>
            </p:cNvSpPr>
            <p:nvPr/>
          </p:nvSpPr>
          <p:spPr bwMode="auto">
            <a:xfrm>
              <a:off x="17537113" y="2384425"/>
              <a:ext cx="174625" cy="79375"/>
            </a:xfrm>
            <a:custGeom>
              <a:avLst/>
              <a:gdLst>
                <a:gd name="T0" fmla="*/ 37 w 41"/>
                <a:gd name="T1" fmla="*/ 10 h 19"/>
                <a:gd name="T2" fmla="*/ 7 w 41"/>
                <a:gd name="T3" fmla="*/ 1 h 19"/>
                <a:gd name="T4" fmla="*/ 1 w 41"/>
                <a:gd name="T5" fmla="*/ 5 h 19"/>
                <a:gd name="T6" fmla="*/ 4 w 41"/>
                <a:gd name="T7" fmla="*/ 10 h 19"/>
                <a:gd name="T8" fmla="*/ 35 w 41"/>
                <a:gd name="T9" fmla="*/ 19 h 19"/>
                <a:gd name="T10" fmla="*/ 36 w 41"/>
                <a:gd name="T11" fmla="*/ 19 h 19"/>
                <a:gd name="T12" fmla="*/ 41 w 41"/>
                <a:gd name="T13" fmla="*/ 16 h 19"/>
                <a:gd name="T14" fmla="*/ 37 w 41"/>
                <a:gd name="T15" fmla="*/ 1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9">
                  <a:moveTo>
                    <a:pt x="37" y="10"/>
                  </a:moveTo>
                  <a:cubicBezTo>
                    <a:pt x="7" y="1"/>
                    <a:pt x="7" y="1"/>
                    <a:pt x="7" y="1"/>
                  </a:cubicBezTo>
                  <a:cubicBezTo>
                    <a:pt x="4" y="0"/>
                    <a:pt x="1" y="2"/>
                    <a:pt x="1" y="5"/>
                  </a:cubicBezTo>
                  <a:cubicBezTo>
                    <a:pt x="0" y="7"/>
                    <a:pt x="2" y="10"/>
                    <a:pt x="4" y="10"/>
                  </a:cubicBezTo>
                  <a:cubicBezTo>
                    <a:pt x="35" y="19"/>
                    <a:pt x="35" y="19"/>
                    <a:pt x="35" y="19"/>
                  </a:cubicBezTo>
                  <a:cubicBezTo>
                    <a:pt x="35" y="19"/>
                    <a:pt x="36" y="19"/>
                    <a:pt x="36" y="19"/>
                  </a:cubicBezTo>
                  <a:cubicBezTo>
                    <a:pt x="38" y="19"/>
                    <a:pt x="40" y="18"/>
                    <a:pt x="41" y="16"/>
                  </a:cubicBezTo>
                  <a:cubicBezTo>
                    <a:pt x="41" y="13"/>
                    <a:pt x="40" y="10"/>
                    <a:pt x="3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217"/>
              <a:endParaRPr lang="en-US" sz="1200">
                <a:solidFill>
                  <a:srgbClr val="4D4D4F"/>
                </a:solidFill>
                <a:latin typeface="Arial" panose="020B0604020202020204"/>
              </a:endParaRPr>
            </a:p>
          </p:txBody>
        </p:sp>
      </p:grpSp>
      <p:sp>
        <p:nvSpPr>
          <p:cNvPr id="14" name="Rectangle 13">
            <a:extLst>
              <a:ext uri="{FF2B5EF4-FFF2-40B4-BE49-F238E27FC236}">
                <a16:creationId xmlns:a16="http://schemas.microsoft.com/office/drawing/2014/main" id="{F0474418-A7E6-4EA2-B64C-AEC48C0DDDD9}"/>
              </a:ext>
            </a:extLst>
          </p:cNvPr>
          <p:cNvSpPr/>
          <p:nvPr/>
        </p:nvSpPr>
        <p:spPr>
          <a:xfrm>
            <a:off x="5953276" y="1353844"/>
            <a:ext cx="5126420" cy="2274314"/>
          </a:xfrm>
          <a:prstGeom prst="rect">
            <a:avLst/>
          </a:prstGeom>
          <a:solidFill>
            <a:srgbClr val="CCD8E5"/>
          </a:solidFill>
          <a:ln>
            <a:noFill/>
          </a:ln>
        </p:spPr>
        <p:style>
          <a:lnRef idx="2">
            <a:schemeClr val="accent1">
              <a:shade val="50000"/>
            </a:schemeClr>
          </a:lnRef>
          <a:fillRef idx="1">
            <a:schemeClr val="accent1"/>
          </a:fillRef>
          <a:effectRef idx="0">
            <a:schemeClr val="accent1"/>
          </a:effectRef>
          <a:fontRef idx="minor">
            <a:schemeClr val="lt1"/>
          </a:fontRef>
        </p:style>
        <p:txBody>
          <a:bodyPr lIns="365712" tIns="365712" rIns="365712" bIns="365712" rtlCol="0" anchor="ctr">
            <a:normAutofit/>
          </a:bodyPr>
          <a:lstStyle/>
          <a:p>
            <a:pPr defTabSz="914217"/>
            <a:endParaRPr lang="en-US" sz="2200">
              <a:solidFill>
                <a:srgbClr val="003B5C"/>
              </a:solidFill>
              <a:latin typeface="Arial" panose="020B0604020202020204"/>
              <a:ea typeface="Gotham Light" charset="0"/>
              <a:cs typeface="Gotham Light" charset="0"/>
            </a:endParaRPr>
          </a:p>
        </p:txBody>
      </p:sp>
      <p:sp>
        <p:nvSpPr>
          <p:cNvPr id="15" name="Rectangle 14">
            <a:extLst>
              <a:ext uri="{FF2B5EF4-FFF2-40B4-BE49-F238E27FC236}">
                <a16:creationId xmlns:a16="http://schemas.microsoft.com/office/drawing/2014/main" id="{5B888E83-78D0-4D4A-93B2-03EDFC44A503}"/>
              </a:ext>
            </a:extLst>
          </p:cNvPr>
          <p:cNvSpPr/>
          <p:nvPr/>
        </p:nvSpPr>
        <p:spPr>
          <a:xfrm>
            <a:off x="917026" y="1349699"/>
            <a:ext cx="5071701" cy="22743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sz="1200">
              <a:solidFill>
                <a:srgbClr val="FFFFFF"/>
              </a:solidFill>
              <a:latin typeface="Arial" panose="020B0604020202020204"/>
            </a:endParaRPr>
          </a:p>
        </p:txBody>
      </p:sp>
      <p:grpSp>
        <p:nvGrpSpPr>
          <p:cNvPr id="17" name="Group 16">
            <a:extLst>
              <a:ext uri="{FF2B5EF4-FFF2-40B4-BE49-F238E27FC236}">
                <a16:creationId xmlns:a16="http://schemas.microsoft.com/office/drawing/2014/main" id="{1E4BE6B0-CCFC-4630-81FE-340C32DFC71E}"/>
              </a:ext>
            </a:extLst>
          </p:cNvPr>
          <p:cNvGrpSpPr/>
          <p:nvPr/>
        </p:nvGrpSpPr>
        <p:grpSpPr>
          <a:xfrm>
            <a:off x="3413668" y="3628159"/>
            <a:ext cx="7666027" cy="2274316"/>
            <a:chOff x="3380872" y="1310578"/>
            <a:chExt cx="7576320" cy="2274612"/>
          </a:xfrm>
        </p:grpSpPr>
        <p:sp>
          <p:nvSpPr>
            <p:cNvPr id="18" name="Rectangle 17">
              <a:extLst>
                <a:ext uri="{FF2B5EF4-FFF2-40B4-BE49-F238E27FC236}">
                  <a16:creationId xmlns:a16="http://schemas.microsoft.com/office/drawing/2014/main" id="{08D93893-1F9D-4EE4-AE39-65B322AD34B5}"/>
                </a:ext>
              </a:extLst>
            </p:cNvPr>
            <p:cNvSpPr/>
            <p:nvPr/>
          </p:nvSpPr>
          <p:spPr>
            <a:xfrm>
              <a:off x="5915019" y="1310580"/>
              <a:ext cx="2507798" cy="22746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a:bodyPr>
            <a:lstStyle/>
            <a:p>
              <a:pPr algn="ctr" defTabSz="914217"/>
              <a:endParaRPr lang="en-US" sz="7199">
                <a:solidFill>
                  <a:srgbClr val="253746"/>
                </a:solidFill>
                <a:latin typeface="Arial" panose="020B0604020202020204"/>
                <a:ea typeface="Gotham Light" charset="0"/>
                <a:cs typeface="Gotham Light" charset="0"/>
              </a:endParaRPr>
            </a:p>
          </p:txBody>
        </p:sp>
        <p:sp>
          <p:nvSpPr>
            <p:cNvPr id="19" name="Rectangle 18">
              <a:extLst>
                <a:ext uri="{FF2B5EF4-FFF2-40B4-BE49-F238E27FC236}">
                  <a16:creationId xmlns:a16="http://schemas.microsoft.com/office/drawing/2014/main" id="{BFC592F7-CEC8-498B-A1C1-BAF9A5EB9517}"/>
                </a:ext>
              </a:extLst>
            </p:cNvPr>
            <p:cNvSpPr/>
            <p:nvPr/>
          </p:nvSpPr>
          <p:spPr>
            <a:xfrm>
              <a:off x="8422070" y="1310578"/>
              <a:ext cx="2535122" cy="22746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5712" tIns="365712" rIns="365712" bIns="365712" rtlCol="0" anchor="ctr">
              <a:normAutofit/>
            </a:bodyPr>
            <a:lstStyle/>
            <a:p>
              <a:pPr defTabSz="914217"/>
              <a:endParaRPr lang="en-US" sz="1200">
                <a:solidFill>
                  <a:srgbClr val="FFFFFF"/>
                </a:solidFill>
                <a:latin typeface="Arial" panose="020B0604020202020204"/>
                <a:ea typeface="Gotham Light" charset="0"/>
                <a:cs typeface="Gotham Light" charset="0"/>
              </a:endParaRPr>
            </a:p>
          </p:txBody>
        </p:sp>
        <p:sp>
          <p:nvSpPr>
            <p:cNvPr id="20" name="Rectangle 19">
              <a:extLst>
                <a:ext uri="{FF2B5EF4-FFF2-40B4-BE49-F238E27FC236}">
                  <a16:creationId xmlns:a16="http://schemas.microsoft.com/office/drawing/2014/main" id="{DA790496-E136-4E6C-A799-14605E0531B0}"/>
                </a:ext>
              </a:extLst>
            </p:cNvPr>
            <p:cNvSpPr/>
            <p:nvPr/>
          </p:nvSpPr>
          <p:spPr>
            <a:xfrm>
              <a:off x="3380872" y="1310578"/>
              <a:ext cx="2535122" cy="2274612"/>
            </a:xfrm>
            <a:prstGeom prst="rect">
              <a:avLst/>
            </a:prstGeom>
            <a:solidFill>
              <a:srgbClr val="003B5C"/>
            </a:solidFill>
            <a:ln>
              <a:noFill/>
            </a:ln>
          </p:spPr>
          <p:style>
            <a:lnRef idx="2">
              <a:schemeClr val="accent1">
                <a:shade val="50000"/>
              </a:schemeClr>
            </a:lnRef>
            <a:fillRef idx="1">
              <a:schemeClr val="accent1"/>
            </a:fillRef>
            <a:effectRef idx="0">
              <a:schemeClr val="accent1"/>
            </a:effectRef>
            <a:fontRef idx="minor">
              <a:schemeClr val="lt1"/>
            </a:fontRef>
          </p:style>
          <p:txBody>
            <a:bodyPr lIns="365712" tIns="365712" rIns="365712" bIns="365712" rtlCol="0" anchor="ctr">
              <a:normAutofit/>
            </a:bodyPr>
            <a:lstStyle/>
            <a:p>
              <a:pPr defTabSz="914217"/>
              <a:endParaRPr lang="en-US" sz="2200">
                <a:solidFill>
                  <a:srgbClr val="FFFFFF"/>
                </a:solidFill>
                <a:latin typeface="Arial" panose="020B0604020202020204"/>
                <a:ea typeface="Gotham Light" charset="0"/>
                <a:cs typeface="Gotham Light" charset="0"/>
              </a:endParaRPr>
            </a:p>
          </p:txBody>
        </p:sp>
      </p:grpSp>
      <p:sp>
        <p:nvSpPr>
          <p:cNvPr id="21" name="Rectangle 20">
            <a:extLst>
              <a:ext uri="{FF2B5EF4-FFF2-40B4-BE49-F238E27FC236}">
                <a16:creationId xmlns:a16="http://schemas.microsoft.com/office/drawing/2014/main" id="{25DF03A1-0733-455E-99F8-70374CA7A74A}"/>
              </a:ext>
            </a:extLst>
          </p:cNvPr>
          <p:cNvSpPr/>
          <p:nvPr/>
        </p:nvSpPr>
        <p:spPr>
          <a:xfrm>
            <a:off x="8133158" y="2542691"/>
            <a:ext cx="2946538" cy="1107852"/>
          </a:xfrm>
          <a:prstGeom prst="rect">
            <a:avLst/>
          </a:prstGeom>
        </p:spPr>
        <p:txBody>
          <a:bodyPr wrap="square">
            <a:noAutofit/>
          </a:bodyPr>
          <a:lstStyle/>
          <a:p>
            <a:pPr algn="ctr" defTabSz="914217"/>
            <a:r>
              <a:rPr lang="en-US" sz="2000" dirty="0">
                <a:solidFill>
                  <a:srgbClr val="033C5B"/>
                </a:solidFill>
                <a:latin typeface="Arial" panose="020B0604020202020204"/>
                <a:ea typeface="Gotham Light" charset="0"/>
                <a:cs typeface="Gotham Light" charset="0"/>
              </a:rPr>
              <a:t>Agile Dev Teams</a:t>
            </a:r>
          </a:p>
        </p:txBody>
      </p:sp>
      <p:sp>
        <p:nvSpPr>
          <p:cNvPr id="22" name="Rectangle 21">
            <a:extLst>
              <a:ext uri="{FF2B5EF4-FFF2-40B4-BE49-F238E27FC236}">
                <a16:creationId xmlns:a16="http://schemas.microsoft.com/office/drawing/2014/main" id="{74DD6AF2-D8D2-48B1-B035-61D0F3BA7140}"/>
              </a:ext>
            </a:extLst>
          </p:cNvPr>
          <p:cNvSpPr/>
          <p:nvPr/>
        </p:nvSpPr>
        <p:spPr>
          <a:xfrm>
            <a:off x="927324" y="4738546"/>
            <a:ext cx="2486112" cy="903153"/>
          </a:xfrm>
          <a:prstGeom prst="rect">
            <a:avLst/>
          </a:prstGeom>
        </p:spPr>
        <p:txBody>
          <a:bodyPr wrap="square">
            <a:noAutofit/>
          </a:bodyPr>
          <a:lstStyle/>
          <a:p>
            <a:pPr algn="ctr" defTabSz="914217"/>
            <a:r>
              <a:rPr lang="en-US" sz="2000" dirty="0">
                <a:solidFill>
                  <a:srgbClr val="033C5B"/>
                </a:solidFill>
                <a:latin typeface="Arial" panose="020B0604020202020204"/>
                <a:ea typeface="Gotham Light" charset="0"/>
                <a:cs typeface="Gotham Light" charset="0"/>
              </a:rPr>
              <a:t>Annual IT Spend</a:t>
            </a:r>
          </a:p>
        </p:txBody>
      </p:sp>
      <p:sp>
        <p:nvSpPr>
          <p:cNvPr id="23" name="Rectangle 22">
            <a:extLst>
              <a:ext uri="{FF2B5EF4-FFF2-40B4-BE49-F238E27FC236}">
                <a16:creationId xmlns:a16="http://schemas.microsoft.com/office/drawing/2014/main" id="{CF02A182-7375-4D0A-8998-598825F6A535}"/>
              </a:ext>
            </a:extLst>
          </p:cNvPr>
          <p:cNvSpPr/>
          <p:nvPr/>
        </p:nvSpPr>
        <p:spPr>
          <a:xfrm>
            <a:off x="3511514" y="4738546"/>
            <a:ext cx="2347669" cy="1107852"/>
          </a:xfrm>
          <a:prstGeom prst="rect">
            <a:avLst/>
          </a:prstGeom>
        </p:spPr>
        <p:txBody>
          <a:bodyPr wrap="square">
            <a:noAutofit/>
          </a:bodyPr>
          <a:lstStyle/>
          <a:p>
            <a:pPr algn="ctr" defTabSz="914217"/>
            <a:r>
              <a:rPr lang="en-US" sz="2000" dirty="0">
                <a:solidFill>
                  <a:srgbClr val="FFFFFF"/>
                </a:solidFill>
                <a:latin typeface="Arial" panose="020B0604020202020204"/>
                <a:ea typeface="Gotham Light" charset="0"/>
                <a:cs typeface="Gotham Light" charset="0"/>
              </a:rPr>
              <a:t>Primary Technologies</a:t>
            </a:r>
          </a:p>
        </p:txBody>
      </p:sp>
      <p:sp>
        <p:nvSpPr>
          <p:cNvPr id="24" name="Rectangle 23">
            <a:extLst>
              <a:ext uri="{FF2B5EF4-FFF2-40B4-BE49-F238E27FC236}">
                <a16:creationId xmlns:a16="http://schemas.microsoft.com/office/drawing/2014/main" id="{168B601E-5C5B-46DA-A65C-4E4FC323D08B}"/>
              </a:ext>
            </a:extLst>
          </p:cNvPr>
          <p:cNvSpPr/>
          <p:nvPr/>
        </p:nvSpPr>
        <p:spPr>
          <a:xfrm>
            <a:off x="917026" y="2542691"/>
            <a:ext cx="5040561" cy="1033825"/>
          </a:xfrm>
          <a:prstGeom prst="rect">
            <a:avLst/>
          </a:prstGeom>
        </p:spPr>
        <p:txBody>
          <a:bodyPr wrap="square">
            <a:noAutofit/>
          </a:bodyPr>
          <a:lstStyle/>
          <a:p>
            <a:pPr algn="ctr" defTabSz="914217"/>
            <a:r>
              <a:rPr lang="en-US" sz="2000" dirty="0">
                <a:solidFill>
                  <a:srgbClr val="ECF0F1"/>
                </a:solidFill>
                <a:latin typeface="Arial" panose="020B0604020202020204"/>
                <a:ea typeface="Gotham Light" charset="0"/>
                <a:cs typeface="Gotham Light" charset="0"/>
              </a:rPr>
              <a:t>Technology Workforce</a:t>
            </a:r>
          </a:p>
          <a:p>
            <a:pPr algn="ctr" defTabSz="914217"/>
            <a:r>
              <a:rPr lang="en-US" sz="2000" dirty="0">
                <a:solidFill>
                  <a:srgbClr val="ECF0F1"/>
                </a:solidFill>
                <a:latin typeface="Arial" panose="020B0604020202020204"/>
                <a:ea typeface="Gotham Light" charset="0"/>
                <a:cs typeface="Gotham Light" charset="0"/>
              </a:rPr>
              <a:t>Associates &amp; Contractors</a:t>
            </a:r>
          </a:p>
        </p:txBody>
      </p:sp>
      <p:sp>
        <p:nvSpPr>
          <p:cNvPr id="25" name="TextBox 24">
            <a:extLst>
              <a:ext uri="{FF2B5EF4-FFF2-40B4-BE49-F238E27FC236}">
                <a16:creationId xmlns:a16="http://schemas.microsoft.com/office/drawing/2014/main" id="{FFC85566-DC87-4D52-A83B-B2B6A7F52974}"/>
              </a:ext>
            </a:extLst>
          </p:cNvPr>
          <p:cNvSpPr txBox="1"/>
          <p:nvPr/>
        </p:nvSpPr>
        <p:spPr>
          <a:xfrm>
            <a:off x="1044936" y="1742239"/>
            <a:ext cx="4894781" cy="830997"/>
          </a:xfrm>
          <a:prstGeom prst="rect">
            <a:avLst/>
          </a:prstGeom>
          <a:noFill/>
        </p:spPr>
        <p:txBody>
          <a:bodyPr wrap="square" rtlCol="0">
            <a:spAutoFit/>
          </a:bodyPr>
          <a:lstStyle/>
          <a:p>
            <a:pPr algn="ctr"/>
            <a:r>
              <a:rPr lang="en-US" sz="4800" dirty="0">
                <a:solidFill>
                  <a:schemeClr val="bg1"/>
                </a:solidFill>
              </a:rPr>
              <a:t>8,400+</a:t>
            </a:r>
          </a:p>
        </p:txBody>
      </p:sp>
      <p:sp>
        <p:nvSpPr>
          <p:cNvPr id="26" name="Rectangle 25">
            <a:extLst>
              <a:ext uri="{FF2B5EF4-FFF2-40B4-BE49-F238E27FC236}">
                <a16:creationId xmlns:a16="http://schemas.microsoft.com/office/drawing/2014/main" id="{D5F378FB-7E18-464C-8C13-9FB6816E22ED}"/>
              </a:ext>
            </a:extLst>
          </p:cNvPr>
          <p:cNvSpPr/>
          <p:nvPr/>
        </p:nvSpPr>
        <p:spPr>
          <a:xfrm>
            <a:off x="8141263" y="1742239"/>
            <a:ext cx="2938431" cy="1107852"/>
          </a:xfrm>
          <a:prstGeom prst="rect">
            <a:avLst/>
          </a:prstGeom>
        </p:spPr>
        <p:txBody>
          <a:bodyPr wrap="square">
            <a:noAutofit/>
          </a:bodyPr>
          <a:lstStyle/>
          <a:p>
            <a:pPr algn="ctr" defTabSz="914217"/>
            <a:r>
              <a:rPr lang="en-US" sz="4800" dirty="0">
                <a:solidFill>
                  <a:srgbClr val="033C5B"/>
                </a:solidFill>
                <a:latin typeface="Arial" panose="020B0604020202020204"/>
                <a:ea typeface="Gotham Light" charset="0"/>
                <a:cs typeface="Gotham Light" charset="0"/>
              </a:rPr>
              <a:t>301+</a:t>
            </a:r>
          </a:p>
        </p:txBody>
      </p:sp>
      <p:sp>
        <p:nvSpPr>
          <p:cNvPr id="27" name="Rectangle 26">
            <a:extLst>
              <a:ext uri="{FF2B5EF4-FFF2-40B4-BE49-F238E27FC236}">
                <a16:creationId xmlns:a16="http://schemas.microsoft.com/office/drawing/2014/main" id="{B88D95C0-8B87-4541-A354-7CC36A681B18}"/>
              </a:ext>
            </a:extLst>
          </p:cNvPr>
          <p:cNvSpPr/>
          <p:nvPr/>
        </p:nvSpPr>
        <p:spPr>
          <a:xfrm>
            <a:off x="916370" y="3979661"/>
            <a:ext cx="2486112" cy="1107852"/>
          </a:xfrm>
          <a:prstGeom prst="rect">
            <a:avLst/>
          </a:prstGeom>
        </p:spPr>
        <p:txBody>
          <a:bodyPr wrap="square">
            <a:noAutofit/>
          </a:bodyPr>
          <a:lstStyle/>
          <a:p>
            <a:pPr algn="ctr" defTabSz="914217"/>
            <a:r>
              <a:rPr lang="en-US" sz="4800" dirty="0">
                <a:solidFill>
                  <a:srgbClr val="033C5B"/>
                </a:solidFill>
                <a:latin typeface="Arial" panose="020B0604020202020204"/>
                <a:ea typeface="Gotham Light" charset="0"/>
                <a:cs typeface="Gotham Light" charset="0"/>
              </a:rPr>
              <a:t>$1.3B</a:t>
            </a:r>
          </a:p>
        </p:txBody>
      </p:sp>
      <p:sp>
        <p:nvSpPr>
          <p:cNvPr id="28" name="TextBox 27">
            <a:extLst>
              <a:ext uri="{FF2B5EF4-FFF2-40B4-BE49-F238E27FC236}">
                <a16:creationId xmlns:a16="http://schemas.microsoft.com/office/drawing/2014/main" id="{A7F08B60-FC34-405F-8C1A-A87495D633FC}"/>
              </a:ext>
            </a:extLst>
          </p:cNvPr>
          <p:cNvSpPr txBox="1"/>
          <p:nvPr/>
        </p:nvSpPr>
        <p:spPr>
          <a:xfrm>
            <a:off x="3423311" y="3979661"/>
            <a:ext cx="2545851" cy="830868"/>
          </a:xfrm>
          <a:prstGeom prst="rect">
            <a:avLst/>
          </a:prstGeom>
          <a:noFill/>
        </p:spPr>
        <p:txBody>
          <a:bodyPr wrap="square" rtlCol="0">
            <a:spAutoFit/>
          </a:bodyPr>
          <a:lstStyle/>
          <a:p>
            <a:pPr algn="ctr"/>
            <a:r>
              <a:rPr lang="en-US" sz="4800" dirty="0">
                <a:solidFill>
                  <a:schemeClr val="bg1"/>
                </a:solidFill>
              </a:rPr>
              <a:t>55+</a:t>
            </a:r>
          </a:p>
        </p:txBody>
      </p:sp>
      <p:sp>
        <p:nvSpPr>
          <p:cNvPr id="29" name="Rectangle 28">
            <a:extLst>
              <a:ext uri="{FF2B5EF4-FFF2-40B4-BE49-F238E27FC236}">
                <a16:creationId xmlns:a16="http://schemas.microsoft.com/office/drawing/2014/main" id="{D86A4F65-6873-49E8-97DE-DA9EA0542BD9}"/>
              </a:ext>
            </a:extLst>
          </p:cNvPr>
          <p:cNvSpPr/>
          <p:nvPr/>
        </p:nvSpPr>
        <p:spPr>
          <a:xfrm>
            <a:off x="8469466" y="4748706"/>
            <a:ext cx="2609997" cy="759887"/>
          </a:xfrm>
          <a:prstGeom prst="rect">
            <a:avLst/>
          </a:prstGeom>
        </p:spPr>
        <p:txBody>
          <a:bodyPr wrap="square">
            <a:noAutofit/>
          </a:bodyPr>
          <a:lstStyle/>
          <a:p>
            <a:pPr algn="ctr" defTabSz="914217"/>
            <a:r>
              <a:rPr lang="en-US" sz="2000" dirty="0">
                <a:solidFill>
                  <a:srgbClr val="FFFFFF"/>
                </a:solidFill>
                <a:latin typeface="Arial" panose="020B0604020202020204"/>
                <a:ea typeface="Gotham Light" charset="0"/>
                <a:cs typeface="Gotham Light" charset="0"/>
              </a:rPr>
              <a:t>Applications</a:t>
            </a:r>
          </a:p>
        </p:txBody>
      </p:sp>
      <p:sp>
        <p:nvSpPr>
          <p:cNvPr id="30" name="TextBox 29">
            <a:extLst>
              <a:ext uri="{FF2B5EF4-FFF2-40B4-BE49-F238E27FC236}">
                <a16:creationId xmlns:a16="http://schemas.microsoft.com/office/drawing/2014/main" id="{19119039-7577-4571-A6AC-F359343CD401}"/>
              </a:ext>
            </a:extLst>
          </p:cNvPr>
          <p:cNvSpPr txBox="1"/>
          <p:nvPr/>
        </p:nvSpPr>
        <p:spPr>
          <a:xfrm>
            <a:off x="8441817" y="3979661"/>
            <a:ext cx="2637646" cy="830997"/>
          </a:xfrm>
          <a:prstGeom prst="rect">
            <a:avLst/>
          </a:prstGeom>
          <a:noFill/>
        </p:spPr>
        <p:txBody>
          <a:bodyPr wrap="square" rtlCol="0">
            <a:spAutoFit/>
          </a:bodyPr>
          <a:lstStyle/>
          <a:p>
            <a:pPr algn="ctr"/>
            <a:r>
              <a:rPr lang="en-US" sz="4800" dirty="0">
                <a:solidFill>
                  <a:schemeClr val="bg1"/>
                </a:solidFill>
              </a:rPr>
              <a:t>2,700+</a:t>
            </a:r>
          </a:p>
        </p:txBody>
      </p:sp>
      <p:sp>
        <p:nvSpPr>
          <p:cNvPr id="31" name="Rectangle 30">
            <a:extLst>
              <a:ext uri="{FF2B5EF4-FFF2-40B4-BE49-F238E27FC236}">
                <a16:creationId xmlns:a16="http://schemas.microsoft.com/office/drawing/2014/main" id="{2C23FF72-872C-4CDE-80ED-F64994E42012}"/>
              </a:ext>
            </a:extLst>
          </p:cNvPr>
          <p:cNvSpPr/>
          <p:nvPr/>
        </p:nvSpPr>
        <p:spPr>
          <a:xfrm>
            <a:off x="5947486" y="1354211"/>
            <a:ext cx="2193777" cy="2269802"/>
          </a:xfrm>
          <a:prstGeom prst="rect">
            <a:avLst/>
          </a:prstGeom>
          <a:solidFill>
            <a:srgbClr val="003B5C"/>
          </a:solidFill>
          <a:ln>
            <a:noFill/>
          </a:ln>
        </p:spPr>
        <p:style>
          <a:lnRef idx="2">
            <a:schemeClr val="accent1">
              <a:shade val="50000"/>
            </a:schemeClr>
          </a:lnRef>
          <a:fillRef idx="1">
            <a:schemeClr val="accent1"/>
          </a:fillRef>
          <a:effectRef idx="0">
            <a:schemeClr val="accent1"/>
          </a:effectRef>
          <a:fontRef idx="minor">
            <a:schemeClr val="lt1"/>
          </a:fontRef>
        </p:style>
        <p:txBody>
          <a:bodyPr lIns="365712" tIns="365712" rIns="365712" bIns="365712" rtlCol="0" anchor="ctr">
            <a:normAutofit/>
          </a:bodyPr>
          <a:lstStyle/>
          <a:p>
            <a:pPr defTabSz="914217"/>
            <a:endParaRPr lang="en-US" sz="2200">
              <a:solidFill>
                <a:srgbClr val="FFFFFF"/>
              </a:solidFill>
              <a:latin typeface="Arial" panose="020B0604020202020204"/>
              <a:ea typeface="Gotham Light" charset="0"/>
              <a:cs typeface="Gotham Light" charset="0"/>
            </a:endParaRPr>
          </a:p>
        </p:txBody>
      </p:sp>
      <p:pic>
        <p:nvPicPr>
          <p:cNvPr id="32" name="Picture 31" descr="A close up of text on a black background&#10;&#10;Description generated with very high confidence">
            <a:extLst>
              <a:ext uri="{FF2B5EF4-FFF2-40B4-BE49-F238E27FC236}">
                <a16:creationId xmlns:a16="http://schemas.microsoft.com/office/drawing/2014/main" id="{999E2B30-6C02-49E9-86EA-85348EB1BFB8}"/>
              </a:ext>
            </a:extLst>
          </p:cNvPr>
          <p:cNvPicPr>
            <a:picLocks noChangeAspect="1"/>
          </p:cNvPicPr>
          <p:nvPr/>
        </p:nvPicPr>
        <p:blipFill>
          <a:blip r:embed="rId2"/>
          <a:stretch>
            <a:fillRect/>
          </a:stretch>
        </p:blipFill>
        <p:spPr>
          <a:xfrm>
            <a:off x="6270623" y="1534630"/>
            <a:ext cx="1594197" cy="1578766"/>
          </a:xfrm>
          <a:prstGeom prst="rect">
            <a:avLst/>
          </a:prstGeom>
        </p:spPr>
      </p:pic>
      <p:sp>
        <p:nvSpPr>
          <p:cNvPr id="33" name="Rectangle 32">
            <a:extLst>
              <a:ext uri="{FF2B5EF4-FFF2-40B4-BE49-F238E27FC236}">
                <a16:creationId xmlns:a16="http://schemas.microsoft.com/office/drawing/2014/main" id="{5D3C7F2F-C478-4B5C-A9E6-FD68A1248172}"/>
              </a:ext>
            </a:extLst>
          </p:cNvPr>
          <p:cNvSpPr/>
          <p:nvPr/>
        </p:nvSpPr>
        <p:spPr>
          <a:xfrm>
            <a:off x="5929615" y="3628159"/>
            <a:ext cx="2535536" cy="22743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a:bodyPr>
          <a:lstStyle/>
          <a:p>
            <a:pPr marL="182843" defTabSz="914217"/>
            <a:endParaRPr lang="en-US" sz="2200">
              <a:solidFill>
                <a:srgbClr val="FFFFFF"/>
              </a:solidFill>
              <a:latin typeface="Arial" panose="020B0604020202020204"/>
              <a:ea typeface="Gotham Light" charset="0"/>
              <a:cs typeface="Gotham Light" charset="0"/>
            </a:endParaRPr>
          </a:p>
        </p:txBody>
      </p:sp>
      <p:sp>
        <p:nvSpPr>
          <p:cNvPr id="34" name="TextBox 33">
            <a:extLst>
              <a:ext uri="{FF2B5EF4-FFF2-40B4-BE49-F238E27FC236}">
                <a16:creationId xmlns:a16="http://schemas.microsoft.com/office/drawing/2014/main" id="{9FEE3263-65EA-41C9-93FD-9BFCA5F5FF73}"/>
              </a:ext>
            </a:extLst>
          </p:cNvPr>
          <p:cNvSpPr txBox="1"/>
          <p:nvPr/>
        </p:nvSpPr>
        <p:spPr>
          <a:xfrm>
            <a:off x="5950171" y="3979661"/>
            <a:ext cx="2514980" cy="830997"/>
          </a:xfrm>
          <a:prstGeom prst="rect">
            <a:avLst/>
          </a:prstGeom>
          <a:noFill/>
        </p:spPr>
        <p:txBody>
          <a:bodyPr wrap="square" rtlCol="0">
            <a:spAutoFit/>
          </a:bodyPr>
          <a:lstStyle/>
          <a:p>
            <a:pPr algn="ctr"/>
            <a:r>
              <a:rPr lang="en-US" sz="4800" dirty="0">
                <a:solidFill>
                  <a:schemeClr val="bg1"/>
                </a:solidFill>
              </a:rPr>
              <a:t>60+</a:t>
            </a:r>
          </a:p>
        </p:txBody>
      </p:sp>
      <p:sp>
        <p:nvSpPr>
          <p:cNvPr id="35" name="Rectangle 34">
            <a:extLst>
              <a:ext uri="{FF2B5EF4-FFF2-40B4-BE49-F238E27FC236}">
                <a16:creationId xmlns:a16="http://schemas.microsoft.com/office/drawing/2014/main" id="{40AE667C-584E-4719-9DD9-44CAB63952F3}"/>
              </a:ext>
            </a:extLst>
          </p:cNvPr>
          <p:cNvSpPr/>
          <p:nvPr/>
        </p:nvSpPr>
        <p:spPr>
          <a:xfrm>
            <a:off x="5926837" y="4738546"/>
            <a:ext cx="2514980" cy="953332"/>
          </a:xfrm>
          <a:prstGeom prst="rect">
            <a:avLst/>
          </a:prstGeom>
        </p:spPr>
        <p:txBody>
          <a:bodyPr wrap="square">
            <a:noAutofit/>
          </a:bodyPr>
          <a:lstStyle/>
          <a:p>
            <a:pPr algn="ctr" defTabSz="914217"/>
            <a:r>
              <a:rPr lang="en-US" sz="2000" dirty="0">
                <a:solidFill>
                  <a:srgbClr val="ECF0F1"/>
                </a:solidFill>
                <a:latin typeface="Arial" panose="020B0604020202020204"/>
                <a:ea typeface="Gotham Light" charset="0"/>
                <a:cs typeface="Gotham Light" charset="0"/>
              </a:rPr>
              <a:t>Infrastructure Product Teams</a:t>
            </a:r>
          </a:p>
        </p:txBody>
      </p:sp>
      <p:sp>
        <p:nvSpPr>
          <p:cNvPr id="39" name="Slide Number Placeholder 5">
            <a:extLst>
              <a:ext uri="{FF2B5EF4-FFF2-40B4-BE49-F238E27FC236}">
                <a16:creationId xmlns:a16="http://schemas.microsoft.com/office/drawing/2014/main" id="{F6F3EF5F-A0A7-45B3-B0D6-CD6D25E0C8F2}"/>
              </a:ext>
            </a:extLst>
          </p:cNvPr>
          <p:cNvSpPr>
            <a:spLocks noGrp="1"/>
          </p:cNvSpPr>
          <p:nvPr>
            <p:ph type="sldNum" sz="quarter" idx="12"/>
          </p:nvPr>
        </p:nvSpPr>
        <p:spPr>
          <a:xfrm>
            <a:off x="11112274" y="6541613"/>
            <a:ext cx="762000" cy="194297"/>
          </a:xfrm>
          <a:prstGeom prst="rect">
            <a:avLst/>
          </a:prstGeom>
        </p:spPr>
        <p:txBody>
          <a:bodyPr anchor="t" anchorCtr="0"/>
          <a:lstStyle>
            <a:lvl1pPr algn="r">
              <a:defRPr sz="1200" b="0">
                <a:solidFill>
                  <a:srgbClr val="747678"/>
                </a:solidFill>
                <a:latin typeface="Arial" pitchFamily="34" charset="0"/>
                <a:cs typeface="Arial" pitchFamily="34" charset="0"/>
              </a:defRPr>
            </a:lvl1pPr>
          </a:lstStyle>
          <a:p>
            <a:fld id="{23B99C07-6774-7B4C-A880-8CAF4048FB67}" type="slidenum">
              <a:rPr lang="en-US" smtClean="0"/>
              <a:pPr/>
              <a:t>7</a:t>
            </a:fld>
            <a:endParaRPr lang="en-US" dirty="0"/>
          </a:p>
        </p:txBody>
      </p:sp>
    </p:spTree>
    <p:extLst>
      <p:ext uri="{BB962C8B-B14F-4D97-AF65-F5344CB8AC3E}">
        <p14:creationId xmlns:p14="http://schemas.microsoft.com/office/powerpoint/2010/main" val="3547868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Content Placeholder 4">
            <a:extLst>
              <a:ext uri="{FF2B5EF4-FFF2-40B4-BE49-F238E27FC236}">
                <a16:creationId xmlns:a16="http://schemas.microsoft.com/office/drawing/2014/main" id="{3256C37F-CDBB-4B34-BD07-D2C1826E996C}"/>
              </a:ext>
            </a:extLst>
          </p:cNvPr>
          <p:cNvPicPr>
            <a:picLocks noChangeAspect="1"/>
          </p:cNvPicPr>
          <p:nvPr/>
        </p:nvPicPr>
        <p:blipFill rotWithShape="1">
          <a:blip r:embed="rId3">
            <a:lum bright="70000" contrast="-70000"/>
          </a:blip>
          <a:srcRect t="7617"/>
          <a:stretch/>
        </p:blipFill>
        <p:spPr>
          <a:xfrm>
            <a:off x="0" y="419927"/>
            <a:ext cx="12015759" cy="5887275"/>
          </a:xfrm>
          <a:prstGeom prst="rect">
            <a:avLst/>
          </a:prstGeom>
        </p:spPr>
      </p:pic>
      <p:sp>
        <p:nvSpPr>
          <p:cNvPr id="24" name="Oval 23"/>
          <p:cNvSpPr/>
          <p:nvPr/>
        </p:nvSpPr>
        <p:spPr>
          <a:xfrm>
            <a:off x="808702" y="4518796"/>
            <a:ext cx="1628279" cy="1620157"/>
          </a:xfrm>
          <a:prstGeom prst="ellipse">
            <a:avLst/>
          </a:prstGeom>
          <a:solidFill>
            <a:srgbClr val="F4AF1D">
              <a:alpha val="8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098"/>
            <a:endParaRPr lang="en-US" sz="1200">
              <a:solidFill>
                <a:prstClr val="white"/>
              </a:solidFill>
              <a:latin typeface="Calibri"/>
            </a:endParaRPr>
          </a:p>
        </p:txBody>
      </p:sp>
      <p:sp>
        <p:nvSpPr>
          <p:cNvPr id="28" name="Oval 27"/>
          <p:cNvSpPr/>
          <p:nvPr/>
        </p:nvSpPr>
        <p:spPr>
          <a:xfrm>
            <a:off x="6391891" y="1438391"/>
            <a:ext cx="1707084" cy="1727829"/>
          </a:xfrm>
          <a:prstGeom prst="ellipse">
            <a:avLst/>
          </a:prstGeom>
          <a:solidFill>
            <a:srgbClr val="15417B">
              <a:alpha val="8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098"/>
            <a:endParaRPr lang="en-US" sz="1200">
              <a:solidFill>
                <a:prstClr val="white"/>
              </a:solidFill>
              <a:latin typeface="Calibri"/>
            </a:endParaRPr>
          </a:p>
        </p:txBody>
      </p:sp>
      <p:sp>
        <p:nvSpPr>
          <p:cNvPr id="31" name="TextBox 30"/>
          <p:cNvSpPr txBox="1"/>
          <p:nvPr/>
        </p:nvSpPr>
        <p:spPr>
          <a:xfrm>
            <a:off x="6237644" y="1977716"/>
            <a:ext cx="1989400" cy="492443"/>
          </a:xfrm>
          <a:prstGeom prst="rect">
            <a:avLst/>
          </a:prstGeom>
          <a:noFill/>
        </p:spPr>
        <p:txBody>
          <a:bodyPr wrap="square" rtlCol="0">
            <a:spAutoFit/>
          </a:bodyPr>
          <a:lstStyle/>
          <a:p>
            <a:pPr algn="ctr" defTabSz="457098"/>
            <a:r>
              <a:rPr lang="en-US" sz="1400" dirty="0">
                <a:solidFill>
                  <a:prstClr val="white"/>
                </a:solidFill>
                <a:latin typeface="Arial" panose="020B0604020202020204" pitchFamily="34" charset="0"/>
                <a:cs typeface="Arial" panose="020B0604020202020204" pitchFamily="34" charset="0"/>
              </a:rPr>
              <a:t>2016</a:t>
            </a:r>
          </a:p>
          <a:p>
            <a:pPr algn="ctr" defTabSz="457098">
              <a:spcAft>
                <a:spcPts val="600"/>
              </a:spcAft>
            </a:pPr>
            <a:r>
              <a:rPr lang="en-US" sz="1200" dirty="0">
                <a:solidFill>
                  <a:prstClr val="white"/>
                </a:solidFill>
                <a:latin typeface="Arial" panose="020B0604020202020204" pitchFamily="34" charset="0"/>
                <a:cs typeface="Arial" panose="020B0604020202020204" pitchFamily="34" charset="0"/>
              </a:rPr>
              <a:t>DevOps launched</a:t>
            </a:r>
          </a:p>
        </p:txBody>
      </p:sp>
      <p:sp>
        <p:nvSpPr>
          <p:cNvPr id="20" name="Oval 19">
            <a:extLst>
              <a:ext uri="{FF2B5EF4-FFF2-40B4-BE49-F238E27FC236}">
                <a16:creationId xmlns:a16="http://schemas.microsoft.com/office/drawing/2014/main" id="{51E2A386-C678-418C-A41F-E62D904FD382}"/>
              </a:ext>
            </a:extLst>
          </p:cNvPr>
          <p:cNvSpPr/>
          <p:nvPr/>
        </p:nvSpPr>
        <p:spPr>
          <a:xfrm>
            <a:off x="4881256" y="3921252"/>
            <a:ext cx="1794683" cy="1727829"/>
          </a:xfrm>
          <a:prstGeom prst="ellipse">
            <a:avLst/>
          </a:prstGeom>
          <a:solidFill>
            <a:srgbClr val="F4AF1D">
              <a:alpha val="8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098"/>
            <a:endParaRPr lang="en-US" sz="1200">
              <a:solidFill>
                <a:prstClr val="white"/>
              </a:solidFill>
              <a:latin typeface="Calibri"/>
            </a:endParaRPr>
          </a:p>
        </p:txBody>
      </p:sp>
      <p:sp>
        <p:nvSpPr>
          <p:cNvPr id="21" name="TextBox 20">
            <a:extLst>
              <a:ext uri="{FF2B5EF4-FFF2-40B4-BE49-F238E27FC236}">
                <a16:creationId xmlns:a16="http://schemas.microsoft.com/office/drawing/2014/main" id="{82DCD1B0-22AC-407C-B249-D4F2AB36029E}"/>
              </a:ext>
            </a:extLst>
          </p:cNvPr>
          <p:cNvSpPr txBox="1"/>
          <p:nvPr/>
        </p:nvSpPr>
        <p:spPr>
          <a:xfrm>
            <a:off x="4664255" y="4364539"/>
            <a:ext cx="2238319" cy="677108"/>
          </a:xfrm>
          <a:prstGeom prst="rect">
            <a:avLst/>
          </a:prstGeom>
          <a:noFill/>
        </p:spPr>
        <p:txBody>
          <a:bodyPr wrap="square" rtlCol="0">
            <a:spAutoFit/>
          </a:bodyPr>
          <a:lstStyle/>
          <a:p>
            <a:pPr algn="ctr" defTabSz="457098"/>
            <a:r>
              <a:rPr lang="en-US" sz="1400" dirty="0">
                <a:solidFill>
                  <a:prstClr val="white"/>
                </a:solidFill>
                <a:latin typeface="Arial" panose="020B0604020202020204" pitchFamily="34" charset="0"/>
                <a:cs typeface="Arial" panose="020B0604020202020204" pitchFamily="34" charset="0"/>
              </a:rPr>
              <a:t>2014</a:t>
            </a:r>
            <a:endParaRPr lang="en-US" sz="1600" dirty="0">
              <a:solidFill>
                <a:prstClr val="white"/>
              </a:solidFill>
              <a:latin typeface="Arial" panose="020B0604020202020204" pitchFamily="34" charset="0"/>
              <a:cs typeface="Arial" panose="020B0604020202020204" pitchFamily="34" charset="0"/>
            </a:endParaRPr>
          </a:p>
          <a:p>
            <a:pPr algn="ctr" defTabSz="457098"/>
            <a:r>
              <a:rPr lang="en-US" sz="1200" dirty="0">
                <a:solidFill>
                  <a:prstClr val="white"/>
                </a:solidFill>
                <a:latin typeface="Arial" panose="020B0604020202020204" pitchFamily="34" charset="0"/>
                <a:cs typeface="Arial" panose="020B0604020202020204" pitchFamily="34" charset="0"/>
              </a:rPr>
              <a:t>50 Agile Development </a:t>
            </a:r>
            <a:br>
              <a:rPr lang="en-US" sz="1200" dirty="0">
                <a:solidFill>
                  <a:prstClr val="white"/>
                </a:solidFill>
                <a:latin typeface="Arial" panose="020B0604020202020204" pitchFamily="34" charset="0"/>
                <a:cs typeface="Arial" panose="020B0604020202020204" pitchFamily="34" charset="0"/>
              </a:rPr>
            </a:br>
            <a:r>
              <a:rPr lang="en-US" sz="1200" dirty="0">
                <a:solidFill>
                  <a:prstClr val="white"/>
                </a:solidFill>
                <a:latin typeface="Arial" panose="020B0604020202020204" pitchFamily="34" charset="0"/>
                <a:cs typeface="Arial" panose="020B0604020202020204" pitchFamily="34" charset="0"/>
              </a:rPr>
              <a:t>Teams</a:t>
            </a:r>
          </a:p>
        </p:txBody>
      </p:sp>
      <p:sp>
        <p:nvSpPr>
          <p:cNvPr id="16" name="Oval 15">
            <a:extLst>
              <a:ext uri="{FF2B5EF4-FFF2-40B4-BE49-F238E27FC236}">
                <a16:creationId xmlns:a16="http://schemas.microsoft.com/office/drawing/2014/main" id="{2115232E-512F-473D-AE2B-205FF7C3EB2C}"/>
              </a:ext>
            </a:extLst>
          </p:cNvPr>
          <p:cNvSpPr/>
          <p:nvPr/>
        </p:nvSpPr>
        <p:spPr>
          <a:xfrm>
            <a:off x="2932214" y="4228250"/>
            <a:ext cx="1709073" cy="1661329"/>
          </a:xfrm>
          <a:prstGeom prst="ellipse">
            <a:avLst/>
          </a:prstGeom>
          <a:solidFill>
            <a:srgbClr val="F4AF1D">
              <a:alpha val="8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098"/>
            <a:endParaRPr lang="en-US" sz="1200">
              <a:solidFill>
                <a:prstClr val="white"/>
              </a:solidFill>
              <a:latin typeface="Calibri"/>
            </a:endParaRPr>
          </a:p>
        </p:txBody>
      </p:sp>
      <p:sp>
        <p:nvSpPr>
          <p:cNvPr id="17" name="TextBox 16">
            <a:extLst>
              <a:ext uri="{FF2B5EF4-FFF2-40B4-BE49-F238E27FC236}">
                <a16:creationId xmlns:a16="http://schemas.microsoft.com/office/drawing/2014/main" id="{375FB0C4-7421-4407-ABE0-821A24DAD27D}"/>
              </a:ext>
            </a:extLst>
          </p:cNvPr>
          <p:cNvSpPr txBox="1"/>
          <p:nvPr/>
        </p:nvSpPr>
        <p:spPr>
          <a:xfrm>
            <a:off x="2782447" y="4630812"/>
            <a:ext cx="2030584" cy="861774"/>
          </a:xfrm>
          <a:prstGeom prst="rect">
            <a:avLst/>
          </a:prstGeom>
          <a:noFill/>
        </p:spPr>
        <p:txBody>
          <a:bodyPr wrap="square" rtlCol="0">
            <a:spAutoFit/>
          </a:bodyPr>
          <a:lstStyle/>
          <a:p>
            <a:pPr algn="ctr" defTabSz="457098"/>
            <a:r>
              <a:rPr lang="en-US" sz="1400" dirty="0">
                <a:solidFill>
                  <a:prstClr val="white"/>
                </a:solidFill>
                <a:latin typeface="Arial" panose="020B0604020202020204" pitchFamily="34" charset="0"/>
                <a:cs typeface="Arial" panose="020B0604020202020204" pitchFamily="34" charset="0"/>
              </a:rPr>
              <a:t>2011</a:t>
            </a:r>
            <a:endParaRPr lang="en-US" sz="1600" dirty="0">
              <a:solidFill>
                <a:prstClr val="white"/>
              </a:solidFill>
              <a:latin typeface="Arial" panose="020B0604020202020204" pitchFamily="34" charset="0"/>
              <a:cs typeface="Arial" panose="020B0604020202020204" pitchFamily="34" charset="0"/>
            </a:endParaRPr>
          </a:p>
          <a:p>
            <a:pPr algn="ctr" defTabSz="457098"/>
            <a:r>
              <a:rPr lang="en-US" sz="1200" dirty="0">
                <a:solidFill>
                  <a:prstClr val="white"/>
                </a:solidFill>
                <a:latin typeface="Arial" panose="020B0604020202020204" pitchFamily="34" charset="0"/>
                <a:cs typeface="Arial" panose="020B0604020202020204" pitchFamily="34" charset="0"/>
              </a:rPr>
              <a:t>Agile Development </a:t>
            </a:r>
          </a:p>
          <a:p>
            <a:pPr algn="ctr" defTabSz="457098"/>
            <a:r>
              <a:rPr lang="en-US" sz="1200" dirty="0">
                <a:solidFill>
                  <a:prstClr val="white"/>
                </a:solidFill>
                <a:latin typeface="Arial" panose="020B0604020202020204" pitchFamily="34" charset="0"/>
                <a:cs typeface="Arial" panose="020B0604020202020204" pitchFamily="34" charset="0"/>
              </a:rPr>
              <a:t>Center established, </a:t>
            </a:r>
          </a:p>
          <a:p>
            <a:pPr algn="ctr" defTabSz="457098"/>
            <a:r>
              <a:rPr lang="en-US" sz="1200" dirty="0">
                <a:solidFill>
                  <a:prstClr val="white"/>
                </a:solidFill>
                <a:latin typeface="Arial" panose="020B0604020202020204" pitchFamily="34" charset="0"/>
                <a:cs typeface="Arial" panose="020B0604020202020204" pitchFamily="34" charset="0"/>
              </a:rPr>
              <a:t>10 Teams</a:t>
            </a:r>
          </a:p>
        </p:txBody>
      </p:sp>
      <p:sp>
        <p:nvSpPr>
          <p:cNvPr id="18" name="TextBox 17">
            <a:extLst>
              <a:ext uri="{FF2B5EF4-FFF2-40B4-BE49-F238E27FC236}">
                <a16:creationId xmlns:a16="http://schemas.microsoft.com/office/drawing/2014/main" id="{43A2EB3A-F83C-4C46-93B7-8DAB955783F9}"/>
              </a:ext>
            </a:extLst>
          </p:cNvPr>
          <p:cNvSpPr txBox="1"/>
          <p:nvPr/>
        </p:nvSpPr>
        <p:spPr>
          <a:xfrm>
            <a:off x="592759" y="4908247"/>
            <a:ext cx="2016500" cy="677108"/>
          </a:xfrm>
          <a:prstGeom prst="rect">
            <a:avLst/>
          </a:prstGeom>
          <a:noFill/>
        </p:spPr>
        <p:txBody>
          <a:bodyPr wrap="square" rtlCol="0">
            <a:spAutoFit/>
          </a:bodyPr>
          <a:lstStyle/>
          <a:p>
            <a:pPr algn="ctr" defTabSz="457098"/>
            <a:r>
              <a:rPr lang="en-US" sz="1400" dirty="0">
                <a:solidFill>
                  <a:prstClr val="white"/>
                </a:solidFill>
                <a:latin typeface="Arial" panose="020B0604020202020204" pitchFamily="34" charset="0"/>
                <a:cs typeface="Arial" panose="020B0604020202020204" pitchFamily="34" charset="0"/>
              </a:rPr>
              <a:t>Pre-2011</a:t>
            </a:r>
            <a:endParaRPr lang="en-US" sz="1867" dirty="0">
              <a:solidFill>
                <a:prstClr val="white"/>
              </a:solidFill>
              <a:latin typeface="Arial" panose="020B0604020202020204" pitchFamily="34" charset="0"/>
              <a:cs typeface="Arial" panose="020B0604020202020204" pitchFamily="34" charset="0"/>
            </a:endParaRPr>
          </a:p>
          <a:p>
            <a:pPr algn="ctr" defTabSz="457098"/>
            <a:r>
              <a:rPr lang="en-US" sz="1200" dirty="0">
                <a:solidFill>
                  <a:prstClr val="white"/>
                </a:solidFill>
                <a:latin typeface="Arial" panose="020B0604020202020204" pitchFamily="34" charset="0"/>
                <a:cs typeface="Arial" panose="020B0604020202020204" pitchFamily="34" charset="0"/>
              </a:rPr>
              <a:t>Local Agile </a:t>
            </a:r>
          </a:p>
          <a:p>
            <a:pPr algn="ctr" defTabSz="457098"/>
            <a:r>
              <a:rPr lang="en-US" sz="1200" dirty="0">
                <a:solidFill>
                  <a:prstClr val="white"/>
                </a:solidFill>
                <a:latin typeface="Arial" panose="020B0604020202020204" pitchFamily="34" charset="0"/>
                <a:cs typeface="Arial" panose="020B0604020202020204" pitchFamily="34" charset="0"/>
              </a:rPr>
              <a:t>experiments</a:t>
            </a:r>
          </a:p>
        </p:txBody>
      </p:sp>
      <p:sp>
        <p:nvSpPr>
          <p:cNvPr id="34" name="Oval 33">
            <a:extLst>
              <a:ext uri="{FF2B5EF4-FFF2-40B4-BE49-F238E27FC236}">
                <a16:creationId xmlns:a16="http://schemas.microsoft.com/office/drawing/2014/main" id="{43E7CA55-1135-48E2-AE81-821A54970B17}"/>
              </a:ext>
            </a:extLst>
          </p:cNvPr>
          <p:cNvSpPr/>
          <p:nvPr/>
        </p:nvSpPr>
        <p:spPr>
          <a:xfrm>
            <a:off x="2374553" y="2443252"/>
            <a:ext cx="1707083" cy="1727829"/>
          </a:xfrm>
          <a:prstGeom prst="ellipse">
            <a:avLst/>
          </a:prstGeom>
          <a:solidFill>
            <a:srgbClr val="007D8A">
              <a:alpha val="8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098"/>
            <a:endParaRPr lang="en-US" sz="1200">
              <a:solidFill>
                <a:prstClr val="white"/>
              </a:solidFill>
              <a:latin typeface="Calibri"/>
            </a:endParaRPr>
          </a:p>
        </p:txBody>
      </p:sp>
      <p:sp>
        <p:nvSpPr>
          <p:cNvPr id="22" name="TextBox 21">
            <a:extLst>
              <a:ext uri="{FF2B5EF4-FFF2-40B4-BE49-F238E27FC236}">
                <a16:creationId xmlns:a16="http://schemas.microsoft.com/office/drawing/2014/main" id="{0B089EBB-CE54-4504-9AEA-A39AC938BBE6}"/>
              </a:ext>
            </a:extLst>
          </p:cNvPr>
          <p:cNvSpPr txBox="1"/>
          <p:nvPr/>
        </p:nvSpPr>
        <p:spPr>
          <a:xfrm>
            <a:off x="2084735" y="2845591"/>
            <a:ext cx="2238319" cy="677108"/>
          </a:xfrm>
          <a:prstGeom prst="rect">
            <a:avLst/>
          </a:prstGeom>
          <a:noFill/>
        </p:spPr>
        <p:txBody>
          <a:bodyPr wrap="square" rtlCol="0">
            <a:spAutoFit/>
          </a:bodyPr>
          <a:lstStyle/>
          <a:p>
            <a:pPr algn="ctr" defTabSz="457098"/>
            <a:r>
              <a:rPr lang="en-US" sz="1400" dirty="0">
                <a:solidFill>
                  <a:prstClr val="white"/>
                </a:solidFill>
                <a:latin typeface="Arial" panose="020B0604020202020204" pitchFamily="34" charset="0"/>
                <a:cs typeface="Arial" panose="020B0604020202020204" pitchFamily="34" charset="0"/>
              </a:rPr>
              <a:t>2013</a:t>
            </a:r>
            <a:endParaRPr lang="en-US" sz="1600" dirty="0">
              <a:solidFill>
                <a:prstClr val="white"/>
              </a:solidFill>
              <a:latin typeface="Arial" panose="020B0604020202020204" pitchFamily="34" charset="0"/>
              <a:cs typeface="Arial" panose="020B0604020202020204" pitchFamily="34" charset="0"/>
            </a:endParaRPr>
          </a:p>
          <a:p>
            <a:pPr algn="ctr" defTabSz="457098"/>
            <a:r>
              <a:rPr lang="en-US" sz="1200" dirty="0">
                <a:solidFill>
                  <a:prstClr val="white"/>
                </a:solidFill>
                <a:latin typeface="Arial" panose="020B0604020202020204" pitchFamily="34" charset="0"/>
                <a:cs typeface="Arial" panose="020B0604020202020204" pitchFamily="34" charset="0"/>
              </a:rPr>
              <a:t>Lean Application </a:t>
            </a:r>
          </a:p>
          <a:p>
            <a:pPr algn="ctr" defTabSz="457098"/>
            <a:r>
              <a:rPr lang="en-US" sz="1200" dirty="0">
                <a:solidFill>
                  <a:prstClr val="white"/>
                </a:solidFill>
                <a:latin typeface="Arial" panose="020B0604020202020204" pitchFamily="34" charset="0"/>
                <a:cs typeface="Arial" panose="020B0604020202020204" pitchFamily="34" charset="0"/>
              </a:rPr>
              <a:t>Maintenance launched</a:t>
            </a:r>
          </a:p>
        </p:txBody>
      </p:sp>
      <p:sp>
        <p:nvSpPr>
          <p:cNvPr id="36" name="Oval 35">
            <a:extLst>
              <a:ext uri="{FF2B5EF4-FFF2-40B4-BE49-F238E27FC236}">
                <a16:creationId xmlns:a16="http://schemas.microsoft.com/office/drawing/2014/main" id="{D57FC8EA-8878-4A55-B4C9-BCCE6473CA70}"/>
              </a:ext>
            </a:extLst>
          </p:cNvPr>
          <p:cNvSpPr/>
          <p:nvPr/>
        </p:nvSpPr>
        <p:spPr>
          <a:xfrm>
            <a:off x="9627397" y="333173"/>
            <a:ext cx="1928809" cy="1941193"/>
          </a:xfrm>
          <a:prstGeom prst="ellipse">
            <a:avLst/>
          </a:prstGeom>
          <a:solidFill>
            <a:schemeClr val="accent1">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098"/>
            <a:endParaRPr lang="en-US" sz="1200">
              <a:solidFill>
                <a:prstClr val="white"/>
              </a:solidFill>
              <a:latin typeface="Calibri"/>
            </a:endParaRPr>
          </a:p>
        </p:txBody>
      </p:sp>
      <p:sp>
        <p:nvSpPr>
          <p:cNvPr id="37" name="TextBox 36">
            <a:extLst>
              <a:ext uri="{FF2B5EF4-FFF2-40B4-BE49-F238E27FC236}">
                <a16:creationId xmlns:a16="http://schemas.microsoft.com/office/drawing/2014/main" id="{A6F64507-71FC-43E0-96DA-65D8345F9419}"/>
              </a:ext>
            </a:extLst>
          </p:cNvPr>
          <p:cNvSpPr txBox="1"/>
          <p:nvPr/>
        </p:nvSpPr>
        <p:spPr>
          <a:xfrm>
            <a:off x="9579831" y="881627"/>
            <a:ext cx="2023939" cy="677108"/>
          </a:xfrm>
          <a:prstGeom prst="rect">
            <a:avLst/>
          </a:prstGeom>
          <a:noFill/>
        </p:spPr>
        <p:txBody>
          <a:bodyPr wrap="square" rtlCol="0">
            <a:spAutoFit/>
          </a:bodyPr>
          <a:lstStyle/>
          <a:p>
            <a:pPr algn="ctr" defTabSz="457098"/>
            <a:r>
              <a:rPr lang="en-US" sz="1400" dirty="0">
                <a:solidFill>
                  <a:prstClr val="white"/>
                </a:solidFill>
                <a:latin typeface="Arial" panose="020B0604020202020204" pitchFamily="34" charset="0"/>
                <a:cs typeface="Arial" panose="020B0604020202020204" pitchFamily="34" charset="0"/>
              </a:rPr>
              <a:t>2020</a:t>
            </a:r>
          </a:p>
          <a:p>
            <a:pPr algn="ctr" defTabSz="457098">
              <a:spcAft>
                <a:spcPts val="600"/>
              </a:spcAft>
            </a:pPr>
            <a:r>
              <a:rPr lang="en-US" sz="1200" dirty="0">
                <a:solidFill>
                  <a:prstClr val="white"/>
                </a:solidFill>
                <a:latin typeface="Arial" panose="020B0604020202020204" pitchFamily="34" charset="0"/>
                <a:cs typeface="Arial" panose="020B0604020202020204" pitchFamily="34" charset="0"/>
              </a:rPr>
              <a:t>Infrastructure Product Centric Model</a:t>
            </a:r>
          </a:p>
        </p:txBody>
      </p:sp>
      <p:sp>
        <p:nvSpPr>
          <p:cNvPr id="39" name="Oval 38">
            <a:extLst>
              <a:ext uri="{FF2B5EF4-FFF2-40B4-BE49-F238E27FC236}">
                <a16:creationId xmlns:a16="http://schemas.microsoft.com/office/drawing/2014/main" id="{7A63D43B-19DA-440B-ACF6-E8CF1E31C062}"/>
              </a:ext>
            </a:extLst>
          </p:cNvPr>
          <p:cNvSpPr/>
          <p:nvPr/>
        </p:nvSpPr>
        <p:spPr>
          <a:xfrm>
            <a:off x="6807939" y="3352714"/>
            <a:ext cx="1794683" cy="1809111"/>
          </a:xfrm>
          <a:prstGeom prst="ellipse">
            <a:avLst/>
          </a:prstGeom>
          <a:solidFill>
            <a:srgbClr val="F4AF1D">
              <a:alpha val="8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098"/>
            <a:endParaRPr lang="en-US" sz="1200">
              <a:solidFill>
                <a:prstClr val="white"/>
              </a:solidFill>
              <a:latin typeface="Calibri"/>
            </a:endParaRPr>
          </a:p>
        </p:txBody>
      </p:sp>
      <p:sp>
        <p:nvSpPr>
          <p:cNvPr id="41" name="Oval 40">
            <a:extLst>
              <a:ext uri="{FF2B5EF4-FFF2-40B4-BE49-F238E27FC236}">
                <a16:creationId xmlns:a16="http://schemas.microsoft.com/office/drawing/2014/main" id="{93E9DDAA-EFD4-4823-9822-733A2A1F7294}"/>
              </a:ext>
            </a:extLst>
          </p:cNvPr>
          <p:cNvSpPr/>
          <p:nvPr/>
        </p:nvSpPr>
        <p:spPr>
          <a:xfrm>
            <a:off x="8611419" y="2074028"/>
            <a:ext cx="1763117" cy="1809109"/>
          </a:xfrm>
          <a:prstGeom prst="ellipse">
            <a:avLst/>
          </a:prstGeom>
          <a:solidFill>
            <a:srgbClr val="F4AF1D">
              <a:alpha val="8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098"/>
            <a:endParaRPr lang="en-US" sz="1200">
              <a:solidFill>
                <a:prstClr val="white"/>
              </a:solidFill>
              <a:latin typeface="Calibri"/>
            </a:endParaRPr>
          </a:p>
        </p:txBody>
      </p:sp>
      <p:sp>
        <p:nvSpPr>
          <p:cNvPr id="42" name="TextBox 41">
            <a:extLst>
              <a:ext uri="{FF2B5EF4-FFF2-40B4-BE49-F238E27FC236}">
                <a16:creationId xmlns:a16="http://schemas.microsoft.com/office/drawing/2014/main" id="{0140B23C-BA52-4069-AC59-BC70F84C81BA}"/>
              </a:ext>
            </a:extLst>
          </p:cNvPr>
          <p:cNvSpPr txBox="1"/>
          <p:nvPr/>
        </p:nvSpPr>
        <p:spPr>
          <a:xfrm>
            <a:off x="6671487" y="3657361"/>
            <a:ext cx="2109547" cy="1046440"/>
          </a:xfrm>
          <a:prstGeom prst="rect">
            <a:avLst/>
          </a:prstGeom>
          <a:noFill/>
        </p:spPr>
        <p:txBody>
          <a:bodyPr wrap="square" rtlCol="0">
            <a:spAutoFit/>
          </a:bodyPr>
          <a:lstStyle/>
          <a:p>
            <a:pPr algn="ctr" defTabSz="457098"/>
            <a:r>
              <a:rPr lang="en-US" sz="1400" dirty="0">
                <a:solidFill>
                  <a:prstClr val="white"/>
                </a:solidFill>
                <a:latin typeface="Arial" panose="020B0604020202020204" pitchFamily="34" charset="0"/>
                <a:cs typeface="Arial" panose="020B0604020202020204" pitchFamily="34" charset="0"/>
              </a:rPr>
              <a:t>2015</a:t>
            </a:r>
          </a:p>
          <a:p>
            <a:pPr algn="ctr" defTabSz="457098"/>
            <a:r>
              <a:rPr lang="en-US" sz="1200" dirty="0">
                <a:solidFill>
                  <a:prstClr val="white"/>
                </a:solidFill>
                <a:latin typeface="Arial" panose="020B0604020202020204" pitchFamily="34" charset="0"/>
                <a:cs typeface="Arial" panose="020B0604020202020204" pitchFamily="34" charset="0"/>
              </a:rPr>
              <a:t>Establish Software Development Services, </a:t>
            </a:r>
            <a:br>
              <a:rPr lang="en-US" sz="1200" dirty="0">
                <a:solidFill>
                  <a:prstClr val="white"/>
                </a:solidFill>
                <a:latin typeface="Arial" panose="020B0604020202020204" pitchFamily="34" charset="0"/>
                <a:cs typeface="Arial" panose="020B0604020202020204" pitchFamily="34" charset="0"/>
              </a:rPr>
            </a:br>
            <a:r>
              <a:rPr lang="en-US" sz="1200" dirty="0">
                <a:solidFill>
                  <a:prstClr val="white"/>
                </a:solidFill>
                <a:latin typeface="Arial" panose="020B0604020202020204" pitchFamily="34" charset="0"/>
                <a:cs typeface="Arial" panose="020B0604020202020204" pitchFamily="34" charset="0"/>
              </a:rPr>
              <a:t>40% Agile Adoption </a:t>
            </a:r>
          </a:p>
          <a:p>
            <a:pPr algn="ctr" defTabSz="457098"/>
            <a:r>
              <a:rPr lang="en-US" sz="1200" dirty="0">
                <a:solidFill>
                  <a:prstClr val="white"/>
                </a:solidFill>
                <a:latin typeface="Arial" panose="020B0604020202020204" pitchFamily="34" charset="0"/>
                <a:cs typeface="Arial" panose="020B0604020202020204" pitchFamily="34" charset="0"/>
              </a:rPr>
              <a:t>across 200 Teams</a:t>
            </a:r>
          </a:p>
        </p:txBody>
      </p:sp>
      <p:sp>
        <p:nvSpPr>
          <p:cNvPr id="44" name="Oval 43">
            <a:extLst>
              <a:ext uri="{FF2B5EF4-FFF2-40B4-BE49-F238E27FC236}">
                <a16:creationId xmlns:a16="http://schemas.microsoft.com/office/drawing/2014/main" id="{6813E836-E737-4DEF-9402-FFAD0B253396}"/>
              </a:ext>
            </a:extLst>
          </p:cNvPr>
          <p:cNvSpPr/>
          <p:nvPr/>
        </p:nvSpPr>
        <p:spPr>
          <a:xfrm>
            <a:off x="4378527" y="2074028"/>
            <a:ext cx="1707083" cy="1727829"/>
          </a:xfrm>
          <a:prstGeom prst="ellipse">
            <a:avLst/>
          </a:prstGeom>
          <a:solidFill>
            <a:srgbClr val="007D8A">
              <a:alpha val="8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098"/>
            <a:endParaRPr lang="en-US" sz="1200">
              <a:solidFill>
                <a:prstClr val="white"/>
              </a:solidFill>
              <a:latin typeface="Calibri"/>
            </a:endParaRPr>
          </a:p>
        </p:txBody>
      </p:sp>
      <p:sp>
        <p:nvSpPr>
          <p:cNvPr id="32" name="TextBox 31">
            <a:extLst>
              <a:ext uri="{FF2B5EF4-FFF2-40B4-BE49-F238E27FC236}">
                <a16:creationId xmlns:a16="http://schemas.microsoft.com/office/drawing/2014/main" id="{1B01AA93-6C44-4D23-88EE-19857946915C}"/>
              </a:ext>
            </a:extLst>
          </p:cNvPr>
          <p:cNvSpPr txBox="1"/>
          <p:nvPr/>
        </p:nvSpPr>
        <p:spPr>
          <a:xfrm>
            <a:off x="4267580" y="2448263"/>
            <a:ext cx="1867523" cy="861774"/>
          </a:xfrm>
          <a:prstGeom prst="rect">
            <a:avLst/>
          </a:prstGeom>
          <a:noFill/>
        </p:spPr>
        <p:txBody>
          <a:bodyPr wrap="square" rtlCol="0">
            <a:spAutoFit/>
          </a:bodyPr>
          <a:lstStyle/>
          <a:p>
            <a:pPr algn="ctr" defTabSz="457098"/>
            <a:r>
              <a:rPr lang="en-US" sz="1400" dirty="0">
                <a:solidFill>
                  <a:prstClr val="white"/>
                </a:solidFill>
                <a:latin typeface="Arial" panose="020B0604020202020204" pitchFamily="34" charset="0"/>
                <a:cs typeface="Arial" panose="020B0604020202020204" pitchFamily="34" charset="0"/>
              </a:rPr>
              <a:t>2015</a:t>
            </a:r>
            <a:endParaRPr lang="en-US" sz="1600" dirty="0">
              <a:solidFill>
                <a:prstClr val="white"/>
              </a:solidFill>
              <a:latin typeface="Arial" panose="020B0604020202020204" pitchFamily="34" charset="0"/>
              <a:cs typeface="Arial" panose="020B0604020202020204" pitchFamily="34" charset="0"/>
            </a:endParaRPr>
          </a:p>
          <a:p>
            <a:pPr algn="ctr" defTabSz="457098"/>
            <a:r>
              <a:rPr lang="en-US" sz="1200" dirty="0">
                <a:solidFill>
                  <a:prstClr val="white"/>
                </a:solidFill>
                <a:latin typeface="Arial" panose="020B0604020202020204" pitchFamily="34" charset="0"/>
                <a:cs typeface="Arial" panose="020B0604020202020204" pitchFamily="34" charset="0"/>
              </a:rPr>
              <a:t>Infused Test </a:t>
            </a:r>
          </a:p>
          <a:p>
            <a:pPr algn="ctr" defTabSz="457098"/>
            <a:r>
              <a:rPr lang="en-US" sz="1200" dirty="0">
                <a:solidFill>
                  <a:prstClr val="white"/>
                </a:solidFill>
                <a:latin typeface="Arial" panose="020B0604020202020204" pitchFamily="34" charset="0"/>
                <a:cs typeface="Arial" panose="020B0604020202020204" pitchFamily="34" charset="0"/>
              </a:rPr>
              <a:t>Automation </a:t>
            </a:r>
          </a:p>
          <a:p>
            <a:pPr algn="ctr" defTabSz="457098"/>
            <a:r>
              <a:rPr lang="en-US" sz="1200" dirty="0">
                <a:solidFill>
                  <a:prstClr val="white"/>
                </a:solidFill>
                <a:latin typeface="Arial" panose="020B0604020202020204" pitchFamily="34" charset="0"/>
                <a:cs typeface="Arial" panose="020B0604020202020204" pitchFamily="34" charset="0"/>
              </a:rPr>
              <a:t>Focus</a:t>
            </a:r>
          </a:p>
        </p:txBody>
      </p:sp>
      <p:sp>
        <p:nvSpPr>
          <p:cNvPr id="40" name="TextBox 39">
            <a:extLst>
              <a:ext uri="{FF2B5EF4-FFF2-40B4-BE49-F238E27FC236}">
                <a16:creationId xmlns:a16="http://schemas.microsoft.com/office/drawing/2014/main" id="{25955230-4F64-4834-983B-E1B31023DB5A}"/>
              </a:ext>
            </a:extLst>
          </p:cNvPr>
          <p:cNvSpPr txBox="1"/>
          <p:nvPr/>
        </p:nvSpPr>
        <p:spPr>
          <a:xfrm>
            <a:off x="8449587" y="2402633"/>
            <a:ext cx="2023939" cy="1046440"/>
          </a:xfrm>
          <a:prstGeom prst="rect">
            <a:avLst/>
          </a:prstGeom>
          <a:noFill/>
        </p:spPr>
        <p:txBody>
          <a:bodyPr wrap="square" rtlCol="0">
            <a:spAutoFit/>
          </a:bodyPr>
          <a:lstStyle/>
          <a:p>
            <a:pPr algn="ctr" defTabSz="457098"/>
            <a:r>
              <a:rPr lang="en-US" sz="1400" dirty="0">
                <a:solidFill>
                  <a:prstClr val="white"/>
                </a:solidFill>
                <a:latin typeface="Arial" panose="020B0604020202020204" pitchFamily="34" charset="0"/>
                <a:cs typeface="Arial" panose="020B0604020202020204" pitchFamily="34" charset="0"/>
              </a:rPr>
              <a:t>2018</a:t>
            </a:r>
          </a:p>
          <a:p>
            <a:pPr algn="ctr" defTabSz="457098">
              <a:spcAft>
                <a:spcPts val="600"/>
              </a:spcAft>
            </a:pPr>
            <a:r>
              <a:rPr lang="en-US" sz="1200" dirty="0">
                <a:solidFill>
                  <a:prstClr val="white"/>
                </a:solidFill>
                <a:latin typeface="Arial" panose="020B0604020202020204" pitchFamily="34" charset="0"/>
                <a:cs typeface="Arial" panose="020B0604020202020204" pitchFamily="34" charset="0"/>
              </a:rPr>
              <a:t>86% of </a:t>
            </a:r>
            <a:br>
              <a:rPr lang="en-US" sz="1200" dirty="0">
                <a:solidFill>
                  <a:prstClr val="white"/>
                </a:solidFill>
                <a:latin typeface="Arial" panose="020B0604020202020204" pitchFamily="34" charset="0"/>
                <a:cs typeface="Arial" panose="020B0604020202020204" pitchFamily="34" charset="0"/>
              </a:rPr>
            </a:br>
            <a:r>
              <a:rPr lang="en-US" sz="1200" dirty="0">
                <a:solidFill>
                  <a:prstClr val="white"/>
                </a:solidFill>
                <a:latin typeface="Arial" panose="020B0604020202020204" pitchFamily="34" charset="0"/>
                <a:cs typeface="Arial" panose="020B0604020202020204" pitchFamily="34" charset="0"/>
              </a:rPr>
              <a:t>200+ Teams </a:t>
            </a:r>
            <a:br>
              <a:rPr lang="en-US" sz="1200" dirty="0">
                <a:solidFill>
                  <a:prstClr val="white"/>
                </a:solidFill>
                <a:latin typeface="Arial" panose="020B0604020202020204" pitchFamily="34" charset="0"/>
                <a:cs typeface="Arial" panose="020B0604020202020204" pitchFamily="34" charset="0"/>
              </a:rPr>
            </a:br>
            <a:r>
              <a:rPr lang="en-US" sz="1200" dirty="0">
                <a:solidFill>
                  <a:prstClr val="white"/>
                </a:solidFill>
                <a:latin typeface="Arial" panose="020B0604020202020204" pitchFamily="34" charset="0"/>
                <a:cs typeface="Arial" panose="020B0604020202020204" pitchFamily="34" charset="0"/>
              </a:rPr>
              <a:t>are mature </a:t>
            </a:r>
            <a:br>
              <a:rPr lang="en-US" sz="1200" dirty="0">
                <a:solidFill>
                  <a:prstClr val="white"/>
                </a:solidFill>
                <a:latin typeface="Arial" panose="020B0604020202020204" pitchFamily="34" charset="0"/>
                <a:cs typeface="Arial" panose="020B0604020202020204" pitchFamily="34" charset="0"/>
              </a:rPr>
            </a:br>
            <a:r>
              <a:rPr lang="en-US" sz="1200" dirty="0">
                <a:solidFill>
                  <a:prstClr val="white"/>
                </a:solidFill>
                <a:latin typeface="Arial" panose="020B0604020202020204" pitchFamily="34" charset="0"/>
                <a:cs typeface="Arial" panose="020B0604020202020204" pitchFamily="34" charset="0"/>
              </a:rPr>
              <a:t>in Agile</a:t>
            </a:r>
          </a:p>
        </p:txBody>
      </p:sp>
      <p:sp>
        <p:nvSpPr>
          <p:cNvPr id="23" name="Title 1">
            <a:extLst>
              <a:ext uri="{FF2B5EF4-FFF2-40B4-BE49-F238E27FC236}">
                <a16:creationId xmlns:a16="http://schemas.microsoft.com/office/drawing/2014/main" id="{42F20112-E4C7-4E83-BDA9-0BA27822CFA1}"/>
              </a:ext>
            </a:extLst>
          </p:cNvPr>
          <p:cNvSpPr>
            <a:spLocks noGrp="1"/>
          </p:cNvSpPr>
          <p:nvPr>
            <p:ph type="title"/>
          </p:nvPr>
        </p:nvSpPr>
        <p:spPr>
          <a:xfrm>
            <a:off x="504000" y="550798"/>
            <a:ext cx="9075831" cy="932562"/>
          </a:xfrm>
        </p:spPr>
        <p:txBody>
          <a:bodyPr/>
          <a:lstStyle/>
          <a:p>
            <a:r>
              <a:rPr lang="en-US" dirty="0"/>
              <a:t>Nationwide’s </a:t>
            </a:r>
            <a:r>
              <a:rPr lang="en-US" dirty="0" err="1"/>
              <a:t>LEAN+Agile+DevOps</a:t>
            </a:r>
            <a:r>
              <a:rPr lang="en-US" dirty="0"/>
              <a:t> Journey</a:t>
            </a:r>
          </a:p>
        </p:txBody>
      </p:sp>
    </p:spTree>
    <p:extLst>
      <p:ext uri="{BB962C8B-B14F-4D97-AF65-F5344CB8AC3E}">
        <p14:creationId xmlns:p14="http://schemas.microsoft.com/office/powerpoint/2010/main" val="36867440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986761" y="1435684"/>
            <a:ext cx="6916123" cy="4533270"/>
            <a:chOff x="1877450" y="393960"/>
            <a:chExt cx="7986668" cy="4651874"/>
          </a:xfrm>
        </p:grpSpPr>
        <p:sp>
          <p:nvSpPr>
            <p:cNvPr id="5" name="Oval 4"/>
            <p:cNvSpPr/>
            <p:nvPr/>
          </p:nvSpPr>
          <p:spPr>
            <a:xfrm>
              <a:off x="1877450" y="393960"/>
              <a:ext cx="5367589" cy="4651874"/>
            </a:xfrm>
            <a:prstGeom prst="ellipse">
              <a:avLst/>
            </a:prstGeom>
            <a:solidFill>
              <a:srgbClr val="F4AF1D"/>
            </a:solidFill>
            <a:ln>
              <a:solidFill>
                <a:srgbClr val="4D4D4F"/>
              </a:solidFill>
            </a:ln>
          </p:spPr>
          <p:style>
            <a:lnRef idx="1">
              <a:schemeClr val="accent1"/>
            </a:lnRef>
            <a:fillRef idx="3">
              <a:schemeClr val="accent1"/>
            </a:fillRef>
            <a:effectRef idx="2">
              <a:schemeClr val="accent1"/>
            </a:effectRef>
            <a:fontRef idx="minor">
              <a:schemeClr val="lt1"/>
            </a:fontRef>
          </p:style>
          <p:txBody>
            <a:bodyPr rtlCol="0" anchor="ctr"/>
            <a:lstStyle/>
            <a:p>
              <a:pPr defTabSz="609486"/>
              <a:endParaRPr lang="en-US" sz="1200">
                <a:solidFill>
                  <a:srgbClr val="15417B"/>
                </a:solidFill>
              </a:endParaRPr>
            </a:p>
          </p:txBody>
        </p:sp>
        <p:sp>
          <p:nvSpPr>
            <p:cNvPr id="9" name="Oval 8"/>
            <p:cNvSpPr/>
            <p:nvPr/>
          </p:nvSpPr>
          <p:spPr>
            <a:xfrm>
              <a:off x="4498392" y="393960"/>
              <a:ext cx="5365726" cy="4651874"/>
            </a:xfrm>
            <a:prstGeom prst="ellipse">
              <a:avLst/>
            </a:prstGeom>
            <a:solidFill>
              <a:srgbClr val="007D8A">
                <a:alpha val="65098"/>
              </a:srgbClr>
            </a:solidFill>
            <a:ln>
              <a:solidFill>
                <a:srgbClr val="4D4D4F"/>
              </a:solidFill>
            </a:ln>
          </p:spPr>
          <p:style>
            <a:lnRef idx="1">
              <a:schemeClr val="accent1"/>
            </a:lnRef>
            <a:fillRef idx="3">
              <a:schemeClr val="accent1"/>
            </a:fillRef>
            <a:effectRef idx="2">
              <a:schemeClr val="accent1"/>
            </a:effectRef>
            <a:fontRef idx="minor">
              <a:schemeClr val="lt1"/>
            </a:fontRef>
          </p:style>
          <p:txBody>
            <a:bodyPr rtlCol="0" anchor="ctr"/>
            <a:lstStyle/>
            <a:p>
              <a:pPr defTabSz="609486"/>
              <a:endParaRPr lang="en-US" sz="1200">
                <a:solidFill>
                  <a:srgbClr val="15417B"/>
                </a:solidFill>
              </a:endParaRPr>
            </a:p>
          </p:txBody>
        </p:sp>
      </p:grpSp>
      <p:sp>
        <p:nvSpPr>
          <p:cNvPr id="15" name="TextBox 14"/>
          <p:cNvSpPr txBox="1"/>
          <p:nvPr/>
        </p:nvSpPr>
        <p:spPr>
          <a:xfrm>
            <a:off x="5584098" y="2763480"/>
            <a:ext cx="2006066" cy="3129242"/>
          </a:xfrm>
          <a:prstGeom prst="rect">
            <a:avLst/>
          </a:prstGeom>
          <a:noFill/>
        </p:spPr>
        <p:txBody>
          <a:bodyPr wrap="square" rtlCol="0">
            <a:noAutofit/>
          </a:bodyPr>
          <a:lstStyle/>
          <a:p>
            <a:pPr algn="ctr" defTabSz="609486">
              <a:lnSpc>
                <a:spcPct val="150000"/>
              </a:lnSpc>
            </a:pPr>
            <a:r>
              <a:rPr lang="en-US" sz="1400" dirty="0">
                <a:solidFill>
                  <a:schemeClr val="bg1"/>
                </a:solidFill>
                <a:cs typeface="Arial" panose="020B0604020202020204" pitchFamily="34" charset="0"/>
              </a:rPr>
              <a:t>Visual Management</a:t>
            </a:r>
          </a:p>
          <a:p>
            <a:pPr algn="ctr" defTabSz="609486">
              <a:lnSpc>
                <a:spcPct val="150000"/>
              </a:lnSpc>
            </a:pPr>
            <a:r>
              <a:rPr lang="en-US" sz="1400" dirty="0">
                <a:solidFill>
                  <a:schemeClr val="bg1"/>
                </a:solidFill>
                <a:cs typeface="Arial" panose="020B0604020202020204" pitchFamily="34" charset="0"/>
              </a:rPr>
              <a:t>Stand-ups</a:t>
            </a:r>
          </a:p>
          <a:p>
            <a:pPr algn="ctr" defTabSz="609486">
              <a:lnSpc>
                <a:spcPct val="150000"/>
              </a:lnSpc>
            </a:pPr>
            <a:r>
              <a:rPr lang="en-US" sz="1400" dirty="0">
                <a:solidFill>
                  <a:schemeClr val="bg1"/>
                </a:solidFill>
                <a:cs typeface="Arial" panose="020B0604020202020204" pitchFamily="34" charset="0"/>
              </a:rPr>
              <a:t>Continuous Improvement</a:t>
            </a:r>
          </a:p>
          <a:p>
            <a:pPr algn="ctr" defTabSz="609486">
              <a:lnSpc>
                <a:spcPct val="150000"/>
              </a:lnSpc>
            </a:pPr>
            <a:r>
              <a:rPr lang="en-US" sz="1400" dirty="0">
                <a:solidFill>
                  <a:schemeClr val="bg1"/>
                </a:solidFill>
                <a:cs typeface="Arial" panose="020B0604020202020204" pitchFamily="34" charset="0"/>
              </a:rPr>
              <a:t>Knowledge Sharing</a:t>
            </a:r>
          </a:p>
          <a:p>
            <a:pPr algn="ctr" defTabSz="609486">
              <a:lnSpc>
                <a:spcPct val="150000"/>
              </a:lnSpc>
            </a:pPr>
            <a:r>
              <a:rPr lang="en-US" sz="1400" dirty="0">
                <a:solidFill>
                  <a:schemeClr val="bg1"/>
                </a:solidFill>
                <a:cs typeface="Arial" panose="020B0604020202020204" pitchFamily="34" charset="0"/>
              </a:rPr>
              <a:t>Metrics</a:t>
            </a:r>
          </a:p>
          <a:p>
            <a:pPr algn="ctr" defTabSz="609486"/>
            <a:endParaRPr lang="en-US" sz="1200" dirty="0">
              <a:cs typeface="Arial" panose="020B0604020202020204" pitchFamily="34" charset="0"/>
            </a:endParaRPr>
          </a:p>
        </p:txBody>
      </p:sp>
      <p:sp>
        <p:nvSpPr>
          <p:cNvPr id="17" name="TextBox 16"/>
          <p:cNvSpPr txBox="1"/>
          <p:nvPr/>
        </p:nvSpPr>
        <p:spPr>
          <a:xfrm>
            <a:off x="7546032" y="2570716"/>
            <a:ext cx="1827908" cy="1200329"/>
          </a:xfrm>
          <a:prstGeom prst="rect">
            <a:avLst/>
          </a:prstGeom>
          <a:noFill/>
        </p:spPr>
        <p:txBody>
          <a:bodyPr wrap="square" rtlCol="0">
            <a:spAutoFit/>
          </a:bodyPr>
          <a:lstStyle/>
          <a:p>
            <a:pPr algn="r" defTabSz="609486"/>
            <a:r>
              <a:rPr lang="en-US" sz="1200" dirty="0">
                <a:cs typeface="Arial" panose="020B0604020202020204" pitchFamily="34" charset="0"/>
              </a:rPr>
              <a:t>Gemba Walks</a:t>
            </a:r>
          </a:p>
          <a:p>
            <a:pPr algn="r" defTabSz="609486"/>
            <a:endParaRPr lang="en-US" sz="1200" dirty="0">
              <a:cs typeface="Arial" panose="020B0604020202020204" pitchFamily="34" charset="0"/>
            </a:endParaRPr>
          </a:p>
          <a:p>
            <a:pPr algn="r" defTabSz="609486"/>
            <a:r>
              <a:rPr lang="en-US" sz="1200" dirty="0">
                <a:cs typeface="Arial" panose="020B0604020202020204" pitchFamily="34" charset="0"/>
              </a:rPr>
              <a:t>Standard Work</a:t>
            </a:r>
          </a:p>
          <a:p>
            <a:pPr algn="r" defTabSz="609486"/>
            <a:endParaRPr lang="en-US" sz="1200" dirty="0">
              <a:cs typeface="Arial" panose="020B0604020202020204" pitchFamily="34" charset="0"/>
            </a:endParaRPr>
          </a:p>
          <a:p>
            <a:pPr algn="r" defTabSz="609486"/>
            <a:r>
              <a:rPr lang="en-US" sz="1200" dirty="0">
                <a:cs typeface="Arial" panose="020B0604020202020204" pitchFamily="34" charset="0"/>
              </a:rPr>
              <a:t>Accountability </a:t>
            </a:r>
          </a:p>
          <a:p>
            <a:pPr algn="r" defTabSz="609486"/>
            <a:endParaRPr lang="en-US" sz="1200" dirty="0">
              <a:solidFill>
                <a:schemeClr val="bg1"/>
              </a:solidFill>
            </a:endParaRPr>
          </a:p>
        </p:txBody>
      </p:sp>
      <p:grpSp>
        <p:nvGrpSpPr>
          <p:cNvPr id="2" name="Group 1"/>
          <p:cNvGrpSpPr/>
          <p:nvPr/>
        </p:nvGrpSpPr>
        <p:grpSpPr>
          <a:xfrm>
            <a:off x="3121848" y="2137944"/>
            <a:ext cx="3556653" cy="3514270"/>
            <a:chOff x="6446048" y="1271561"/>
            <a:chExt cx="3839609" cy="3364819"/>
          </a:xfrm>
        </p:grpSpPr>
        <p:sp>
          <p:nvSpPr>
            <p:cNvPr id="10" name="TextBox 9"/>
            <p:cNvSpPr txBox="1"/>
            <p:nvPr/>
          </p:nvSpPr>
          <p:spPr>
            <a:xfrm>
              <a:off x="7071418" y="1271561"/>
              <a:ext cx="2666354" cy="486779"/>
            </a:xfrm>
            <a:prstGeom prst="rect">
              <a:avLst/>
            </a:prstGeom>
            <a:noFill/>
          </p:spPr>
          <p:txBody>
            <a:bodyPr wrap="square" rtlCol="0">
              <a:noAutofit/>
            </a:bodyPr>
            <a:lstStyle/>
            <a:p>
              <a:pPr defTabSz="609486"/>
              <a:r>
                <a:rPr lang="en-US" sz="1200" dirty="0">
                  <a:cs typeface="Arial" panose="020B0604020202020204" pitchFamily="34" charset="0"/>
                </a:rPr>
                <a:t>Test-first programming</a:t>
              </a:r>
            </a:p>
          </p:txBody>
        </p:sp>
        <p:sp>
          <p:nvSpPr>
            <p:cNvPr id="18" name="TextBox 17"/>
            <p:cNvSpPr txBox="1"/>
            <p:nvPr/>
          </p:nvSpPr>
          <p:spPr>
            <a:xfrm>
              <a:off x="6568089" y="3120777"/>
              <a:ext cx="2996727" cy="265219"/>
            </a:xfrm>
            <a:prstGeom prst="rect">
              <a:avLst/>
            </a:prstGeom>
            <a:noFill/>
          </p:spPr>
          <p:txBody>
            <a:bodyPr wrap="square" rtlCol="0">
              <a:spAutoFit/>
            </a:bodyPr>
            <a:lstStyle/>
            <a:p>
              <a:pPr defTabSz="609486"/>
              <a:r>
                <a:rPr lang="en-US" sz="1200" dirty="0">
                  <a:cs typeface="Arial" panose="020B0604020202020204" pitchFamily="34" charset="0"/>
                </a:rPr>
                <a:t>Rigorous, regular refactoring</a:t>
              </a:r>
            </a:p>
          </p:txBody>
        </p:sp>
        <p:sp>
          <p:nvSpPr>
            <p:cNvPr id="19" name="TextBox 18"/>
            <p:cNvSpPr txBox="1"/>
            <p:nvPr/>
          </p:nvSpPr>
          <p:spPr>
            <a:xfrm>
              <a:off x="6790430" y="3478761"/>
              <a:ext cx="2704539" cy="265219"/>
            </a:xfrm>
            <a:prstGeom prst="rect">
              <a:avLst/>
            </a:prstGeom>
            <a:noFill/>
          </p:spPr>
          <p:txBody>
            <a:bodyPr wrap="square" rtlCol="0">
              <a:spAutoFit/>
            </a:bodyPr>
            <a:lstStyle/>
            <a:p>
              <a:pPr defTabSz="609486"/>
              <a:r>
                <a:rPr lang="en-US" sz="1200" dirty="0">
                  <a:cs typeface="Arial" panose="020B0604020202020204" pitchFamily="34" charset="0"/>
                </a:rPr>
                <a:t>Continuous integration</a:t>
              </a:r>
            </a:p>
          </p:txBody>
        </p:sp>
        <p:sp>
          <p:nvSpPr>
            <p:cNvPr id="20" name="TextBox 19"/>
            <p:cNvSpPr txBox="1"/>
            <p:nvPr/>
          </p:nvSpPr>
          <p:spPr>
            <a:xfrm>
              <a:off x="6686485" y="2032838"/>
              <a:ext cx="2002544" cy="265219"/>
            </a:xfrm>
            <a:prstGeom prst="rect">
              <a:avLst/>
            </a:prstGeom>
            <a:noFill/>
          </p:spPr>
          <p:txBody>
            <a:bodyPr wrap="square" rtlCol="0">
              <a:spAutoFit/>
            </a:bodyPr>
            <a:lstStyle/>
            <a:p>
              <a:pPr defTabSz="609486"/>
              <a:r>
                <a:rPr lang="en-US" sz="1200" dirty="0">
                  <a:cs typeface="Arial" panose="020B0604020202020204" pitchFamily="34" charset="0"/>
                </a:rPr>
                <a:t>Simple design</a:t>
              </a:r>
            </a:p>
          </p:txBody>
        </p:sp>
        <p:sp>
          <p:nvSpPr>
            <p:cNvPr id="21" name="TextBox 20"/>
            <p:cNvSpPr txBox="1"/>
            <p:nvPr/>
          </p:nvSpPr>
          <p:spPr>
            <a:xfrm>
              <a:off x="6851340" y="1620189"/>
              <a:ext cx="2002544" cy="265219"/>
            </a:xfrm>
            <a:prstGeom prst="rect">
              <a:avLst/>
            </a:prstGeom>
            <a:noFill/>
          </p:spPr>
          <p:txBody>
            <a:bodyPr wrap="square" rtlCol="0">
              <a:spAutoFit/>
            </a:bodyPr>
            <a:lstStyle/>
            <a:p>
              <a:pPr defTabSz="609486"/>
              <a:r>
                <a:rPr lang="en-US" sz="1200" dirty="0">
                  <a:cs typeface="Arial" panose="020B0604020202020204" pitchFamily="34" charset="0"/>
                </a:rPr>
                <a:t>Pair programming</a:t>
              </a:r>
            </a:p>
          </p:txBody>
        </p:sp>
        <p:sp>
          <p:nvSpPr>
            <p:cNvPr id="22" name="TextBox 21"/>
            <p:cNvSpPr txBox="1"/>
            <p:nvPr/>
          </p:nvSpPr>
          <p:spPr>
            <a:xfrm>
              <a:off x="6446048" y="2492842"/>
              <a:ext cx="2813123" cy="442032"/>
            </a:xfrm>
            <a:prstGeom prst="rect">
              <a:avLst/>
            </a:prstGeom>
            <a:noFill/>
          </p:spPr>
          <p:txBody>
            <a:bodyPr wrap="square" rtlCol="0">
              <a:spAutoFit/>
            </a:bodyPr>
            <a:lstStyle/>
            <a:p>
              <a:pPr defTabSz="609486"/>
              <a:r>
                <a:rPr lang="en-US" sz="1200" dirty="0">
                  <a:cs typeface="Arial" panose="020B0604020202020204" pitchFamily="34" charset="0"/>
                </a:rPr>
                <a:t>Sharing codebase </a:t>
              </a:r>
            </a:p>
            <a:p>
              <a:pPr defTabSz="609486"/>
              <a:r>
                <a:rPr lang="en-US" sz="1200" dirty="0">
                  <a:cs typeface="Arial" panose="020B0604020202020204" pitchFamily="34" charset="0"/>
                </a:rPr>
                <a:t>between programmers</a:t>
              </a:r>
            </a:p>
          </p:txBody>
        </p:sp>
        <p:sp>
          <p:nvSpPr>
            <p:cNvPr id="23" name="TextBox 22"/>
            <p:cNvSpPr txBox="1"/>
            <p:nvPr/>
          </p:nvSpPr>
          <p:spPr>
            <a:xfrm>
              <a:off x="7020135" y="3854926"/>
              <a:ext cx="3265522" cy="265219"/>
            </a:xfrm>
            <a:prstGeom prst="rect">
              <a:avLst/>
            </a:prstGeom>
            <a:noFill/>
          </p:spPr>
          <p:txBody>
            <a:bodyPr wrap="square" rtlCol="0">
              <a:spAutoFit/>
            </a:bodyPr>
            <a:lstStyle/>
            <a:p>
              <a:pPr defTabSz="609486"/>
              <a:r>
                <a:rPr lang="en-US" sz="1200" dirty="0">
                  <a:cs typeface="Arial" panose="020B0604020202020204" pitchFamily="34" charset="0"/>
                </a:rPr>
                <a:t>Single coding standard</a:t>
              </a:r>
            </a:p>
          </p:txBody>
        </p:sp>
        <p:sp>
          <p:nvSpPr>
            <p:cNvPr id="24" name="TextBox 23"/>
            <p:cNvSpPr txBox="1"/>
            <p:nvPr/>
          </p:nvSpPr>
          <p:spPr>
            <a:xfrm>
              <a:off x="7735263" y="4194348"/>
              <a:ext cx="2457622" cy="442032"/>
            </a:xfrm>
            <a:prstGeom prst="rect">
              <a:avLst/>
            </a:prstGeom>
            <a:noFill/>
          </p:spPr>
          <p:txBody>
            <a:bodyPr wrap="square" rtlCol="0">
              <a:spAutoFit/>
            </a:bodyPr>
            <a:lstStyle/>
            <a:p>
              <a:pPr defTabSz="609486"/>
              <a:r>
                <a:rPr lang="en-US" sz="1200" dirty="0">
                  <a:cs typeface="Arial" panose="020B0604020202020204" pitchFamily="34" charset="0"/>
                </a:rPr>
                <a:t>Common “war-room” </a:t>
              </a:r>
            </a:p>
            <a:p>
              <a:pPr defTabSz="609486"/>
              <a:r>
                <a:rPr lang="en-US" sz="1200" dirty="0">
                  <a:cs typeface="Arial" panose="020B0604020202020204" pitchFamily="34" charset="0"/>
                </a:rPr>
                <a:t>style work area</a:t>
              </a:r>
            </a:p>
          </p:txBody>
        </p:sp>
      </p:grpSp>
      <p:sp>
        <p:nvSpPr>
          <p:cNvPr id="25" name="TextBox 24"/>
          <p:cNvSpPr txBox="1"/>
          <p:nvPr/>
        </p:nvSpPr>
        <p:spPr>
          <a:xfrm>
            <a:off x="532129" y="1435684"/>
            <a:ext cx="2454632" cy="5313334"/>
          </a:xfrm>
          <a:prstGeom prst="rect">
            <a:avLst/>
          </a:prstGeom>
          <a:noFill/>
          <a:ln>
            <a:noFill/>
          </a:ln>
        </p:spPr>
        <p:txBody>
          <a:bodyPr wrap="square" numCol="1" rtlCol="0">
            <a:noAutofit/>
          </a:bodyPr>
          <a:lstStyle/>
          <a:p>
            <a:pPr defTabSz="609486"/>
            <a:r>
              <a:rPr lang="en-US" sz="1200" b="1" dirty="0">
                <a:cs typeface="Arial" panose="020B0604020202020204" pitchFamily="34" charset="0"/>
              </a:rPr>
              <a:t>Agile Principles</a:t>
            </a:r>
          </a:p>
          <a:p>
            <a:pPr marL="173006" indent="-173006" defTabSz="609486">
              <a:buFont typeface="Arial" panose="020B0604020202020204" pitchFamily="34" charset="0"/>
              <a:buChar char="•"/>
            </a:pPr>
            <a:r>
              <a:rPr lang="en-US" sz="1200" dirty="0">
                <a:cs typeface="Arial" panose="020B0604020202020204" pitchFamily="34" charset="0"/>
              </a:rPr>
              <a:t>Highest priority is customer satisfaction</a:t>
            </a:r>
          </a:p>
          <a:p>
            <a:pPr marL="173006" indent="-173006" defTabSz="609486">
              <a:buFont typeface="Arial" panose="020B0604020202020204" pitchFamily="34" charset="0"/>
              <a:buChar char="•"/>
            </a:pPr>
            <a:r>
              <a:rPr lang="en-US" sz="1200" dirty="0">
                <a:cs typeface="Arial" panose="020B0604020202020204" pitchFamily="34" charset="0"/>
              </a:rPr>
              <a:t>Welcome changing requirements</a:t>
            </a:r>
          </a:p>
          <a:p>
            <a:pPr marL="173006" indent="-173006" defTabSz="609486">
              <a:buFont typeface="Arial" panose="020B0604020202020204" pitchFamily="34" charset="0"/>
              <a:buChar char="•"/>
            </a:pPr>
            <a:r>
              <a:rPr lang="en-US" sz="1200" dirty="0">
                <a:cs typeface="Arial" panose="020B0604020202020204" pitchFamily="34" charset="0"/>
              </a:rPr>
              <a:t>Frequent delivery of software</a:t>
            </a:r>
          </a:p>
          <a:p>
            <a:pPr marL="173006" indent="-173006" defTabSz="609486">
              <a:buFont typeface="Arial" panose="020B0604020202020204" pitchFamily="34" charset="0"/>
              <a:buChar char="•"/>
            </a:pPr>
            <a:r>
              <a:rPr lang="en-US" sz="1200" dirty="0">
                <a:cs typeface="Arial" panose="020B0604020202020204" pitchFamily="34" charset="0"/>
              </a:rPr>
              <a:t>Business people &amp; developers cooperating daily</a:t>
            </a:r>
          </a:p>
          <a:p>
            <a:pPr marL="173006" indent="-173006" defTabSz="609486">
              <a:buFont typeface="Arial" panose="020B0604020202020204" pitchFamily="34" charset="0"/>
              <a:buChar char="•"/>
            </a:pPr>
            <a:r>
              <a:rPr lang="en-US" sz="1200" dirty="0">
                <a:cs typeface="Arial" panose="020B0604020202020204" pitchFamily="34" charset="0"/>
              </a:rPr>
              <a:t>Face-to-face conversation </a:t>
            </a:r>
            <a:br>
              <a:rPr lang="en-US" sz="1200" dirty="0">
                <a:cs typeface="Arial" panose="020B0604020202020204" pitchFamily="34" charset="0"/>
              </a:rPr>
            </a:br>
            <a:r>
              <a:rPr lang="en-US" sz="1200" dirty="0">
                <a:cs typeface="Arial" panose="020B0604020202020204" pitchFamily="34" charset="0"/>
              </a:rPr>
              <a:t>is best</a:t>
            </a:r>
          </a:p>
          <a:p>
            <a:pPr marL="173006" indent="-173006" defTabSz="609486">
              <a:buFont typeface="Arial" panose="020B0604020202020204" pitchFamily="34" charset="0"/>
              <a:buChar char="•"/>
            </a:pPr>
            <a:r>
              <a:rPr lang="en-US" sz="1200" dirty="0">
                <a:cs typeface="Arial" panose="020B0604020202020204" pitchFamily="34" charset="0"/>
              </a:rPr>
              <a:t>Progress measured by working software</a:t>
            </a:r>
          </a:p>
          <a:p>
            <a:pPr marL="173006" indent="-173006" defTabSz="609486">
              <a:buFont typeface="Arial" panose="020B0604020202020204" pitchFamily="34" charset="0"/>
              <a:buChar char="•"/>
            </a:pPr>
            <a:r>
              <a:rPr lang="en-US" sz="1200" dirty="0">
                <a:cs typeface="Arial" panose="020B0604020202020204" pitchFamily="34" charset="0"/>
              </a:rPr>
              <a:t>Sustainable development pace</a:t>
            </a:r>
          </a:p>
          <a:p>
            <a:pPr marL="173006" indent="-173006" defTabSz="609486">
              <a:buFont typeface="Arial" panose="020B0604020202020204" pitchFamily="34" charset="0"/>
              <a:buChar char="•"/>
            </a:pPr>
            <a:r>
              <a:rPr lang="en-US" sz="1200" dirty="0">
                <a:cs typeface="Arial" panose="020B0604020202020204" pitchFamily="34" charset="0"/>
              </a:rPr>
              <a:t>Continuous attention to technical excellence</a:t>
            </a:r>
          </a:p>
          <a:p>
            <a:pPr marL="173006" indent="-173006" defTabSz="609486">
              <a:buFont typeface="Arial" panose="020B0604020202020204" pitchFamily="34" charset="0"/>
              <a:buChar char="•"/>
            </a:pPr>
            <a:r>
              <a:rPr lang="en-US" sz="1200" dirty="0">
                <a:cs typeface="Arial" panose="020B0604020202020204" pitchFamily="34" charset="0"/>
              </a:rPr>
              <a:t>Simplicity</a:t>
            </a:r>
          </a:p>
          <a:p>
            <a:pPr marL="173006" indent="-173006" defTabSz="609486">
              <a:buFont typeface="Arial" panose="020B0604020202020204" pitchFamily="34" charset="0"/>
              <a:buChar char="•"/>
            </a:pPr>
            <a:r>
              <a:rPr lang="en-US" sz="1200" dirty="0">
                <a:cs typeface="Arial" panose="020B0604020202020204" pitchFamily="34" charset="0"/>
              </a:rPr>
              <a:t>Self-organizing teams </a:t>
            </a:r>
          </a:p>
          <a:p>
            <a:pPr marL="173006" indent="-173006" defTabSz="609486">
              <a:buFont typeface="Arial" panose="020B0604020202020204" pitchFamily="34" charset="0"/>
              <a:buChar char="•"/>
            </a:pPr>
            <a:r>
              <a:rPr lang="en-US" sz="1200" dirty="0">
                <a:cs typeface="Arial" panose="020B0604020202020204" pitchFamily="34" charset="0"/>
              </a:rPr>
              <a:t>Regular reflection &amp; adaptation</a:t>
            </a:r>
          </a:p>
        </p:txBody>
      </p:sp>
      <p:sp>
        <p:nvSpPr>
          <p:cNvPr id="26" name="TextBox 25"/>
          <p:cNvSpPr txBox="1"/>
          <p:nvPr/>
        </p:nvSpPr>
        <p:spPr>
          <a:xfrm>
            <a:off x="9886816" y="1486484"/>
            <a:ext cx="2359664" cy="1962183"/>
          </a:xfrm>
          <a:prstGeom prst="rect">
            <a:avLst/>
          </a:prstGeom>
          <a:noFill/>
          <a:ln>
            <a:noFill/>
          </a:ln>
        </p:spPr>
        <p:txBody>
          <a:bodyPr wrap="square" rtlCol="0">
            <a:noAutofit/>
          </a:bodyPr>
          <a:lstStyle/>
          <a:p>
            <a:pPr defTabSz="609486"/>
            <a:r>
              <a:rPr lang="en-US" sz="1200" b="1" dirty="0">
                <a:cs typeface="Arial" panose="020B0604020202020204" pitchFamily="34" charset="0"/>
              </a:rPr>
              <a:t>Lean Principles</a:t>
            </a:r>
          </a:p>
          <a:p>
            <a:pPr marL="173006" indent="-173006" defTabSz="609486">
              <a:buFont typeface="Arial" panose="020B0604020202020204" pitchFamily="34" charset="0"/>
              <a:buChar char="•"/>
            </a:pPr>
            <a:r>
              <a:rPr lang="en-US" sz="1200" dirty="0">
                <a:cs typeface="Arial" panose="020B0604020202020204" pitchFamily="34" charset="0"/>
              </a:rPr>
              <a:t>Eliminate waste</a:t>
            </a:r>
          </a:p>
          <a:p>
            <a:pPr marL="173006" indent="-173006" defTabSz="609486">
              <a:buFont typeface="Arial" panose="020B0604020202020204" pitchFamily="34" charset="0"/>
              <a:buChar char="•"/>
            </a:pPr>
            <a:r>
              <a:rPr lang="en-US" sz="1200" dirty="0">
                <a:cs typeface="Arial" panose="020B0604020202020204" pitchFamily="34" charset="0"/>
              </a:rPr>
              <a:t>Build quality In</a:t>
            </a:r>
          </a:p>
          <a:p>
            <a:pPr marL="173006" indent="-173006" defTabSz="609486">
              <a:buFont typeface="Arial" panose="020B0604020202020204" pitchFamily="34" charset="0"/>
              <a:buChar char="•"/>
            </a:pPr>
            <a:r>
              <a:rPr lang="en-US" sz="1200" dirty="0">
                <a:cs typeface="Arial" panose="020B0604020202020204" pitchFamily="34" charset="0"/>
              </a:rPr>
              <a:t>Defer commitment</a:t>
            </a:r>
          </a:p>
          <a:p>
            <a:pPr marL="173006" indent="-173006" defTabSz="609486">
              <a:buFont typeface="Arial" panose="020B0604020202020204" pitchFamily="34" charset="0"/>
              <a:buChar char="•"/>
            </a:pPr>
            <a:r>
              <a:rPr lang="en-US" sz="1200" dirty="0">
                <a:cs typeface="Arial" panose="020B0604020202020204" pitchFamily="34" charset="0"/>
              </a:rPr>
              <a:t>Deliver fast</a:t>
            </a:r>
          </a:p>
          <a:p>
            <a:pPr marL="173006" indent="-173006" defTabSz="609486">
              <a:buFont typeface="Arial" panose="020B0604020202020204" pitchFamily="34" charset="0"/>
              <a:buChar char="•"/>
            </a:pPr>
            <a:r>
              <a:rPr lang="en-US" sz="1200" dirty="0">
                <a:cs typeface="Arial" panose="020B0604020202020204" pitchFamily="34" charset="0"/>
              </a:rPr>
              <a:t>Create knowledge</a:t>
            </a:r>
          </a:p>
          <a:p>
            <a:pPr marL="173006" indent="-173006" defTabSz="609486">
              <a:buFont typeface="Arial" panose="020B0604020202020204" pitchFamily="34" charset="0"/>
              <a:buChar char="•"/>
            </a:pPr>
            <a:r>
              <a:rPr lang="en-US" sz="1200" dirty="0">
                <a:cs typeface="Arial" panose="020B0604020202020204" pitchFamily="34" charset="0"/>
              </a:rPr>
              <a:t>Respect for people</a:t>
            </a:r>
          </a:p>
          <a:p>
            <a:pPr marL="173006" indent="-173006" defTabSz="609486">
              <a:buFont typeface="Arial" panose="020B0604020202020204" pitchFamily="34" charset="0"/>
              <a:buChar char="•"/>
            </a:pPr>
            <a:r>
              <a:rPr lang="en-US" sz="1200" dirty="0">
                <a:cs typeface="Arial" panose="020B0604020202020204" pitchFamily="34" charset="0"/>
              </a:rPr>
              <a:t>Optimize the whole</a:t>
            </a:r>
            <a:endParaRPr lang="en-US" sz="1200" dirty="0"/>
          </a:p>
        </p:txBody>
      </p:sp>
      <p:sp>
        <p:nvSpPr>
          <p:cNvPr id="30" name="Title 1"/>
          <p:cNvSpPr>
            <a:spLocks noGrp="1"/>
          </p:cNvSpPr>
          <p:nvPr>
            <p:ph type="title"/>
          </p:nvPr>
        </p:nvSpPr>
        <p:spPr/>
        <p:txBody>
          <a:bodyPr>
            <a:noAutofit/>
          </a:bodyPr>
          <a:lstStyle/>
          <a:p>
            <a:pPr algn="l"/>
            <a:r>
              <a:rPr lang="en-US" dirty="0"/>
              <a:t>Agile methods form the basis of our software development practices, Lean provides the structure to manage Agile at scale</a:t>
            </a:r>
          </a:p>
        </p:txBody>
      </p:sp>
      <p:sp>
        <p:nvSpPr>
          <p:cNvPr id="7" name="TextBox 6"/>
          <p:cNvSpPr txBox="1"/>
          <p:nvPr/>
        </p:nvSpPr>
        <p:spPr>
          <a:xfrm>
            <a:off x="7458453" y="1859197"/>
            <a:ext cx="662361" cy="338554"/>
          </a:xfrm>
          <a:prstGeom prst="rect">
            <a:avLst/>
          </a:prstGeom>
          <a:noFill/>
        </p:spPr>
        <p:txBody>
          <a:bodyPr wrap="none" rtlCol="0">
            <a:spAutoFit/>
          </a:bodyPr>
          <a:lstStyle/>
          <a:p>
            <a:pPr defTabSz="609486"/>
            <a:r>
              <a:rPr lang="en-US" sz="1600" b="1" dirty="0">
                <a:ea typeface="Arial" charset="0"/>
                <a:cs typeface="Arial" charset="0"/>
              </a:rPr>
              <a:t>Lean</a:t>
            </a:r>
          </a:p>
        </p:txBody>
      </p:sp>
      <p:sp>
        <p:nvSpPr>
          <p:cNvPr id="31" name="TextBox 30"/>
          <p:cNvSpPr txBox="1"/>
          <p:nvPr/>
        </p:nvSpPr>
        <p:spPr>
          <a:xfrm>
            <a:off x="4653521" y="1782982"/>
            <a:ext cx="686406" cy="338554"/>
          </a:xfrm>
          <a:prstGeom prst="rect">
            <a:avLst/>
          </a:prstGeom>
          <a:noFill/>
        </p:spPr>
        <p:txBody>
          <a:bodyPr wrap="none" rtlCol="0">
            <a:spAutoFit/>
          </a:bodyPr>
          <a:lstStyle/>
          <a:p>
            <a:pPr defTabSz="609486"/>
            <a:r>
              <a:rPr lang="en-US" sz="1600" b="1" dirty="0">
                <a:ea typeface="Arial" charset="0"/>
                <a:cs typeface="Arial" charset="0"/>
              </a:rPr>
              <a:t>Agile</a:t>
            </a:r>
          </a:p>
        </p:txBody>
      </p:sp>
      <p:sp>
        <p:nvSpPr>
          <p:cNvPr id="6" name="TextBox 5"/>
          <p:cNvSpPr txBox="1"/>
          <p:nvPr/>
        </p:nvSpPr>
        <p:spPr>
          <a:xfrm>
            <a:off x="4500918" y="6232893"/>
            <a:ext cx="3419526" cy="297454"/>
          </a:xfrm>
          <a:prstGeom prst="rect">
            <a:avLst/>
          </a:prstGeom>
          <a:noFill/>
        </p:spPr>
        <p:txBody>
          <a:bodyPr wrap="none" rtlCol="0">
            <a:spAutoFit/>
          </a:bodyPr>
          <a:lstStyle/>
          <a:p>
            <a:pPr defTabSz="609486"/>
            <a:r>
              <a:rPr lang="en-US" sz="1333" dirty="0" err="1">
                <a:solidFill>
                  <a:prstClr val="black"/>
                </a:solidFill>
                <a:latin typeface="Arial"/>
              </a:rPr>
              <a:t>Poppendieck</a:t>
            </a:r>
            <a:r>
              <a:rPr lang="en-US" sz="1333" dirty="0">
                <a:solidFill>
                  <a:prstClr val="black"/>
                </a:solidFill>
                <a:latin typeface="Arial"/>
              </a:rPr>
              <a:t>: </a:t>
            </a:r>
            <a:r>
              <a:rPr lang="en-US" sz="1333" i="1" dirty="0">
                <a:solidFill>
                  <a:prstClr val="black"/>
                </a:solidFill>
                <a:latin typeface="Arial"/>
              </a:rPr>
              <a:t>Lean Software Development</a:t>
            </a:r>
          </a:p>
        </p:txBody>
      </p:sp>
      <p:sp>
        <p:nvSpPr>
          <p:cNvPr id="35" name="Slide Number Placeholder 5">
            <a:extLst>
              <a:ext uri="{FF2B5EF4-FFF2-40B4-BE49-F238E27FC236}">
                <a16:creationId xmlns:a16="http://schemas.microsoft.com/office/drawing/2014/main" id="{A465BE3C-44B6-4E28-BB0B-9CA4FEBE13A6}"/>
              </a:ext>
            </a:extLst>
          </p:cNvPr>
          <p:cNvSpPr>
            <a:spLocks noGrp="1"/>
          </p:cNvSpPr>
          <p:nvPr>
            <p:ph type="sldNum" sz="quarter" idx="12"/>
          </p:nvPr>
        </p:nvSpPr>
        <p:spPr>
          <a:xfrm>
            <a:off x="11112274" y="6541613"/>
            <a:ext cx="762000" cy="194297"/>
          </a:xfrm>
          <a:prstGeom prst="rect">
            <a:avLst/>
          </a:prstGeom>
        </p:spPr>
        <p:txBody>
          <a:bodyPr anchor="t" anchorCtr="0"/>
          <a:lstStyle>
            <a:lvl1pPr algn="r">
              <a:defRPr sz="1200" b="0">
                <a:solidFill>
                  <a:srgbClr val="747678"/>
                </a:solidFill>
                <a:latin typeface="Arial" pitchFamily="34" charset="0"/>
                <a:cs typeface="Arial" pitchFamily="34" charset="0"/>
              </a:defRPr>
            </a:lvl1pPr>
          </a:lstStyle>
          <a:p>
            <a:fld id="{23B99C07-6774-7B4C-A880-8CAF4048FB67}" type="slidenum">
              <a:rPr lang="en-US" smtClean="0"/>
              <a:pPr/>
              <a:t>9</a:t>
            </a:fld>
            <a:endParaRPr lang="en-US" dirty="0"/>
          </a:p>
        </p:txBody>
      </p:sp>
    </p:spTree>
    <p:extLst>
      <p:ext uri="{BB962C8B-B14F-4D97-AF65-F5344CB8AC3E}">
        <p14:creationId xmlns:p14="http://schemas.microsoft.com/office/powerpoint/2010/main" val="394409932"/>
      </p:ext>
    </p:extLst>
  </p:cSld>
  <p:clrMapOvr>
    <a:masterClrMapping/>
  </p:clrMapOvr>
</p:sld>
</file>

<file path=ppt/theme/theme1.xml><?xml version="1.0" encoding="utf-8"?>
<a:theme xmlns:a="http://schemas.openxmlformats.org/drawingml/2006/main" name="Nationwide PPT Theme">
  <a:themeElements>
    <a:clrScheme name="Nationwide">
      <a:dk1>
        <a:srgbClr val="000000"/>
      </a:dk1>
      <a:lt1>
        <a:srgbClr val="FFFFFF"/>
      </a:lt1>
      <a:dk2>
        <a:srgbClr val="141B4D"/>
      </a:dk2>
      <a:lt2>
        <a:srgbClr val="0047BB"/>
      </a:lt2>
      <a:accent1>
        <a:srgbClr val="0047BB"/>
      </a:accent1>
      <a:accent2>
        <a:srgbClr val="141B4D"/>
      </a:accent2>
      <a:accent3>
        <a:srgbClr val="009788"/>
      </a:accent3>
      <a:accent4>
        <a:srgbClr val="005670"/>
      </a:accent4>
      <a:accent5>
        <a:srgbClr val="890C58"/>
      </a:accent5>
      <a:accent6>
        <a:srgbClr val="797166"/>
      </a:accent6>
      <a:hlink>
        <a:srgbClr val="0047BB"/>
      </a:hlink>
      <a:folHlink>
        <a:srgbClr val="0047BB"/>
      </a:folHlink>
    </a:clrScheme>
    <a:fontScheme name="Nationwide default font theme">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90000" tIns="46800" rIns="90000" bIns="46800" rtlCol="0" anchor="ctr"/>
      <a:lstStyle>
        <a:defPPr algn="ctr">
          <a:lnSpc>
            <a:spcPct val="90000"/>
          </a:lnSpc>
          <a:defRPr sz="16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lnSpc>
            <a:spcPct val="112000"/>
          </a:lnSpc>
          <a:defRPr sz="1400" dirty="0" err="1" smtClean="0">
            <a:solidFill>
              <a:schemeClr val="tx1"/>
            </a:solidFill>
          </a:defRPr>
        </a:defPPr>
      </a:lstStyle>
    </a:txDef>
  </a:objectDefaults>
  <a:extraClrSchemeLst/>
  <a:custClrLst>
    <a:custClr name="Vibrant Blue">
      <a:srgbClr val="0047BB"/>
    </a:custClr>
    <a:custClr name="White">
      <a:srgbClr val="FFFFFF"/>
    </a:custClr>
    <a:custClr name="Dark Blue">
      <a:srgbClr val="141B4D"/>
    </a:custClr>
    <a:custClr name="New Blue">
      <a:srgbClr val="002DA2"/>
    </a:custClr>
    <a:custClr name="Medium Blue">
      <a:srgbClr val="1F74DB"/>
    </a:custClr>
    <a:custClr name="Light Blue">
      <a:srgbClr val="8CC8E9"/>
    </a:custClr>
    <a:custClr name="Mint">
      <a:srgbClr val="6ECEB2"/>
    </a:custClr>
    <a:custClr name="Dark Mint">
      <a:srgbClr val="008775"/>
    </a:custClr>
    <a:custClr name="Sea Blue">
      <a:srgbClr val="72B0BD"/>
    </a:custClr>
    <a:custClr name="Dark Sea Blue">
      <a:srgbClr val="005670"/>
    </a:custClr>
    <a:custClr name="Lavender">
      <a:srgbClr val="D7A9E3"/>
    </a:custClr>
    <a:custClr name="Deep Purple">
      <a:srgbClr val="890C58"/>
    </a:custClr>
    <a:custClr name="Sunburst Orange">
      <a:srgbClr val="FF9800"/>
    </a:custClr>
    <a:custClr name="Cherry Red">
      <a:srgbClr val="CB333B"/>
    </a:custClr>
    <a:custClr name="Lemon Yellow">
      <a:srgbClr val="F9E27D"/>
    </a:custClr>
    <a:custClr name="Dark Mustard">
      <a:srgbClr val="C5A900"/>
    </a:custClr>
    <a:custClr name="Fossil">
      <a:srgbClr val="AFA9A0"/>
    </a:custClr>
    <a:custClr name="Dark Fossil">
      <a:srgbClr val="7A7266"/>
    </a:custClr>
    <a:custClr name="Pale Grey">
      <a:srgbClr val="D0D3D4"/>
    </a:custClr>
    <a:custClr name="Dark Grey">
      <a:srgbClr val="7E7E82"/>
    </a:custClr>
    <a:custClr name="Charcoal">
      <a:srgbClr val="171717"/>
    </a:custClr>
  </a:custClrLst>
  <a:extLst>
    <a:ext uri="{05A4C25C-085E-4340-85A3-A5531E510DB2}">
      <thm15:themeFamily xmlns:thm15="http://schemas.microsoft.com/office/thememl/2012/main" name="Nationwide_16x9_DefaultFonts_7-21" id="{B64BF8D1-AE82-4745-B9CA-249CAB88D34B}" vid="{80D68C11-5A7B-534A-B4A5-325E1BFA66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C64CDFB56E89048996B9D42780A3BDE" ma:contentTypeVersion="13" ma:contentTypeDescription="Create a new document." ma:contentTypeScope="" ma:versionID="dcbae76f67cb72bdc4963e34d38250a4">
  <xsd:schema xmlns:xsd="http://www.w3.org/2001/XMLSchema" xmlns:xs="http://www.w3.org/2001/XMLSchema" xmlns:p="http://schemas.microsoft.com/office/2006/metadata/properties" xmlns:ns3="919ba9b7-33ce-4f35-9da8-90aec4a4a8fd" xmlns:ns4="35360bb6-9540-4669-93c9-f83b5cf64b17" targetNamespace="http://schemas.microsoft.com/office/2006/metadata/properties" ma:root="true" ma:fieldsID="6b84819f79fe5bf81daced0c20ec7579" ns3:_="" ns4:_="">
    <xsd:import namespace="919ba9b7-33ce-4f35-9da8-90aec4a4a8fd"/>
    <xsd:import namespace="35360bb6-9540-4669-93c9-f83b5cf64b17"/>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AutoKeyPoints" minOccurs="0"/>
                <xsd:element ref="ns4:MediaServiceKeyPoints"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9ba9b7-33ce-4f35-9da8-90aec4a4a8f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5360bb6-9540-4669-93c9-f83b5cf64b17"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D42540A-0313-43AB-89B8-EF9A0850FA65}">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73805B38-1087-4E39-8D47-414B5CEB55B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19ba9b7-33ce-4f35-9da8-90aec4a4a8fd"/>
    <ds:schemaRef ds:uri="35360bb6-9540-4669-93c9-f83b5cf64b1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BB7C299-CEFF-4947-9C2B-F6A727F8194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Nationwide_16x9_DefaultFonts</Template>
  <TotalTime>846</TotalTime>
  <Words>5263</Words>
  <Application>Microsoft Office PowerPoint</Application>
  <PresentationFormat>Widescreen</PresentationFormat>
  <Paragraphs>1201</Paragraphs>
  <Slides>52</Slides>
  <Notes>14</Notes>
  <HiddenSlides>0</HiddenSlides>
  <MMClips>0</MMClips>
  <ScaleCrop>false</ScaleCrop>
  <HeadingPairs>
    <vt:vector size="8" baseType="variant">
      <vt:variant>
        <vt:lpstr>Fonts Used</vt:lpstr>
      </vt:variant>
      <vt:variant>
        <vt:i4>14</vt:i4>
      </vt:variant>
      <vt:variant>
        <vt:lpstr>Theme</vt:lpstr>
      </vt:variant>
      <vt:variant>
        <vt:i4>2</vt:i4>
      </vt:variant>
      <vt:variant>
        <vt:lpstr>Embedded OLE Servers</vt:lpstr>
      </vt:variant>
      <vt:variant>
        <vt:i4>1</vt:i4>
      </vt:variant>
      <vt:variant>
        <vt:lpstr>Slide Titles</vt:lpstr>
      </vt:variant>
      <vt:variant>
        <vt:i4>52</vt:i4>
      </vt:variant>
    </vt:vector>
  </HeadingPairs>
  <TitlesOfParts>
    <vt:vector size="69" baseType="lpstr">
      <vt:lpstr>Arial</vt:lpstr>
      <vt:lpstr>Brandon Grotesque Medium</vt:lpstr>
      <vt:lpstr>Brandon Grotesque Regular</vt:lpstr>
      <vt:lpstr>Calibri</vt:lpstr>
      <vt:lpstr>Calibri Light</vt:lpstr>
      <vt:lpstr>Courier New</vt:lpstr>
      <vt:lpstr>Georgia</vt:lpstr>
      <vt:lpstr>Gotham Medium</vt:lpstr>
      <vt:lpstr>Gotham-Bold</vt:lpstr>
      <vt:lpstr>Helvetica Neue</vt:lpstr>
      <vt:lpstr>Segoe UI</vt:lpstr>
      <vt:lpstr>Segoe UI Semibold</vt:lpstr>
      <vt:lpstr>Segoe UI Semilight</vt:lpstr>
      <vt:lpstr>Wingdings</vt:lpstr>
      <vt:lpstr>Nationwide PPT Theme</vt:lpstr>
      <vt:lpstr>Office Theme</vt:lpstr>
      <vt:lpstr>Worksheet</vt:lpstr>
      <vt:lpstr>An Infrastructure Product Model  Putting the Ops in DevOps  </vt:lpstr>
      <vt:lpstr>PowerPoint Presentation</vt:lpstr>
      <vt:lpstr>Putting the Ops in DevOps – An Infrastructure Story</vt:lpstr>
      <vt:lpstr>Steve Farley, VP, Infrastructure and Operations, Nationwide</vt:lpstr>
      <vt:lpstr>Recent Influences</vt:lpstr>
      <vt:lpstr>Who is Nationwide?</vt:lpstr>
      <vt:lpstr>Nationwide Technology</vt:lpstr>
      <vt:lpstr>Nationwide’s LEAN+Agile+DevOps Journey</vt:lpstr>
      <vt:lpstr>Agile methods form the basis of our software development practices, Lean provides the structure to manage Agile at scale</vt:lpstr>
      <vt:lpstr>DevOps Transformation Journey</vt:lpstr>
      <vt:lpstr>Making Sense of Industry Best Practices Lean, DevOps, Agile &amp; Architecture IT Enable Multi-Speed IT Delivery </vt:lpstr>
      <vt:lpstr>What did DevOps Mean to Nationwide The Horizontal Mindset</vt:lpstr>
      <vt:lpstr>Experiment Guiding Principles</vt:lpstr>
      <vt:lpstr>LifeCycle Journey Through past &amp; present – The move to Infrastructure</vt:lpstr>
      <vt:lpstr>Something was Missing – Infrastructure Teams</vt:lpstr>
      <vt:lpstr>Use All the Things for Infrastructure Teams</vt:lpstr>
      <vt:lpstr>Why a Product Centric Operating Model Seems Right</vt:lpstr>
      <vt:lpstr>Industry Insight- Product Behaviors Supported Our Goals</vt:lpstr>
      <vt:lpstr>A Product Journey was Launched  </vt:lpstr>
      <vt:lpstr>Outcomes Expected – Efficiency &amp; Productivity</vt:lpstr>
      <vt:lpstr>Industry Insight – Many Views of Product of Product </vt:lpstr>
      <vt:lpstr>Building Blocks to Product Success</vt:lpstr>
      <vt:lpstr>Understanding our I&amp;O Product Values (The Why)</vt:lpstr>
      <vt:lpstr>Product Management Mindset – If you’re not accountable for the Product Components you don’t own the Product </vt:lpstr>
      <vt:lpstr>Nationwide Infrastructure Product Guiding Principles</vt:lpstr>
      <vt:lpstr>Organizing into Product Teams &amp; Product Focus</vt:lpstr>
      <vt:lpstr>Infrastructure Product Teams Supported by Services</vt:lpstr>
      <vt:lpstr>I&amp;O Product Design | Technical Product Design Examples</vt:lpstr>
      <vt:lpstr>Products Working in Harmony- Identity and Access Management</vt:lpstr>
      <vt:lpstr>New Roles Focused on Product</vt:lpstr>
      <vt:lpstr>Building a Foundation</vt:lpstr>
      <vt:lpstr>Created Learning Paths for Associates &amp; Leaders</vt:lpstr>
      <vt:lpstr>Infrastructure Automation Program</vt:lpstr>
      <vt:lpstr>Created a Financial Model (FINSIM) to Unitize our Products for Transparency in Cost and Recovery</vt:lpstr>
      <vt:lpstr>Organized Product Teamwork for Transparency &amp; Focus</vt:lpstr>
      <vt:lpstr>Transforming How We Deliver</vt:lpstr>
      <vt:lpstr>Playbook of Best Practices for Lean+Agile+DevOps Adoption</vt:lpstr>
      <vt:lpstr>Pilot Successes</vt:lpstr>
      <vt:lpstr>Transforming our Portfolio Management Practices</vt:lpstr>
      <vt:lpstr>Driven by Empathy | Create Feedback Loops</vt:lpstr>
      <vt:lpstr>Customer Feedback Loop Framework</vt:lpstr>
      <vt:lpstr>Tooling to Support Transformation</vt:lpstr>
      <vt:lpstr>Standardizing our I&amp;O work management approach across tools into one cohesive system</vt:lpstr>
      <vt:lpstr>Continuous Flow</vt:lpstr>
      <vt:lpstr>Transformation Approach</vt:lpstr>
      <vt:lpstr>Product Model Support</vt:lpstr>
      <vt:lpstr>Product Stack Full Analysis drives Product Savings</vt:lpstr>
      <vt:lpstr>Full Stack Product Analysis | Storage </vt:lpstr>
      <vt:lpstr>Full Stack Product Analysis | Network</vt:lpstr>
      <vt:lpstr>Full Stack Product Analysis: Container – 2021 Growth</vt:lpstr>
      <vt:lpstr>Labor Related Product Opportunities and Recommendations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Schultz, Margaret (Marnie)</dc:creator>
  <cp:lastModifiedBy>Schultz, Margaret (Marnie)</cp:lastModifiedBy>
  <cp:revision>15</cp:revision>
  <dcterms:created xsi:type="dcterms:W3CDTF">2021-09-17T14:46:49Z</dcterms:created>
  <dcterms:modified xsi:type="dcterms:W3CDTF">2021-09-28T19:19:19Z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0x0101006C64CDFB56E89048996B9D42780A3BDE</vt:lpwstr>
  </property>
</Properties>
</file>